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08" r:id="rId4"/>
    <p:sldMasterId id="2147483732" r:id="rId5"/>
    <p:sldMasterId id="2147483744" r:id="rId6"/>
  </p:sldMasterIdLst>
  <p:notesMasterIdLst>
    <p:notesMasterId r:id="rId33"/>
  </p:notesMasterIdLst>
  <p:sldIdLst>
    <p:sldId id="298" r:id="rId7"/>
    <p:sldId id="257" r:id="rId8"/>
    <p:sldId id="266" r:id="rId9"/>
    <p:sldId id="258" r:id="rId10"/>
    <p:sldId id="283" r:id="rId11"/>
    <p:sldId id="259" r:id="rId12"/>
    <p:sldId id="260" r:id="rId13"/>
    <p:sldId id="261" r:id="rId14"/>
    <p:sldId id="262" r:id="rId15"/>
    <p:sldId id="263" r:id="rId16"/>
    <p:sldId id="284" r:id="rId17"/>
    <p:sldId id="285" r:id="rId18"/>
    <p:sldId id="286" r:id="rId19"/>
    <p:sldId id="287" r:id="rId20"/>
    <p:sldId id="288" r:id="rId21"/>
    <p:sldId id="289" r:id="rId22"/>
    <p:sldId id="299" r:id="rId23"/>
    <p:sldId id="290" r:id="rId24"/>
    <p:sldId id="291" r:id="rId25"/>
    <p:sldId id="292" r:id="rId26"/>
    <p:sldId id="300" r:id="rId27"/>
    <p:sldId id="293" r:id="rId28"/>
    <p:sldId id="294" r:id="rId29"/>
    <p:sldId id="295" r:id="rId30"/>
    <p:sldId id="296" r:id="rId31"/>
    <p:sldId id="297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9"/>
    <p:restoredTop sz="94638"/>
  </p:normalViewPr>
  <p:slideViewPr>
    <p:cSldViewPr>
      <p:cViewPr varScale="1">
        <p:scale>
          <a:sx n="86" d="100"/>
          <a:sy n="86" d="100"/>
        </p:scale>
        <p:origin x="1140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B517FA-2BC5-4A3A-907B-E5C87A0EABA1}" type="datetimeFigureOut">
              <a:rPr lang="en-US" smtClean="0"/>
              <a:t>1/16/2018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908523-6083-40FA-BCDD-B43275105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296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08523-6083-40FA-BCDD-B432751058F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738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 userDrawn="1"/>
        </p:nvSpPr>
        <p:spPr bwMode="auto">
          <a:xfrm>
            <a:off x="0" y="0"/>
            <a:ext cx="6589713" cy="6858000"/>
          </a:xfrm>
          <a:prstGeom prst="rect">
            <a:avLst/>
          </a:prstGeom>
          <a:solidFill>
            <a:srgbClr val="0054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ChangeArrowheads="1"/>
          </p:cNvSpPr>
          <p:nvPr userDrawn="1"/>
        </p:nvSpPr>
        <p:spPr bwMode="auto">
          <a:xfrm>
            <a:off x="0" y="0"/>
            <a:ext cx="6589713" cy="1196975"/>
          </a:xfrm>
          <a:prstGeom prst="rect">
            <a:avLst/>
          </a:prstGeom>
          <a:solidFill>
            <a:srgbClr val="FFCE3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2" descr="new ACS 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936625"/>
            <a:ext cx="1684338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9"/>
          <p:cNvSpPr>
            <a:spLocks noChangeShapeType="1"/>
          </p:cNvSpPr>
          <p:nvPr userDrawn="1"/>
        </p:nvSpPr>
        <p:spPr bwMode="auto">
          <a:xfrm flipV="1">
            <a:off x="358775" y="0"/>
            <a:ext cx="0" cy="6858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827088" y="2636838"/>
            <a:ext cx="5329237" cy="2551112"/>
          </a:xfrm>
        </p:spPr>
        <p:txBody>
          <a:bodyPr/>
          <a:lstStyle>
            <a:lvl1pPr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27088" y="5473700"/>
            <a:ext cx="5329237" cy="908050"/>
          </a:xfrm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0"/>
          </p:nvPr>
        </p:nvSpPr>
        <p:spPr>
          <a:xfrm>
            <a:off x="817563" y="925513"/>
            <a:ext cx="2895600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American Chemical Society</a:t>
            </a:r>
          </a:p>
        </p:txBody>
      </p:sp>
    </p:spTree>
    <p:extLst>
      <p:ext uri="{BB962C8B-B14F-4D97-AF65-F5344CB8AC3E}">
        <p14:creationId xmlns:p14="http://schemas.microsoft.com/office/powerpoint/2010/main" val="553412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American Chemical Society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5226B0-0988-4AD4-8649-549A16884EE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13528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23063" y="319088"/>
            <a:ext cx="1963737" cy="58070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7088" y="319088"/>
            <a:ext cx="5743575" cy="58070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American Chemical Society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010A0A-C19E-4F88-A449-25A8BBF6C2F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756921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607083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033897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05107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197818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46059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200094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21368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9498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American Chemical Society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3A1F76-1FBE-4070-95DC-73AFA47E6D6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299311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87529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33413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19088"/>
            <a:ext cx="2057400" cy="58070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19088"/>
            <a:ext cx="6019800" cy="5807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25638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081259-E578-4160-8267-03FD64673F58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American Chemical Society</a:t>
            </a:r>
          </a:p>
        </p:txBody>
      </p:sp>
    </p:spTree>
    <p:extLst>
      <p:ext uri="{BB962C8B-B14F-4D97-AF65-F5344CB8AC3E}">
        <p14:creationId xmlns:p14="http://schemas.microsoft.com/office/powerpoint/2010/main" val="7108656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CC144-7C87-487C-814F-01E4AFBA16DA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American Chemical Society</a:t>
            </a:r>
          </a:p>
        </p:txBody>
      </p:sp>
    </p:spTree>
    <p:extLst>
      <p:ext uri="{BB962C8B-B14F-4D97-AF65-F5344CB8AC3E}">
        <p14:creationId xmlns:p14="http://schemas.microsoft.com/office/powerpoint/2010/main" val="7441679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6FEE00-5F0D-4181-8556-14C66BBC2D3A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American Chemical Society</a:t>
            </a:r>
          </a:p>
        </p:txBody>
      </p:sp>
    </p:spTree>
    <p:extLst>
      <p:ext uri="{BB962C8B-B14F-4D97-AF65-F5344CB8AC3E}">
        <p14:creationId xmlns:p14="http://schemas.microsoft.com/office/powerpoint/2010/main" val="26568815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238"/>
            <a:ext cx="4038600" cy="4352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238"/>
            <a:ext cx="4038600" cy="4352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7CE6A3-DF71-4A18-A9CF-DE86C105D4BB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American Chemical Society</a:t>
            </a:r>
          </a:p>
        </p:txBody>
      </p:sp>
    </p:spTree>
    <p:extLst>
      <p:ext uri="{BB962C8B-B14F-4D97-AF65-F5344CB8AC3E}">
        <p14:creationId xmlns:p14="http://schemas.microsoft.com/office/powerpoint/2010/main" val="37685554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CF63DD-5560-4748-8C98-0C322017F319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American Chemical Society</a:t>
            </a:r>
          </a:p>
        </p:txBody>
      </p:sp>
    </p:spTree>
    <p:extLst>
      <p:ext uri="{BB962C8B-B14F-4D97-AF65-F5344CB8AC3E}">
        <p14:creationId xmlns:p14="http://schemas.microsoft.com/office/powerpoint/2010/main" val="33971052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141D8B-3205-466E-B902-C287F55273B9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American Chemical Society</a:t>
            </a:r>
          </a:p>
        </p:txBody>
      </p:sp>
    </p:spTree>
    <p:extLst>
      <p:ext uri="{BB962C8B-B14F-4D97-AF65-F5344CB8AC3E}">
        <p14:creationId xmlns:p14="http://schemas.microsoft.com/office/powerpoint/2010/main" val="34131506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1C09E9-B667-43BC-8376-2C24C17C8A57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American Chemical Society</a:t>
            </a:r>
          </a:p>
        </p:txBody>
      </p:sp>
    </p:spTree>
    <p:extLst>
      <p:ext uri="{BB962C8B-B14F-4D97-AF65-F5344CB8AC3E}">
        <p14:creationId xmlns:p14="http://schemas.microsoft.com/office/powerpoint/2010/main" val="1955380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American Chemical Society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3B26A2-DD8F-480D-AE04-7828E61A4AB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463175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D74588-BC21-4E71-AE13-3100F03374E2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American Chemical Society</a:t>
            </a:r>
          </a:p>
        </p:txBody>
      </p:sp>
    </p:spTree>
    <p:extLst>
      <p:ext uri="{BB962C8B-B14F-4D97-AF65-F5344CB8AC3E}">
        <p14:creationId xmlns:p14="http://schemas.microsoft.com/office/powerpoint/2010/main" val="3669243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D14790-A46D-4D84-838F-C0C4D3E92491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American Chemical Society</a:t>
            </a:r>
          </a:p>
        </p:txBody>
      </p:sp>
    </p:spTree>
    <p:extLst>
      <p:ext uri="{BB962C8B-B14F-4D97-AF65-F5344CB8AC3E}">
        <p14:creationId xmlns:p14="http://schemas.microsoft.com/office/powerpoint/2010/main" val="36595634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550CF8-273E-47EF-88C5-37DF8FBC8D1B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American Chemical Society</a:t>
            </a:r>
          </a:p>
        </p:txBody>
      </p:sp>
    </p:spTree>
    <p:extLst>
      <p:ext uri="{BB962C8B-B14F-4D97-AF65-F5344CB8AC3E}">
        <p14:creationId xmlns:p14="http://schemas.microsoft.com/office/powerpoint/2010/main" val="12404755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19088"/>
            <a:ext cx="2057400" cy="58070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19088"/>
            <a:ext cx="6019800" cy="58070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2993AE-89FD-47F6-A27B-5272E7074296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American Chemical Society</a:t>
            </a:r>
          </a:p>
        </p:txBody>
      </p:sp>
    </p:spTree>
    <p:extLst>
      <p:ext uri="{BB962C8B-B14F-4D97-AF65-F5344CB8AC3E}">
        <p14:creationId xmlns:p14="http://schemas.microsoft.com/office/powerpoint/2010/main" val="1095849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498700-237A-4725-8352-A210CCF17CC2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American Chemical Society</a:t>
            </a:r>
          </a:p>
        </p:txBody>
      </p:sp>
    </p:spTree>
    <p:extLst>
      <p:ext uri="{BB962C8B-B14F-4D97-AF65-F5344CB8AC3E}">
        <p14:creationId xmlns:p14="http://schemas.microsoft.com/office/powerpoint/2010/main" val="37004468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85438-7D81-4E30-BCCA-671C83A2E54C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American Chemical Society</a:t>
            </a:r>
          </a:p>
        </p:txBody>
      </p:sp>
    </p:spTree>
    <p:extLst>
      <p:ext uri="{BB962C8B-B14F-4D97-AF65-F5344CB8AC3E}">
        <p14:creationId xmlns:p14="http://schemas.microsoft.com/office/powerpoint/2010/main" val="30072216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533443-F26E-46A7-9CD1-036E3CF673CB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American Chemical Society</a:t>
            </a:r>
          </a:p>
        </p:txBody>
      </p:sp>
    </p:spTree>
    <p:extLst>
      <p:ext uri="{BB962C8B-B14F-4D97-AF65-F5344CB8AC3E}">
        <p14:creationId xmlns:p14="http://schemas.microsoft.com/office/powerpoint/2010/main" val="41988201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238"/>
            <a:ext cx="4038600" cy="4352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238"/>
            <a:ext cx="4038600" cy="4352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3A8F5D-48C5-44D3-A5DE-65EF777F1262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American Chemical Society</a:t>
            </a:r>
          </a:p>
        </p:txBody>
      </p:sp>
    </p:spTree>
    <p:extLst>
      <p:ext uri="{BB962C8B-B14F-4D97-AF65-F5344CB8AC3E}">
        <p14:creationId xmlns:p14="http://schemas.microsoft.com/office/powerpoint/2010/main" val="37827855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2CD649-2FDF-4316-A0C2-37A314295DFB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American Chemical Society</a:t>
            </a:r>
          </a:p>
        </p:txBody>
      </p:sp>
    </p:spTree>
    <p:extLst>
      <p:ext uri="{BB962C8B-B14F-4D97-AF65-F5344CB8AC3E}">
        <p14:creationId xmlns:p14="http://schemas.microsoft.com/office/powerpoint/2010/main" val="40945827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EFB6A7-5DD1-43F3-A445-1B86C4217330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American Chemical Society</a:t>
            </a:r>
          </a:p>
        </p:txBody>
      </p:sp>
    </p:spTree>
    <p:extLst>
      <p:ext uri="{BB962C8B-B14F-4D97-AF65-F5344CB8AC3E}">
        <p14:creationId xmlns:p14="http://schemas.microsoft.com/office/powerpoint/2010/main" val="2475051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088" y="1773238"/>
            <a:ext cx="3852862" cy="4352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2350" y="1773238"/>
            <a:ext cx="3854450" cy="4352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American Chemical Society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7931AF-B394-4CDC-BC0D-0243C315299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852926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6CEC6C-9800-4EE5-B9FD-C4FBCB96D98A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American Chemical Society</a:t>
            </a:r>
          </a:p>
        </p:txBody>
      </p:sp>
    </p:spTree>
    <p:extLst>
      <p:ext uri="{BB962C8B-B14F-4D97-AF65-F5344CB8AC3E}">
        <p14:creationId xmlns:p14="http://schemas.microsoft.com/office/powerpoint/2010/main" val="32311718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3EF6DA-0C57-49BE-AB75-7F0D3084A220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American Chemical Society</a:t>
            </a:r>
          </a:p>
        </p:txBody>
      </p:sp>
    </p:spTree>
    <p:extLst>
      <p:ext uri="{BB962C8B-B14F-4D97-AF65-F5344CB8AC3E}">
        <p14:creationId xmlns:p14="http://schemas.microsoft.com/office/powerpoint/2010/main" val="42664623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7C711F-E874-43A6-A723-E60C2AF3811D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American Chemical Society</a:t>
            </a:r>
          </a:p>
        </p:txBody>
      </p:sp>
    </p:spTree>
    <p:extLst>
      <p:ext uri="{BB962C8B-B14F-4D97-AF65-F5344CB8AC3E}">
        <p14:creationId xmlns:p14="http://schemas.microsoft.com/office/powerpoint/2010/main" val="3271568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FA5880-D090-4EAB-B8B5-07619C267B9B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American Chemical Society</a:t>
            </a:r>
          </a:p>
        </p:txBody>
      </p:sp>
    </p:spTree>
    <p:extLst>
      <p:ext uri="{BB962C8B-B14F-4D97-AF65-F5344CB8AC3E}">
        <p14:creationId xmlns:p14="http://schemas.microsoft.com/office/powerpoint/2010/main" val="31891598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19088"/>
            <a:ext cx="2057400" cy="58070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19088"/>
            <a:ext cx="6019800" cy="58070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C62C9-B7B5-4B47-92E1-59B576868E8F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American Chemical Society</a:t>
            </a:r>
          </a:p>
        </p:txBody>
      </p:sp>
    </p:spTree>
    <p:extLst>
      <p:ext uri="{BB962C8B-B14F-4D97-AF65-F5344CB8AC3E}">
        <p14:creationId xmlns:p14="http://schemas.microsoft.com/office/powerpoint/2010/main" val="40986896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051DD6-86AC-458B-BC33-E4EA8869B5E6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American Chemical Society</a:t>
            </a:r>
          </a:p>
        </p:txBody>
      </p:sp>
    </p:spTree>
    <p:extLst>
      <p:ext uri="{BB962C8B-B14F-4D97-AF65-F5344CB8AC3E}">
        <p14:creationId xmlns:p14="http://schemas.microsoft.com/office/powerpoint/2010/main" val="10718778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936C6-B194-4E62-A891-C9085C519BBC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American Chemical Society</a:t>
            </a:r>
          </a:p>
        </p:txBody>
      </p:sp>
    </p:spTree>
    <p:extLst>
      <p:ext uri="{BB962C8B-B14F-4D97-AF65-F5344CB8AC3E}">
        <p14:creationId xmlns:p14="http://schemas.microsoft.com/office/powerpoint/2010/main" val="40169992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939490-D5DA-4507-BB1F-713B461B82D1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American Chemical Society</a:t>
            </a:r>
          </a:p>
        </p:txBody>
      </p:sp>
    </p:spTree>
    <p:extLst>
      <p:ext uri="{BB962C8B-B14F-4D97-AF65-F5344CB8AC3E}">
        <p14:creationId xmlns:p14="http://schemas.microsoft.com/office/powerpoint/2010/main" val="14604441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238"/>
            <a:ext cx="4038600" cy="4352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238"/>
            <a:ext cx="4038600" cy="4352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DF0F3E-0D56-4899-98E2-4A374012574C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American Chemical Society</a:t>
            </a:r>
          </a:p>
        </p:txBody>
      </p:sp>
    </p:spTree>
    <p:extLst>
      <p:ext uri="{BB962C8B-B14F-4D97-AF65-F5344CB8AC3E}">
        <p14:creationId xmlns:p14="http://schemas.microsoft.com/office/powerpoint/2010/main" val="35678964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8B171E-70BB-4CE0-986D-38419E0B475C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American Chemical Society</a:t>
            </a:r>
          </a:p>
        </p:txBody>
      </p:sp>
    </p:spTree>
    <p:extLst>
      <p:ext uri="{BB962C8B-B14F-4D97-AF65-F5344CB8AC3E}">
        <p14:creationId xmlns:p14="http://schemas.microsoft.com/office/powerpoint/2010/main" val="1110875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American Chemical Society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D53188-DA6F-403E-9CB7-C92C381A054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586210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E9305E-3D28-4699-B032-85E5320F1828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American Chemical Society</a:t>
            </a:r>
          </a:p>
        </p:txBody>
      </p:sp>
    </p:spTree>
    <p:extLst>
      <p:ext uri="{BB962C8B-B14F-4D97-AF65-F5344CB8AC3E}">
        <p14:creationId xmlns:p14="http://schemas.microsoft.com/office/powerpoint/2010/main" val="32280346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4B33A3-28B8-45D4-A3E4-262D3FDAC611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American Chemical Society</a:t>
            </a:r>
          </a:p>
        </p:txBody>
      </p:sp>
    </p:spTree>
    <p:extLst>
      <p:ext uri="{BB962C8B-B14F-4D97-AF65-F5344CB8AC3E}">
        <p14:creationId xmlns:p14="http://schemas.microsoft.com/office/powerpoint/2010/main" val="8058291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B2DAA-AE6D-43E8-A42F-400B6F98826D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American Chemical Society</a:t>
            </a:r>
          </a:p>
        </p:txBody>
      </p:sp>
    </p:spTree>
    <p:extLst>
      <p:ext uri="{BB962C8B-B14F-4D97-AF65-F5344CB8AC3E}">
        <p14:creationId xmlns:p14="http://schemas.microsoft.com/office/powerpoint/2010/main" val="9733240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5826AD-B615-4CE5-8BE0-5BC18225E157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American Chemical Society</a:t>
            </a:r>
          </a:p>
        </p:txBody>
      </p:sp>
    </p:spTree>
    <p:extLst>
      <p:ext uri="{BB962C8B-B14F-4D97-AF65-F5344CB8AC3E}">
        <p14:creationId xmlns:p14="http://schemas.microsoft.com/office/powerpoint/2010/main" val="28813194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3798E0-3ACF-4469-8636-FF6B2597EA98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American Chemical Society</a:t>
            </a:r>
          </a:p>
        </p:txBody>
      </p:sp>
    </p:spTree>
    <p:extLst>
      <p:ext uri="{BB962C8B-B14F-4D97-AF65-F5344CB8AC3E}">
        <p14:creationId xmlns:p14="http://schemas.microsoft.com/office/powerpoint/2010/main" val="3876795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19088"/>
            <a:ext cx="2057400" cy="58070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19088"/>
            <a:ext cx="6019800" cy="58070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03D222-68D1-4964-AD36-24D873C734CD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American Chemical Society</a:t>
            </a:r>
          </a:p>
        </p:txBody>
      </p:sp>
    </p:spTree>
    <p:extLst>
      <p:ext uri="{BB962C8B-B14F-4D97-AF65-F5344CB8AC3E}">
        <p14:creationId xmlns:p14="http://schemas.microsoft.com/office/powerpoint/2010/main" val="4200169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0858762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7912858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738380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75614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American Chemical Society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5BAAC-4930-4E90-88EC-54495E885C5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4145295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58266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1058769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140071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4671078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27527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13267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19088"/>
            <a:ext cx="2057400" cy="58070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19088"/>
            <a:ext cx="6019800" cy="5807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7463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American Chemical Society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7E8B9B-4965-4C0D-AB99-616EE9968BE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756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American Chemical Society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171392-8352-45D9-99E7-AC2A9816EE4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17358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American Chemical Society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8269D6-1A53-407F-81DD-B8185860D5A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97793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27088" y="319088"/>
            <a:ext cx="5616575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7088" y="1773238"/>
            <a:ext cx="7859712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17563" y="6462713"/>
            <a:ext cx="28956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800" b="1">
                <a:solidFill>
                  <a:srgbClr val="0054A6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/>
              <a:t>American Chemical Society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08800" y="6464300"/>
            <a:ext cx="1773238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800" b="1">
                <a:solidFill>
                  <a:srgbClr val="0054A6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8DA911-8E93-49E9-9DAB-FD2987B12F1B}" type="slidenum">
              <a:rPr lang="en-GB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en-US"/>
          </a:p>
        </p:txBody>
      </p:sp>
      <p:sp>
        <p:nvSpPr>
          <p:cNvPr id="2" name="Rectangle 7"/>
          <p:cNvSpPr>
            <a:spLocks noChangeArrowheads="1"/>
          </p:cNvSpPr>
          <p:nvPr userDrawn="1"/>
        </p:nvSpPr>
        <p:spPr bwMode="auto">
          <a:xfrm>
            <a:off x="0" y="0"/>
            <a:ext cx="360363" cy="6858000"/>
          </a:xfrm>
          <a:prstGeom prst="rect">
            <a:avLst/>
          </a:prstGeom>
          <a:solidFill>
            <a:srgbClr val="0054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1031" name="Picture 11" descr="new ACS logo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404813"/>
            <a:ext cx="1684338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0" y="0"/>
            <a:ext cx="360363" cy="1198563"/>
          </a:xfrm>
          <a:prstGeom prst="rect">
            <a:avLst/>
          </a:prstGeom>
          <a:solidFill>
            <a:srgbClr val="FFCE3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3" name="Line 13"/>
          <p:cNvSpPr>
            <a:spLocks noChangeShapeType="1"/>
          </p:cNvSpPr>
          <p:nvPr userDrawn="1"/>
        </p:nvSpPr>
        <p:spPr bwMode="auto">
          <a:xfrm>
            <a:off x="827088" y="6381750"/>
            <a:ext cx="7848600" cy="0"/>
          </a:xfrm>
          <a:prstGeom prst="line">
            <a:avLst/>
          </a:prstGeom>
          <a:noFill/>
          <a:ln w="9525">
            <a:solidFill>
              <a:srgbClr val="0054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12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0054A6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0054A6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0054A6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0054A6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0054A6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0054A6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0054A6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0054A6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0054A6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10000"/>
        </a:spcBef>
        <a:spcAft>
          <a:spcPct val="40000"/>
        </a:spcAft>
        <a:buChar char="•"/>
        <a:defRPr>
          <a:solidFill>
            <a:srgbClr val="0054A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10000"/>
        </a:spcBef>
        <a:spcAft>
          <a:spcPct val="40000"/>
        </a:spcAft>
        <a:buChar char="–"/>
        <a:defRPr sz="1600">
          <a:solidFill>
            <a:srgbClr val="0054A6"/>
          </a:solidFill>
          <a:latin typeface="+mn-lt"/>
        </a:defRPr>
      </a:lvl2pPr>
      <a:lvl3pPr marL="1143000" indent="-228600" algn="l" rtl="0" eaLnBrk="0" fontAlgn="base" hangingPunct="0">
        <a:spcBef>
          <a:spcPct val="10000"/>
        </a:spcBef>
        <a:spcAft>
          <a:spcPct val="40000"/>
        </a:spcAft>
        <a:buChar char="•"/>
        <a:defRPr sz="1400">
          <a:solidFill>
            <a:srgbClr val="0054A6"/>
          </a:solidFill>
          <a:latin typeface="+mn-lt"/>
        </a:defRPr>
      </a:lvl3pPr>
      <a:lvl4pPr marL="1600200" indent="-228600" algn="l" rtl="0" eaLnBrk="0" fontAlgn="base" hangingPunct="0">
        <a:spcBef>
          <a:spcPct val="10000"/>
        </a:spcBef>
        <a:spcAft>
          <a:spcPct val="40000"/>
        </a:spcAft>
        <a:buChar char="–"/>
        <a:defRPr sz="1200">
          <a:solidFill>
            <a:srgbClr val="0054A6"/>
          </a:solidFill>
          <a:latin typeface="+mn-lt"/>
        </a:defRPr>
      </a:lvl4pPr>
      <a:lvl5pPr marL="2057400" indent="-228600" algn="l" rtl="0" eaLnBrk="0" fontAlgn="base" hangingPunct="0">
        <a:spcBef>
          <a:spcPct val="10000"/>
        </a:spcBef>
        <a:spcAft>
          <a:spcPct val="40000"/>
        </a:spcAft>
        <a:buChar char="»"/>
        <a:defRPr sz="1000">
          <a:solidFill>
            <a:srgbClr val="0054A6"/>
          </a:solidFill>
          <a:latin typeface="+mn-lt"/>
        </a:defRPr>
      </a:lvl5pPr>
      <a:lvl6pPr marL="2514600" indent="-228600" algn="l" rtl="0" fontAlgn="base">
        <a:spcBef>
          <a:spcPct val="10000"/>
        </a:spcBef>
        <a:spcAft>
          <a:spcPct val="40000"/>
        </a:spcAft>
        <a:buChar char="»"/>
        <a:defRPr sz="1000">
          <a:solidFill>
            <a:srgbClr val="0054A6"/>
          </a:solidFill>
          <a:latin typeface="+mn-lt"/>
        </a:defRPr>
      </a:lvl6pPr>
      <a:lvl7pPr marL="2971800" indent="-228600" algn="l" rtl="0" fontAlgn="base">
        <a:spcBef>
          <a:spcPct val="10000"/>
        </a:spcBef>
        <a:spcAft>
          <a:spcPct val="40000"/>
        </a:spcAft>
        <a:buChar char="»"/>
        <a:defRPr sz="1000">
          <a:solidFill>
            <a:srgbClr val="0054A6"/>
          </a:solidFill>
          <a:latin typeface="+mn-lt"/>
        </a:defRPr>
      </a:lvl7pPr>
      <a:lvl8pPr marL="3429000" indent="-228600" algn="l" rtl="0" fontAlgn="base">
        <a:spcBef>
          <a:spcPct val="10000"/>
        </a:spcBef>
        <a:spcAft>
          <a:spcPct val="40000"/>
        </a:spcAft>
        <a:buChar char="»"/>
        <a:defRPr sz="1000">
          <a:solidFill>
            <a:srgbClr val="0054A6"/>
          </a:solidFill>
          <a:latin typeface="+mn-lt"/>
        </a:defRPr>
      </a:lvl8pPr>
      <a:lvl9pPr marL="3886200" indent="-228600" algn="l" rtl="0" fontAlgn="base">
        <a:spcBef>
          <a:spcPct val="10000"/>
        </a:spcBef>
        <a:spcAft>
          <a:spcPct val="40000"/>
        </a:spcAft>
        <a:buChar char="»"/>
        <a:defRPr sz="1000">
          <a:solidFill>
            <a:srgbClr val="0054A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new ACS logo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404813"/>
            <a:ext cx="1684338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319088"/>
            <a:ext cx="5975350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87220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0054A6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0054A6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0054A6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0054A6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0054A6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0054A6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0054A6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0054A6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0054A6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2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1"/>
          <p:cNvSpPr>
            <a:spLocks noChangeArrowheads="1"/>
          </p:cNvSpPr>
          <p:nvPr userDrawn="1"/>
        </p:nvSpPr>
        <p:spPr bwMode="auto">
          <a:xfrm>
            <a:off x="0" y="1412875"/>
            <a:ext cx="9144000" cy="5445125"/>
          </a:xfrm>
          <a:prstGeom prst="rect">
            <a:avLst/>
          </a:prstGeom>
          <a:solidFill>
            <a:srgbClr val="0054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0490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08800" y="6464300"/>
            <a:ext cx="1773238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800" b="1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9E458D2-EF02-4131-8346-221BBE234B9E}" type="slidenum">
              <a:rPr lang="en-GB" alt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pic>
        <p:nvPicPr>
          <p:cNvPr id="1028" name="Picture 12" descr="new ACS logo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404813"/>
            <a:ext cx="1684338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Rectangle 13"/>
          <p:cNvSpPr>
            <a:spLocks noChangeArrowheads="1"/>
          </p:cNvSpPr>
          <p:nvPr userDrawn="1"/>
        </p:nvSpPr>
        <p:spPr bwMode="auto">
          <a:xfrm flipV="1">
            <a:off x="0" y="1363663"/>
            <a:ext cx="9144000" cy="142875"/>
          </a:xfrm>
          <a:prstGeom prst="rect">
            <a:avLst/>
          </a:prstGeom>
          <a:solidFill>
            <a:srgbClr val="FFCE3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Line 14"/>
          <p:cNvSpPr>
            <a:spLocks noChangeShapeType="1"/>
          </p:cNvSpPr>
          <p:nvPr userDrawn="1"/>
        </p:nvSpPr>
        <p:spPr bwMode="auto">
          <a:xfrm>
            <a:off x="466725" y="6381750"/>
            <a:ext cx="820896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489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6725" y="6462713"/>
            <a:ext cx="28956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800" b="1">
                <a:solidFill>
                  <a:schemeClr val="bg1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>
                <a:solidFill>
                  <a:srgbClr val="FFFFFF"/>
                </a:solidFill>
              </a:rPr>
              <a:t>American Chemical Society</a:t>
            </a:r>
          </a:p>
        </p:txBody>
      </p:sp>
      <p:sp>
        <p:nvSpPr>
          <p:cNvPr id="1032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319088"/>
            <a:ext cx="5975350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33" name="Rectangle 1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73238"/>
            <a:ext cx="8229600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43594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0054A6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0054A6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0054A6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0054A6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0054A6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0054A6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0054A6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0054A6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0054A6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2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1"/>
          <p:cNvSpPr>
            <a:spLocks noChangeArrowheads="1"/>
          </p:cNvSpPr>
          <p:nvPr userDrawn="1"/>
        </p:nvSpPr>
        <p:spPr bwMode="auto">
          <a:xfrm>
            <a:off x="0" y="1412875"/>
            <a:ext cx="9144000" cy="5445125"/>
          </a:xfrm>
          <a:prstGeom prst="rect">
            <a:avLst/>
          </a:prstGeom>
          <a:solidFill>
            <a:srgbClr val="0054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0490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08800" y="6464300"/>
            <a:ext cx="1773238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800" b="1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9D0E523-2681-4ABB-9E29-C133D0AE6BC1}" type="slidenum">
              <a:rPr lang="en-GB" alt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pic>
        <p:nvPicPr>
          <p:cNvPr id="2052" name="Picture 12" descr="new ACS logo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404813"/>
            <a:ext cx="1684338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Rectangle 13"/>
          <p:cNvSpPr>
            <a:spLocks noChangeArrowheads="1"/>
          </p:cNvSpPr>
          <p:nvPr userDrawn="1"/>
        </p:nvSpPr>
        <p:spPr bwMode="auto">
          <a:xfrm flipV="1">
            <a:off x="0" y="1363663"/>
            <a:ext cx="9144000" cy="142875"/>
          </a:xfrm>
          <a:prstGeom prst="rect">
            <a:avLst/>
          </a:prstGeom>
          <a:solidFill>
            <a:srgbClr val="FFCE3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054" name="Line 14"/>
          <p:cNvSpPr>
            <a:spLocks noChangeShapeType="1"/>
          </p:cNvSpPr>
          <p:nvPr userDrawn="1"/>
        </p:nvSpPr>
        <p:spPr bwMode="auto">
          <a:xfrm>
            <a:off x="466725" y="6381750"/>
            <a:ext cx="820896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489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6725" y="6462713"/>
            <a:ext cx="28956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800" b="1">
                <a:solidFill>
                  <a:schemeClr val="bg1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>
                <a:solidFill>
                  <a:srgbClr val="FFFFFF"/>
                </a:solidFill>
              </a:rPr>
              <a:t>American Chemical Society</a:t>
            </a:r>
          </a:p>
        </p:txBody>
      </p:sp>
      <p:sp>
        <p:nvSpPr>
          <p:cNvPr id="2056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319088"/>
            <a:ext cx="5975350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2057" name="Rectangle 1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73238"/>
            <a:ext cx="8229600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17882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0054A6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0054A6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0054A6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0054A6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0054A6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0054A6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0054A6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0054A6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0054A6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2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1"/>
          <p:cNvSpPr>
            <a:spLocks noChangeArrowheads="1"/>
          </p:cNvSpPr>
          <p:nvPr userDrawn="1"/>
        </p:nvSpPr>
        <p:spPr bwMode="auto">
          <a:xfrm>
            <a:off x="0" y="1412875"/>
            <a:ext cx="9144000" cy="5445125"/>
          </a:xfrm>
          <a:prstGeom prst="rect">
            <a:avLst/>
          </a:prstGeom>
          <a:solidFill>
            <a:srgbClr val="0054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490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08800" y="6464300"/>
            <a:ext cx="1773238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800" b="1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CDDBB8-2751-41F6-870F-1DBD78DE7C08}" type="slidenum">
              <a:rPr lang="en-GB" alt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pic>
        <p:nvPicPr>
          <p:cNvPr id="2052" name="Picture 12" descr="new ACS logo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404813"/>
            <a:ext cx="1684338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Rectangle 13"/>
          <p:cNvSpPr>
            <a:spLocks noChangeArrowheads="1"/>
          </p:cNvSpPr>
          <p:nvPr userDrawn="1"/>
        </p:nvSpPr>
        <p:spPr bwMode="auto">
          <a:xfrm flipV="1">
            <a:off x="0" y="1363663"/>
            <a:ext cx="9144000" cy="142875"/>
          </a:xfrm>
          <a:prstGeom prst="rect">
            <a:avLst/>
          </a:prstGeom>
          <a:solidFill>
            <a:srgbClr val="FFCE3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4" name="Line 14"/>
          <p:cNvSpPr>
            <a:spLocks noChangeShapeType="1"/>
          </p:cNvSpPr>
          <p:nvPr userDrawn="1"/>
        </p:nvSpPr>
        <p:spPr bwMode="auto">
          <a:xfrm>
            <a:off x="466725" y="6381750"/>
            <a:ext cx="820896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489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6725" y="6462713"/>
            <a:ext cx="28956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800" b="1">
                <a:solidFill>
                  <a:schemeClr val="bg1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>
                <a:solidFill>
                  <a:srgbClr val="FFFFFF"/>
                </a:solidFill>
              </a:rPr>
              <a:t>American Chemical Society</a:t>
            </a:r>
          </a:p>
        </p:txBody>
      </p:sp>
      <p:sp>
        <p:nvSpPr>
          <p:cNvPr id="2056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319088"/>
            <a:ext cx="5975350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2057" name="Rectangle 1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73238"/>
            <a:ext cx="8229600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31543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0054A6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0054A6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0054A6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0054A6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0054A6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0054A6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0054A6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0054A6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0054A6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2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new ACS logo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404813"/>
            <a:ext cx="1684338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319088"/>
            <a:ext cx="5975350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17420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0054A6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0054A6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0054A6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0054A6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0054A6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0054A6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0054A6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0054A6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0054A6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2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4.tiff"/><Relationship Id="rId7" Type="http://schemas.openxmlformats.org/officeDocument/2006/relationships/image" Target="../media/image8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2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827088" y="2636838"/>
            <a:ext cx="5329237" cy="1401762"/>
          </a:xfrm>
        </p:spPr>
        <p:txBody>
          <a:bodyPr/>
          <a:lstStyle/>
          <a:p>
            <a:r>
              <a:rPr lang="en-US" dirty="0" smtClean="0"/>
              <a:t>Share Your Story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American Chemical Society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370763" y="6464300"/>
            <a:ext cx="1773237" cy="290513"/>
          </a:xfrm>
        </p:spPr>
        <p:txBody>
          <a:bodyPr/>
          <a:lstStyle/>
          <a:p>
            <a:pPr>
              <a:defRPr/>
            </a:pPr>
            <a:fld id="{313A1F76-1FBE-4070-95DC-73AFA47E6D6E}" type="slidenum">
              <a:rPr lang="en-GB" altLang="en-US" smtClean="0"/>
              <a:pPr>
                <a:defRPr/>
              </a:pPr>
              <a:t>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703332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319088"/>
            <a:ext cx="5543550" cy="944562"/>
          </a:xfrm>
        </p:spPr>
        <p:txBody>
          <a:bodyPr/>
          <a:lstStyle/>
          <a:p>
            <a:pPr eaLnBrk="1" hangingPunct="1"/>
            <a:r>
              <a:rPr lang="en-GB" altLang="en-US" dirty="0" smtClean="0"/>
              <a:t>Better Life Through Chemistry</a:t>
            </a:r>
          </a:p>
        </p:txBody>
      </p:sp>
      <p:sp>
        <p:nvSpPr>
          <p:cNvPr id="11267" name="Rectangle 4"/>
          <p:cNvSpPr>
            <a:spLocks noChangeArrowheads="1"/>
          </p:cNvSpPr>
          <p:nvPr/>
        </p:nvSpPr>
        <p:spPr bwMode="auto">
          <a:xfrm flipV="1">
            <a:off x="0" y="1363663"/>
            <a:ext cx="9144000" cy="142875"/>
          </a:xfrm>
          <a:prstGeom prst="rect">
            <a:avLst/>
          </a:prstGeom>
          <a:solidFill>
            <a:srgbClr val="FFCE3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pic>
        <p:nvPicPr>
          <p:cNvPr id="5" name="Picture 33" descr="2016-08-05 10.06.3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4" t="33904" b="9055"/>
          <a:stretch>
            <a:fillRect/>
          </a:stretch>
        </p:blipFill>
        <p:spPr bwMode="auto">
          <a:xfrm>
            <a:off x="111044" y="1506538"/>
            <a:ext cx="3494087" cy="223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2" descr="IMG_047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9" t="15446" r="10039" b="28609"/>
          <a:stretch/>
        </p:blipFill>
        <p:spPr bwMode="auto">
          <a:xfrm>
            <a:off x="0" y="4800600"/>
            <a:ext cx="3962400" cy="2045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2016-08-04 13.31.24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553"/>
          <a:stretch/>
        </p:blipFill>
        <p:spPr>
          <a:xfrm>
            <a:off x="7248903" y="2062313"/>
            <a:ext cx="1895097" cy="2313079"/>
          </a:xfrm>
          <a:prstGeom prst="rect">
            <a:avLst/>
          </a:prstGeom>
        </p:spPr>
      </p:pic>
      <p:pic>
        <p:nvPicPr>
          <p:cNvPr id="14" name="Picture 13" descr="2016-08-05 10.06.22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6" t="29039" r="8783"/>
          <a:stretch/>
        </p:blipFill>
        <p:spPr>
          <a:xfrm>
            <a:off x="5906530" y="4559295"/>
            <a:ext cx="3200400" cy="2286885"/>
          </a:xfrm>
          <a:prstGeom prst="rect">
            <a:avLst/>
          </a:prstGeom>
        </p:spPr>
      </p:pic>
      <p:pic>
        <p:nvPicPr>
          <p:cNvPr id="15" name="Picture 40" descr="2016-08-04 13.37.59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4" t="9036" r="4103" b="29291"/>
          <a:stretch/>
        </p:blipFill>
        <p:spPr bwMode="auto">
          <a:xfrm>
            <a:off x="1545754" y="3401551"/>
            <a:ext cx="3404120" cy="1734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5" descr="2016-08-04 10.16.04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8" t="5066" r="16025"/>
          <a:stretch>
            <a:fillRect/>
          </a:stretch>
        </p:blipFill>
        <p:spPr bwMode="auto">
          <a:xfrm>
            <a:off x="4068197" y="4793088"/>
            <a:ext cx="1718046" cy="2045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8" descr="2016-08-04 12.15.52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66" b="9038"/>
          <a:stretch>
            <a:fillRect/>
          </a:stretch>
        </p:blipFill>
        <p:spPr bwMode="auto">
          <a:xfrm>
            <a:off x="4072316" y="1549012"/>
            <a:ext cx="3176587" cy="2154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260036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Comet Chemistry Camp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smtClean="0"/>
              <a:t>Stephanie Taylor</a:t>
            </a:r>
            <a:br>
              <a:rPr lang="en-US" sz="2800" dirty="0" smtClean="0"/>
            </a:br>
            <a:r>
              <a:rPr lang="en-US" sz="2800" dirty="0"/>
              <a:t>Dallas Ft. Worth Local </a:t>
            </a:r>
            <a:r>
              <a:rPr lang="en-US" sz="2800" dirty="0" smtClean="0"/>
              <a:t>Section</a:t>
            </a:r>
            <a:endParaRPr lang="en-US" sz="28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222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lnSpc>
                <a:spcPct val="100000"/>
              </a:lnSpc>
              <a:spcBef>
                <a:spcPct val="10000"/>
              </a:spcBef>
              <a:spcAft>
                <a:spcPct val="40000"/>
              </a:spcAft>
              <a:defRPr/>
            </a:pPr>
            <a:r>
              <a:rPr lang="en-US" sz="2800" dirty="0"/>
              <a:t>Comet </a:t>
            </a:r>
            <a:r>
              <a:rPr lang="en-US" sz="2800" dirty="0" smtClean="0"/>
              <a:t>Chemistry </a:t>
            </a:r>
            <a:r>
              <a:rPr lang="en-US" sz="2800" dirty="0"/>
              <a:t>Camp </a:t>
            </a:r>
            <a:r>
              <a:rPr lang="en-US" sz="2800" dirty="0" smtClean="0"/>
              <a:t>Overview</a:t>
            </a:r>
            <a:endParaRPr lang="en-GB" altLang="en-US" sz="2800" dirty="0">
              <a:solidFill>
                <a:schemeClr val="accent2">
                  <a:lumMod val="75000"/>
                </a:schemeClr>
              </a:solidFill>
              <a:ea typeface="+mn-ea"/>
              <a:cs typeface="+mn-cs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146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0000"/>
              </a:spcBef>
              <a:spcAft>
                <a:spcPct val="40000"/>
              </a:spcAft>
              <a:buChar char="•"/>
              <a:defRPr>
                <a:solidFill>
                  <a:srgbClr val="0054A6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ct val="40000"/>
              </a:spcAft>
              <a:buChar char="–"/>
              <a:defRPr sz="1600">
                <a:solidFill>
                  <a:srgbClr val="0054A6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ct val="40000"/>
              </a:spcAft>
              <a:buChar char="•"/>
              <a:defRPr sz="1400">
                <a:solidFill>
                  <a:srgbClr val="0054A6"/>
                </a:solidFill>
                <a:latin typeface="Arial" charset="0"/>
              </a:defRPr>
            </a:lvl3pPr>
            <a:lvl4pPr marL="1600200" indent="-228600">
              <a:spcBef>
                <a:spcPct val="10000"/>
              </a:spcBef>
              <a:spcAft>
                <a:spcPct val="40000"/>
              </a:spcAft>
              <a:buChar char="–"/>
              <a:defRPr sz="1200">
                <a:solidFill>
                  <a:srgbClr val="0054A6"/>
                </a:solidFill>
                <a:latin typeface="Arial" charset="0"/>
              </a:defRPr>
            </a:lvl4pPr>
            <a:lvl5pPr marL="2057400" indent="-22860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mtClean="0"/>
              <a:t>American Chemical Society</a:t>
            </a:r>
          </a:p>
        </p:txBody>
      </p:sp>
      <p:sp>
        <p:nvSpPr>
          <p:cNvPr id="6147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0000"/>
              </a:spcBef>
              <a:spcAft>
                <a:spcPct val="40000"/>
              </a:spcAft>
              <a:buChar char="•"/>
              <a:defRPr>
                <a:solidFill>
                  <a:srgbClr val="0054A6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ct val="40000"/>
              </a:spcAft>
              <a:buChar char="–"/>
              <a:defRPr sz="1600">
                <a:solidFill>
                  <a:srgbClr val="0054A6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ct val="40000"/>
              </a:spcAft>
              <a:buChar char="•"/>
              <a:defRPr sz="1400">
                <a:solidFill>
                  <a:srgbClr val="0054A6"/>
                </a:solidFill>
                <a:latin typeface="Arial" charset="0"/>
              </a:defRPr>
            </a:lvl3pPr>
            <a:lvl4pPr marL="1600200" indent="-228600">
              <a:spcBef>
                <a:spcPct val="10000"/>
              </a:spcBef>
              <a:spcAft>
                <a:spcPct val="40000"/>
              </a:spcAft>
              <a:buChar char="–"/>
              <a:defRPr sz="1200">
                <a:solidFill>
                  <a:srgbClr val="0054A6"/>
                </a:solidFill>
                <a:latin typeface="Arial" charset="0"/>
              </a:defRPr>
            </a:lvl4pPr>
            <a:lvl5pPr marL="2057400" indent="-22860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fld id="{909ACCCD-14C4-4D9A-8B63-E1FA2508582E}" type="slidenum">
              <a:rPr lang="en-GB" altLang="en-US" smtClean="0"/>
              <a:pPr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12</a:t>
            </a:fld>
            <a:endParaRPr lang="en-GB" altLang="en-US" smtClean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705956" y="1702073"/>
            <a:ext cx="3845262" cy="431772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10000"/>
              </a:spcBef>
              <a:spcAft>
                <a:spcPct val="40000"/>
              </a:spcAft>
              <a:buChar char="•"/>
              <a:defRPr>
                <a:solidFill>
                  <a:srgbClr val="0054A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10000"/>
              </a:spcBef>
              <a:spcAft>
                <a:spcPct val="40000"/>
              </a:spcAft>
              <a:buChar char="–"/>
              <a:defRPr sz="1600">
                <a:solidFill>
                  <a:srgbClr val="0054A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10000"/>
              </a:spcBef>
              <a:spcAft>
                <a:spcPct val="40000"/>
              </a:spcAft>
              <a:buChar char="•"/>
              <a:defRPr sz="1400">
                <a:solidFill>
                  <a:srgbClr val="0054A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10000"/>
              </a:spcBef>
              <a:spcAft>
                <a:spcPct val="40000"/>
              </a:spcAft>
              <a:buChar char="–"/>
              <a:defRPr sz="1200">
                <a:solidFill>
                  <a:srgbClr val="0054A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+mn-lt"/>
              </a:defRPr>
            </a:lvl5pPr>
            <a:lvl6pPr marL="2514600" indent="-228600" algn="l" rtl="0" fontAlgn="base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+mn-lt"/>
              </a:defRPr>
            </a:lvl6pPr>
            <a:lvl7pPr marL="2971800" indent="-228600" algn="l" rtl="0" fontAlgn="base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+mn-lt"/>
              </a:defRPr>
            </a:lvl7pPr>
            <a:lvl8pPr marL="3429000" indent="-228600" algn="l" rtl="0" fontAlgn="base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+mn-lt"/>
              </a:defRPr>
            </a:lvl8pPr>
            <a:lvl9pPr marL="3886200" indent="-228600" algn="l" rtl="0" fontAlgn="base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+mn-lt"/>
              </a:defRPr>
            </a:lvl9pPr>
          </a:lstStyle>
          <a:p>
            <a:r>
              <a:rPr lang="en-US" sz="2000" kern="0" dirty="0" smtClean="0"/>
              <a:t>24 girls ages 11-14</a:t>
            </a:r>
          </a:p>
          <a:p>
            <a:r>
              <a:rPr lang="en-US" sz="2000" kern="0" dirty="0" smtClean="0"/>
              <a:t>Entering grades 7-9</a:t>
            </a:r>
          </a:p>
          <a:p>
            <a:r>
              <a:rPr lang="en-US" sz="2000" kern="0" dirty="0" smtClean="0"/>
              <a:t>8 </a:t>
            </a:r>
            <a:r>
              <a:rPr lang="en-US" sz="2000" kern="0" dirty="0"/>
              <a:t>school </a:t>
            </a:r>
            <a:r>
              <a:rPr lang="en-US" sz="2000" kern="0" dirty="0" smtClean="0"/>
              <a:t>districts</a:t>
            </a:r>
          </a:p>
          <a:p>
            <a:r>
              <a:rPr lang="en-US" sz="2000" kern="0" dirty="0" smtClean="0"/>
              <a:t>5 days, from 9AM to 3PM</a:t>
            </a:r>
          </a:p>
          <a:p>
            <a:r>
              <a:rPr lang="en-US" sz="2000" kern="0" dirty="0" smtClean="0"/>
              <a:t>Daily theme:</a:t>
            </a:r>
          </a:p>
          <a:p>
            <a:pPr lvl="1"/>
            <a:r>
              <a:rPr lang="en-US" sz="1800" kern="0" dirty="0" smtClean="0"/>
              <a:t>All about atoms</a:t>
            </a:r>
          </a:p>
          <a:p>
            <a:pPr lvl="1"/>
            <a:r>
              <a:rPr lang="en-US" sz="1800" kern="0" dirty="0" smtClean="0"/>
              <a:t>Molecule Day</a:t>
            </a:r>
          </a:p>
          <a:p>
            <a:pPr lvl="1"/>
            <a:r>
              <a:rPr lang="en-US" sz="1800" kern="0" dirty="0" smtClean="0"/>
              <a:t>Reactions</a:t>
            </a:r>
          </a:p>
          <a:p>
            <a:pPr lvl="1"/>
            <a:r>
              <a:rPr lang="en-US" sz="1800" kern="0" dirty="0" smtClean="0"/>
              <a:t>Food Chemistry</a:t>
            </a:r>
          </a:p>
          <a:p>
            <a:pPr lvl="1"/>
            <a:r>
              <a:rPr lang="en-US" sz="1800" kern="0" dirty="0" smtClean="0"/>
              <a:t>Art/Fun Friday</a:t>
            </a:r>
            <a:endParaRPr lang="en-US" sz="1800" kern="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159514" y="1702073"/>
            <a:ext cx="5289286" cy="431772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10000"/>
              </a:spcBef>
              <a:spcAft>
                <a:spcPct val="40000"/>
              </a:spcAft>
              <a:buChar char="•"/>
              <a:defRPr>
                <a:solidFill>
                  <a:srgbClr val="0054A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10000"/>
              </a:spcBef>
              <a:spcAft>
                <a:spcPct val="40000"/>
              </a:spcAft>
              <a:buChar char="–"/>
              <a:defRPr sz="1600">
                <a:solidFill>
                  <a:srgbClr val="0054A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10000"/>
              </a:spcBef>
              <a:spcAft>
                <a:spcPct val="40000"/>
              </a:spcAft>
              <a:buChar char="•"/>
              <a:defRPr sz="1400">
                <a:solidFill>
                  <a:srgbClr val="0054A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10000"/>
              </a:spcBef>
              <a:spcAft>
                <a:spcPct val="40000"/>
              </a:spcAft>
              <a:buChar char="–"/>
              <a:defRPr sz="1200">
                <a:solidFill>
                  <a:srgbClr val="0054A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+mn-lt"/>
              </a:defRPr>
            </a:lvl5pPr>
            <a:lvl6pPr marL="2514600" indent="-228600" algn="l" rtl="0" fontAlgn="base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+mn-lt"/>
              </a:defRPr>
            </a:lvl6pPr>
            <a:lvl7pPr marL="2971800" indent="-228600" algn="l" rtl="0" fontAlgn="base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+mn-lt"/>
              </a:defRPr>
            </a:lvl7pPr>
            <a:lvl8pPr marL="3429000" indent="-228600" algn="l" rtl="0" fontAlgn="base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+mn-lt"/>
              </a:defRPr>
            </a:lvl8pPr>
            <a:lvl9pPr marL="3886200" indent="-228600" algn="l" rtl="0" fontAlgn="base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+mn-lt"/>
              </a:defRPr>
            </a:lvl9pPr>
          </a:lstStyle>
          <a:p>
            <a:r>
              <a:rPr lang="en-US" sz="2000" kern="0" dirty="0" smtClean="0"/>
              <a:t>~20 volunteers throughout the week</a:t>
            </a:r>
          </a:p>
          <a:p>
            <a:r>
              <a:rPr lang="en-US" sz="2000" kern="0" dirty="0" smtClean="0"/>
              <a:t>3 guest speakers</a:t>
            </a:r>
          </a:p>
          <a:p>
            <a:r>
              <a:rPr lang="en-US" sz="2000" kern="0" dirty="0" smtClean="0"/>
              <a:t>4 rooms on campus in 3 buildings</a:t>
            </a:r>
          </a:p>
          <a:p>
            <a:r>
              <a:rPr lang="en-US" sz="2000" kern="0" dirty="0" smtClean="0"/>
              <a:t>LOTS of paperwork and training to work with minors</a:t>
            </a:r>
          </a:p>
        </p:txBody>
      </p:sp>
    </p:spTree>
    <p:extLst>
      <p:ext uri="{BB962C8B-B14F-4D97-AF65-F5344CB8AC3E}">
        <p14:creationId xmlns:p14="http://schemas.microsoft.com/office/powerpoint/2010/main" val="10343401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Footer Placeholder 3"/>
          <p:cNvSpPr>
            <a:spLocks noGrp="1"/>
          </p:cNvSpPr>
          <p:nvPr>
            <p:ph type="ftr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0000"/>
              </a:spcBef>
              <a:spcAft>
                <a:spcPct val="40000"/>
              </a:spcAft>
              <a:buChar char="•"/>
              <a:defRPr>
                <a:solidFill>
                  <a:srgbClr val="0054A6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ct val="40000"/>
              </a:spcAft>
              <a:buChar char="–"/>
              <a:defRPr sz="1600">
                <a:solidFill>
                  <a:srgbClr val="0054A6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ct val="40000"/>
              </a:spcAft>
              <a:buChar char="•"/>
              <a:defRPr sz="1400">
                <a:solidFill>
                  <a:srgbClr val="0054A6"/>
                </a:solidFill>
                <a:latin typeface="Arial" charset="0"/>
              </a:defRPr>
            </a:lvl3pPr>
            <a:lvl4pPr marL="1600200" indent="-228600">
              <a:spcBef>
                <a:spcPct val="10000"/>
              </a:spcBef>
              <a:spcAft>
                <a:spcPct val="40000"/>
              </a:spcAft>
              <a:buChar char="–"/>
              <a:defRPr sz="1200">
                <a:solidFill>
                  <a:srgbClr val="0054A6"/>
                </a:solidFill>
                <a:latin typeface="Arial" charset="0"/>
              </a:defRPr>
            </a:lvl4pPr>
            <a:lvl5pPr marL="2057400" indent="-22860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dirty="0" smtClean="0"/>
          </a:p>
        </p:txBody>
      </p:sp>
      <p:sp>
        <p:nvSpPr>
          <p:cNvPr id="7171" name="Slide Number Placeholder 4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0000"/>
              </a:spcBef>
              <a:spcAft>
                <a:spcPct val="40000"/>
              </a:spcAft>
              <a:buChar char="•"/>
              <a:defRPr>
                <a:solidFill>
                  <a:srgbClr val="0054A6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ct val="40000"/>
              </a:spcAft>
              <a:buChar char="–"/>
              <a:defRPr sz="1600">
                <a:solidFill>
                  <a:srgbClr val="0054A6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ct val="40000"/>
              </a:spcAft>
              <a:buChar char="•"/>
              <a:defRPr sz="1400">
                <a:solidFill>
                  <a:srgbClr val="0054A6"/>
                </a:solidFill>
                <a:latin typeface="Arial" charset="0"/>
              </a:defRPr>
            </a:lvl3pPr>
            <a:lvl4pPr marL="1600200" indent="-228600">
              <a:spcBef>
                <a:spcPct val="10000"/>
              </a:spcBef>
              <a:spcAft>
                <a:spcPct val="40000"/>
              </a:spcAft>
              <a:buChar char="–"/>
              <a:defRPr sz="1200">
                <a:solidFill>
                  <a:srgbClr val="0054A6"/>
                </a:solidFill>
                <a:latin typeface="Arial" charset="0"/>
              </a:defRPr>
            </a:lvl4pPr>
            <a:lvl5pPr marL="2057400" indent="-22860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8"/>
          <a:stretch/>
        </p:blipFill>
        <p:spPr>
          <a:xfrm>
            <a:off x="0" y="0"/>
            <a:ext cx="5225540" cy="45259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29"/>
          <a:stretch/>
        </p:blipFill>
        <p:spPr>
          <a:xfrm>
            <a:off x="5530341" y="1392605"/>
            <a:ext cx="3613660" cy="550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53918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Footer Placeholder 3"/>
          <p:cNvSpPr>
            <a:spLocks noGrp="1"/>
          </p:cNvSpPr>
          <p:nvPr>
            <p:ph type="ftr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0000"/>
              </a:spcBef>
              <a:spcAft>
                <a:spcPct val="40000"/>
              </a:spcAft>
              <a:buChar char="•"/>
              <a:defRPr>
                <a:solidFill>
                  <a:srgbClr val="0054A6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ct val="40000"/>
              </a:spcAft>
              <a:buChar char="–"/>
              <a:defRPr sz="1600">
                <a:solidFill>
                  <a:srgbClr val="0054A6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ct val="40000"/>
              </a:spcAft>
              <a:buChar char="•"/>
              <a:defRPr sz="1400">
                <a:solidFill>
                  <a:srgbClr val="0054A6"/>
                </a:solidFill>
                <a:latin typeface="Arial" charset="0"/>
              </a:defRPr>
            </a:lvl3pPr>
            <a:lvl4pPr marL="1600200" indent="-228600">
              <a:spcBef>
                <a:spcPct val="10000"/>
              </a:spcBef>
              <a:spcAft>
                <a:spcPct val="40000"/>
              </a:spcAft>
              <a:buChar char="–"/>
              <a:defRPr sz="1200">
                <a:solidFill>
                  <a:srgbClr val="0054A6"/>
                </a:solidFill>
                <a:latin typeface="Arial" charset="0"/>
              </a:defRPr>
            </a:lvl4pPr>
            <a:lvl5pPr marL="2057400" indent="-22860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mtClean="0"/>
              <a:t>American Chemical Society</a:t>
            </a:r>
          </a:p>
        </p:txBody>
      </p:sp>
      <p:sp>
        <p:nvSpPr>
          <p:cNvPr id="7171" name="Slide Number Placeholder 4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0000"/>
              </a:spcBef>
              <a:spcAft>
                <a:spcPct val="40000"/>
              </a:spcAft>
              <a:buChar char="•"/>
              <a:defRPr>
                <a:solidFill>
                  <a:srgbClr val="0054A6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ct val="40000"/>
              </a:spcAft>
              <a:buChar char="–"/>
              <a:defRPr sz="1600">
                <a:solidFill>
                  <a:srgbClr val="0054A6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ct val="40000"/>
              </a:spcAft>
              <a:buChar char="•"/>
              <a:defRPr sz="1400">
                <a:solidFill>
                  <a:srgbClr val="0054A6"/>
                </a:solidFill>
                <a:latin typeface="Arial" charset="0"/>
              </a:defRPr>
            </a:lvl3pPr>
            <a:lvl4pPr marL="1600200" indent="-228600">
              <a:spcBef>
                <a:spcPct val="10000"/>
              </a:spcBef>
              <a:spcAft>
                <a:spcPct val="40000"/>
              </a:spcAft>
              <a:buChar char="–"/>
              <a:defRPr sz="1200">
                <a:solidFill>
                  <a:srgbClr val="0054A6"/>
                </a:solidFill>
                <a:latin typeface="Arial" charset="0"/>
              </a:defRPr>
            </a:lvl4pPr>
            <a:lvl5pPr marL="2057400" indent="-22860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fld id="{3B746CB2-6995-4AF6-86D6-8D802E1A5A4F}" type="slidenum">
              <a:rPr lang="en-GB" altLang="en-US" smtClean="0"/>
              <a:pPr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14</a:t>
            </a:fld>
            <a:endParaRPr lang="en-GB" altLang="en-US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7210" r="13075"/>
          <a:stretch/>
        </p:blipFill>
        <p:spPr>
          <a:xfrm>
            <a:off x="18757" y="0"/>
            <a:ext cx="5897573" cy="55487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371850"/>
            <a:ext cx="4648200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92275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Footer Placeholder 3"/>
          <p:cNvSpPr>
            <a:spLocks noGrp="1"/>
          </p:cNvSpPr>
          <p:nvPr>
            <p:ph type="ftr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0000"/>
              </a:spcBef>
              <a:spcAft>
                <a:spcPct val="40000"/>
              </a:spcAft>
              <a:buChar char="•"/>
              <a:defRPr>
                <a:solidFill>
                  <a:srgbClr val="0054A6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ct val="40000"/>
              </a:spcAft>
              <a:buChar char="–"/>
              <a:defRPr sz="1600">
                <a:solidFill>
                  <a:srgbClr val="0054A6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ct val="40000"/>
              </a:spcAft>
              <a:buChar char="•"/>
              <a:defRPr sz="1400">
                <a:solidFill>
                  <a:srgbClr val="0054A6"/>
                </a:solidFill>
                <a:latin typeface="Arial" charset="0"/>
              </a:defRPr>
            </a:lvl3pPr>
            <a:lvl4pPr marL="1600200" indent="-228600">
              <a:spcBef>
                <a:spcPct val="10000"/>
              </a:spcBef>
              <a:spcAft>
                <a:spcPct val="40000"/>
              </a:spcAft>
              <a:buChar char="–"/>
              <a:defRPr sz="1200">
                <a:solidFill>
                  <a:srgbClr val="0054A6"/>
                </a:solidFill>
                <a:latin typeface="Arial" charset="0"/>
              </a:defRPr>
            </a:lvl4pPr>
            <a:lvl5pPr marL="2057400" indent="-22860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mtClean="0"/>
              <a:t>American Chemical Society</a:t>
            </a:r>
          </a:p>
        </p:txBody>
      </p:sp>
      <p:sp>
        <p:nvSpPr>
          <p:cNvPr id="7171" name="Slide Number Placeholder 4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0000"/>
              </a:spcBef>
              <a:spcAft>
                <a:spcPct val="40000"/>
              </a:spcAft>
              <a:buChar char="•"/>
              <a:defRPr>
                <a:solidFill>
                  <a:srgbClr val="0054A6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ct val="40000"/>
              </a:spcAft>
              <a:buChar char="–"/>
              <a:defRPr sz="1600">
                <a:solidFill>
                  <a:srgbClr val="0054A6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ct val="40000"/>
              </a:spcAft>
              <a:buChar char="•"/>
              <a:defRPr sz="1400">
                <a:solidFill>
                  <a:srgbClr val="0054A6"/>
                </a:solidFill>
                <a:latin typeface="Arial" charset="0"/>
              </a:defRPr>
            </a:lvl3pPr>
            <a:lvl4pPr marL="1600200" indent="-228600">
              <a:spcBef>
                <a:spcPct val="10000"/>
              </a:spcBef>
              <a:spcAft>
                <a:spcPct val="40000"/>
              </a:spcAft>
              <a:buChar char="–"/>
              <a:defRPr sz="1200">
                <a:solidFill>
                  <a:srgbClr val="0054A6"/>
                </a:solidFill>
                <a:latin typeface="Arial" charset="0"/>
              </a:defRPr>
            </a:lvl4pPr>
            <a:lvl5pPr marL="2057400" indent="-22860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fld id="{3B746CB2-6995-4AF6-86D6-8D802E1A5A4F}" type="slidenum">
              <a:rPr lang="en-GB" altLang="en-US" smtClean="0"/>
              <a:pPr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15</a:t>
            </a:fld>
            <a:endParaRPr lang="en-GB" altLang="en-US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8"/>
          <a:stretch/>
        </p:blipFill>
        <p:spPr>
          <a:xfrm>
            <a:off x="0" y="0"/>
            <a:ext cx="5225540" cy="45259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29"/>
          <a:stretch/>
        </p:blipFill>
        <p:spPr>
          <a:xfrm>
            <a:off x="5237263" y="1357293"/>
            <a:ext cx="3613660" cy="550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33199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Find the curriculum at: http</a:t>
            </a:r>
            <a:r>
              <a:rPr lang="en-US" sz="2400" dirty="0"/>
              <a:t>://</a:t>
            </a:r>
            <a:r>
              <a:rPr lang="en-US" sz="2400" dirty="0" err="1" smtClean="0"/>
              <a:t>tinyurl.com</a:t>
            </a:r>
            <a:r>
              <a:rPr lang="en-US" sz="2400" dirty="0" smtClean="0"/>
              <a:t>/</a:t>
            </a:r>
            <a:r>
              <a:rPr lang="en-US" sz="2400" dirty="0" err="1" smtClean="0"/>
              <a:t>ChemCampDFW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endParaRPr lang="en-GB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655167"/>
            <a:ext cx="5888037" cy="441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07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Science Rocks! In the Illinois Heartland Local Section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2800" dirty="0" smtClean="0"/>
              <a:t>Michael Appell &amp;</a:t>
            </a:r>
            <a:br>
              <a:rPr lang="en-US" sz="2800" dirty="0" smtClean="0"/>
            </a:br>
            <a:r>
              <a:rPr lang="en-US" sz="2800" dirty="0" err="1" smtClean="0"/>
              <a:t>Manori</a:t>
            </a:r>
            <a:r>
              <a:rPr lang="en-US" sz="2800" dirty="0" smtClean="0"/>
              <a:t> </a:t>
            </a:r>
            <a:r>
              <a:rPr lang="en-US" sz="2800" dirty="0" err="1" smtClean="0"/>
              <a:t>Perera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Illinois Heartland Local Section</a:t>
            </a:r>
            <a:endParaRPr lang="en-US" sz="28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5917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"/>
          <p:cNvSpPr>
            <a:spLocks noGrp="1" noChangeArrowheads="1"/>
          </p:cNvSpPr>
          <p:nvPr>
            <p:ph type="ftr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0000"/>
              </a:spcBef>
              <a:spcAft>
                <a:spcPct val="40000"/>
              </a:spcAft>
              <a:buChar char="•"/>
              <a:defRPr>
                <a:solidFill>
                  <a:srgbClr val="0054A6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ct val="40000"/>
              </a:spcAft>
              <a:buChar char="–"/>
              <a:defRPr sz="1600">
                <a:solidFill>
                  <a:srgbClr val="0054A6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ct val="40000"/>
              </a:spcAft>
              <a:buChar char="•"/>
              <a:defRPr sz="1400">
                <a:solidFill>
                  <a:srgbClr val="0054A6"/>
                </a:solidFill>
                <a:latin typeface="Arial" charset="0"/>
              </a:defRPr>
            </a:lvl3pPr>
            <a:lvl4pPr marL="1600200" indent="-228600">
              <a:spcBef>
                <a:spcPct val="10000"/>
              </a:spcBef>
              <a:spcAft>
                <a:spcPct val="40000"/>
              </a:spcAft>
              <a:buChar char="–"/>
              <a:defRPr sz="1200">
                <a:solidFill>
                  <a:srgbClr val="0054A6"/>
                </a:solidFill>
                <a:latin typeface="Arial" charset="0"/>
              </a:defRPr>
            </a:lvl4pPr>
            <a:lvl5pPr marL="2057400" indent="-22860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mtClean="0"/>
              <a:t>American Chemical Society</a:t>
            </a:r>
          </a:p>
        </p:txBody>
      </p:sp>
      <p:pic>
        <p:nvPicPr>
          <p:cNvPr id="8" name="Picture 22" descr="C:\Users\appellm\Desktop\POster\untitle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3657600"/>
            <a:ext cx="5410200" cy="2739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3" cstate="print"/>
          <a:srcRect l="7692" t="-8601" r="7692"/>
          <a:stretch>
            <a:fillRect/>
          </a:stretch>
        </p:blipFill>
        <p:spPr bwMode="auto">
          <a:xfrm>
            <a:off x="762000" y="1295400"/>
            <a:ext cx="5410200" cy="2069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2057400" y="6488668"/>
            <a:ext cx="2826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</a:rPr>
              <a:t>Supported by LSAC IPG</a:t>
            </a:r>
            <a:endParaRPr lang="en-US" b="1" i="1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38176" y="3468469"/>
            <a:ext cx="25058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 smtClean="0">
                <a:solidFill>
                  <a:srgbClr val="00B0F0"/>
                </a:solidFill>
              </a:rPr>
              <a:t>Local Section Partnership Award</a:t>
            </a:r>
            <a:endParaRPr lang="en-US" b="1" i="1" dirty="0">
              <a:solidFill>
                <a:srgbClr val="00B0F0"/>
              </a:solidFill>
            </a:endParaRPr>
          </a:p>
        </p:txBody>
      </p:sp>
      <p:pic>
        <p:nvPicPr>
          <p:cNvPr id="13" name="Picture 2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00" y="1752600"/>
            <a:ext cx="231006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92334" y="4724400"/>
            <a:ext cx="2375466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5639268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oter Placeholder 3"/>
          <p:cNvSpPr>
            <a:spLocks noGrp="1"/>
          </p:cNvSpPr>
          <p:nvPr>
            <p:ph type="ftr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0000"/>
              </a:spcBef>
              <a:spcAft>
                <a:spcPct val="40000"/>
              </a:spcAft>
              <a:buChar char="•"/>
              <a:defRPr>
                <a:solidFill>
                  <a:srgbClr val="0054A6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ct val="40000"/>
              </a:spcAft>
              <a:buChar char="–"/>
              <a:defRPr sz="1600">
                <a:solidFill>
                  <a:srgbClr val="0054A6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ct val="40000"/>
              </a:spcAft>
              <a:buChar char="•"/>
              <a:defRPr sz="1400">
                <a:solidFill>
                  <a:srgbClr val="0054A6"/>
                </a:solidFill>
                <a:latin typeface="Arial" charset="0"/>
              </a:defRPr>
            </a:lvl3pPr>
            <a:lvl4pPr marL="1600200" indent="-228600">
              <a:spcBef>
                <a:spcPct val="10000"/>
              </a:spcBef>
              <a:spcAft>
                <a:spcPct val="40000"/>
              </a:spcAft>
              <a:buChar char="–"/>
              <a:defRPr sz="1200">
                <a:solidFill>
                  <a:srgbClr val="0054A6"/>
                </a:solidFill>
                <a:latin typeface="Arial" charset="0"/>
              </a:defRPr>
            </a:lvl4pPr>
            <a:lvl5pPr marL="2057400" indent="-22860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mtClean="0"/>
              <a:t>American Chemical Society</a:t>
            </a:r>
          </a:p>
        </p:txBody>
      </p:sp>
      <p:sp>
        <p:nvSpPr>
          <p:cNvPr id="6147" name="Slide Number Placeholder 4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0000"/>
              </a:spcBef>
              <a:spcAft>
                <a:spcPct val="40000"/>
              </a:spcAft>
              <a:buChar char="•"/>
              <a:defRPr>
                <a:solidFill>
                  <a:srgbClr val="0054A6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ct val="40000"/>
              </a:spcAft>
              <a:buChar char="–"/>
              <a:defRPr sz="1600">
                <a:solidFill>
                  <a:srgbClr val="0054A6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ct val="40000"/>
              </a:spcAft>
              <a:buChar char="•"/>
              <a:defRPr sz="1400">
                <a:solidFill>
                  <a:srgbClr val="0054A6"/>
                </a:solidFill>
                <a:latin typeface="Arial" charset="0"/>
              </a:defRPr>
            </a:lvl3pPr>
            <a:lvl4pPr marL="1600200" indent="-228600">
              <a:spcBef>
                <a:spcPct val="10000"/>
              </a:spcBef>
              <a:spcAft>
                <a:spcPct val="40000"/>
              </a:spcAft>
              <a:buChar char="–"/>
              <a:defRPr sz="1200">
                <a:solidFill>
                  <a:srgbClr val="0054A6"/>
                </a:solidFill>
                <a:latin typeface="Arial" charset="0"/>
              </a:defRPr>
            </a:lvl4pPr>
            <a:lvl5pPr marL="2057400" indent="-22860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fld id="{909ACCCD-14C4-4D9A-8B63-E1FA2508582E}" type="slidenum">
              <a:rPr lang="en-GB" altLang="en-US" smtClean="0"/>
              <a:pPr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19</a:t>
            </a:fld>
            <a:endParaRPr lang="en-GB" altLang="en-US" smtClean="0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533400" y="4038600"/>
            <a:ext cx="8077200" cy="2286000"/>
          </a:xfrm>
        </p:spPr>
        <p:txBody>
          <a:bodyPr/>
          <a:lstStyle/>
          <a:p>
            <a:r>
              <a:rPr lang="en-US" dirty="0" smtClean="0"/>
              <a:t>The Peoria Riverfront Museum held a Science Rocks! event on September 3rd, 2016 and invited the ACS Illinois Heartland Local Section to conduct all the science demonstrations for the event  </a:t>
            </a:r>
          </a:p>
          <a:p>
            <a:r>
              <a:rPr lang="en-US" dirty="0" smtClean="0"/>
              <a:t>1500 attendees were exposed to demos that highlighted ACS, Chemistry, and AACT to increase awareness of these organizations</a:t>
            </a:r>
          </a:p>
          <a:p>
            <a:r>
              <a:rPr lang="en-US" dirty="0" smtClean="0"/>
              <a:t>The American Association of Chemistry Teachers (AACT) is a professional community by and for K–12 teachers of chemistry </a:t>
            </a:r>
          </a:p>
          <a:p>
            <a:pPr eaLnBrk="1" hangingPunct="1">
              <a:defRPr/>
            </a:pPr>
            <a:endParaRPr lang="en-GB" altLang="en-US" sz="2000" dirty="0" smtClean="0"/>
          </a:p>
          <a:p>
            <a:pPr eaLnBrk="1" hangingPunct="1">
              <a:defRPr/>
            </a:pPr>
            <a:endParaRPr lang="en-GB" altLang="en-US" sz="2000" dirty="0"/>
          </a:p>
          <a:p>
            <a:pPr marL="0" indent="0" eaLnBrk="1" hangingPunct="1">
              <a:buFontTx/>
              <a:buNone/>
              <a:defRPr/>
            </a:pPr>
            <a:endParaRPr lang="en-GB" altLang="en-US" sz="2000" dirty="0"/>
          </a:p>
        </p:txBody>
      </p:sp>
      <p:pic>
        <p:nvPicPr>
          <p:cNvPr id="1026" name="Picture 2" descr="C:\Users\appellm\Pictures\9318-44_1690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392908"/>
            <a:ext cx="5484288" cy="2569492"/>
          </a:xfrm>
          <a:prstGeom prst="rect">
            <a:avLst/>
          </a:prstGeom>
          <a:noFill/>
        </p:spPr>
      </p:pic>
      <p:sp>
        <p:nvSpPr>
          <p:cNvPr id="14" name="Rectangle 4"/>
          <p:cNvSpPr>
            <a:spLocks noGrp="1" noChangeArrowheads="1"/>
          </p:cNvSpPr>
          <p:nvPr>
            <p:ph type="title"/>
          </p:nvPr>
        </p:nvSpPr>
        <p:spPr>
          <a:xfrm>
            <a:off x="827088" y="319088"/>
            <a:ext cx="6183312" cy="944562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ct val="10000"/>
              </a:spcBef>
              <a:spcAft>
                <a:spcPct val="40000"/>
              </a:spcAft>
              <a:defRPr/>
            </a:pPr>
            <a:r>
              <a:rPr lang="en-GB" altLang="en-US" sz="2400" dirty="0" smtClean="0">
                <a:solidFill>
                  <a:schemeClr val="accent2">
                    <a:lumMod val="75000"/>
                  </a:schemeClr>
                </a:solidFill>
                <a:ea typeface="+mn-ea"/>
                <a:cs typeface="+mn-cs"/>
              </a:rPr>
              <a:t>Science Rocks in the Illinois Heartland!</a:t>
            </a:r>
            <a:endParaRPr lang="en-GB" altLang="en-US" sz="2400" dirty="0">
              <a:solidFill>
                <a:schemeClr val="accent2">
                  <a:lumMod val="75000"/>
                </a:scheme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528158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"/>
          <p:cNvSpPr>
            <a:spLocks noGrp="1" noChangeArrowheads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0000"/>
              </a:spcBef>
              <a:spcAft>
                <a:spcPct val="40000"/>
              </a:spcAft>
              <a:buChar char="•"/>
              <a:defRPr>
                <a:solidFill>
                  <a:srgbClr val="0054A6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ct val="40000"/>
              </a:spcAft>
              <a:buChar char="–"/>
              <a:defRPr sz="1600">
                <a:solidFill>
                  <a:srgbClr val="0054A6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ct val="40000"/>
              </a:spcAft>
              <a:buChar char="•"/>
              <a:defRPr sz="1400">
                <a:solidFill>
                  <a:srgbClr val="0054A6"/>
                </a:solidFill>
                <a:latin typeface="Arial" charset="0"/>
              </a:defRPr>
            </a:lvl3pPr>
            <a:lvl4pPr marL="1600200" indent="-228600">
              <a:spcBef>
                <a:spcPct val="10000"/>
              </a:spcBef>
              <a:spcAft>
                <a:spcPct val="40000"/>
              </a:spcAft>
              <a:buChar char="–"/>
              <a:defRPr sz="1200">
                <a:solidFill>
                  <a:srgbClr val="0054A6"/>
                </a:solidFill>
                <a:latin typeface="Arial" charset="0"/>
              </a:defRPr>
            </a:lvl4pPr>
            <a:lvl5pPr marL="2057400" indent="-22860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mtClean="0"/>
              <a:t>American Chemical Society</a:t>
            </a:r>
          </a:p>
        </p:txBody>
      </p:sp>
      <p:sp>
        <p:nvSpPr>
          <p:cNvPr id="5123" name="Rectangle 4"/>
          <p:cNvSpPr>
            <a:spLocks noGrp="1" noChangeArrowheads="1"/>
          </p:cNvSpPr>
          <p:nvPr>
            <p:ph type="ctrTitle"/>
          </p:nvPr>
        </p:nvSpPr>
        <p:spPr>
          <a:xfrm>
            <a:off x="533400" y="1295400"/>
            <a:ext cx="5943600" cy="4568825"/>
          </a:xfrm>
        </p:spPr>
        <p:txBody>
          <a:bodyPr/>
          <a:lstStyle/>
          <a:p>
            <a:pPr eaLnBrk="1" hangingPunct="1"/>
            <a:r>
              <a:rPr lang="en-GB" altLang="en-US" b="1" dirty="0" smtClean="0"/>
              <a:t>Colorado Local</a:t>
            </a:r>
            <a:br>
              <a:rPr lang="en-GB" altLang="en-US" b="1" dirty="0" smtClean="0"/>
            </a:br>
            <a:r>
              <a:rPr lang="en-GB" altLang="en-US" b="1" dirty="0" smtClean="0"/>
              <a:t>Section of the ACS – 2018</a:t>
            </a:r>
            <a:br>
              <a:rPr lang="en-GB" altLang="en-US" b="1" dirty="0" smtClean="0"/>
            </a:br>
            <a:r>
              <a:rPr lang="en-GB" altLang="en-US" b="1" dirty="0"/>
              <a:t/>
            </a:r>
            <a:br>
              <a:rPr lang="en-GB" altLang="en-US" b="1" dirty="0"/>
            </a:br>
            <a:r>
              <a:rPr lang="en-GB" altLang="en-US" sz="2400" b="1" dirty="0" err="1" smtClean="0"/>
              <a:t>ChemLuminary</a:t>
            </a:r>
            <a:r>
              <a:rPr lang="en-GB" altLang="en-US" sz="2400" b="1" dirty="0" smtClean="0"/>
              <a:t> Awardee Fall 2017:</a:t>
            </a:r>
            <a:br>
              <a:rPr lang="en-GB" altLang="en-US" sz="2400" b="1" dirty="0" smtClean="0"/>
            </a:br>
            <a:r>
              <a:rPr lang="en-GB" altLang="en-US" sz="2400" b="1" dirty="0" smtClean="0"/>
              <a:t>Young Chemists Committee </a:t>
            </a:r>
            <a:r>
              <a:rPr lang="en-GB" altLang="en-US" sz="2400" b="1" dirty="0" err="1" smtClean="0"/>
              <a:t>ChemLuminary</a:t>
            </a:r>
            <a:r>
              <a:rPr lang="en-GB" altLang="en-US" sz="2400" b="1" dirty="0" smtClean="0"/>
              <a:t> Award &amp; Local Section Career </a:t>
            </a:r>
            <a:r>
              <a:rPr lang="en-GB" altLang="en-US" sz="2400" b="1" dirty="0" err="1" smtClean="0"/>
              <a:t>ChemLuminary</a:t>
            </a:r>
            <a:r>
              <a:rPr lang="en-GB" altLang="en-US" sz="2400" b="1" dirty="0" smtClean="0"/>
              <a:t> Award</a:t>
            </a:r>
            <a:r>
              <a:rPr lang="en-GB" altLang="en-US" b="1" dirty="0" smtClean="0"/>
              <a:t/>
            </a:r>
            <a:br>
              <a:rPr lang="en-GB" altLang="en-US" b="1" dirty="0" smtClean="0"/>
            </a:br>
            <a:r>
              <a:rPr lang="en-GB" altLang="en-US" b="1" dirty="0" smtClean="0"/>
              <a:t/>
            </a:r>
            <a:br>
              <a:rPr lang="en-GB" altLang="en-US" b="1" dirty="0" smtClean="0"/>
            </a:br>
            <a:r>
              <a:rPr lang="en-GB" altLang="en-US" sz="2800" i="1" dirty="0" smtClean="0">
                <a:solidFill>
                  <a:srgbClr val="FFC000"/>
                </a:solidFill>
              </a:rPr>
              <a:t>Event Objective</a:t>
            </a:r>
            <a:r>
              <a:rPr lang="en-GB" altLang="en-US" sz="2800" i="1" dirty="0">
                <a:solidFill>
                  <a:srgbClr val="FFC000"/>
                </a:solidFill>
              </a:rPr>
              <a:t>: To provide young members a platform </a:t>
            </a:r>
            <a:r>
              <a:rPr lang="en-GB" altLang="en-US" sz="2800" i="1" dirty="0" smtClean="0">
                <a:solidFill>
                  <a:srgbClr val="FFC000"/>
                </a:solidFill>
              </a:rPr>
              <a:t>and </a:t>
            </a:r>
            <a:r>
              <a:rPr lang="en-GB" altLang="en-US" sz="2800" i="1" dirty="0">
                <a:solidFill>
                  <a:srgbClr val="FFC000"/>
                </a:solidFill>
              </a:rPr>
              <a:t>share their </a:t>
            </a:r>
            <a:r>
              <a:rPr lang="en-GB" altLang="en-US" sz="2800" i="1" dirty="0" smtClean="0">
                <a:solidFill>
                  <a:srgbClr val="FFC000"/>
                </a:solidFill>
              </a:rPr>
              <a:t>accomplishments</a:t>
            </a:r>
          </a:p>
        </p:txBody>
      </p:sp>
      <p:sp>
        <p:nvSpPr>
          <p:cNvPr id="5124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85800" y="6248400"/>
            <a:ext cx="5329237" cy="288925"/>
          </a:xfrm>
        </p:spPr>
        <p:txBody>
          <a:bodyPr/>
          <a:lstStyle/>
          <a:p>
            <a:pPr eaLnBrk="1" hangingPunct="1"/>
            <a:r>
              <a:rPr lang="en-GB" altLang="en-US" dirty="0" smtClean="0"/>
              <a:t>Presenter </a:t>
            </a:r>
            <a:r>
              <a:rPr lang="en-GB" altLang="en-US" dirty="0" smtClean="0"/>
              <a:t>Debbie Cans (Chair COACS 2016 and 2017) Jan 2018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2514600"/>
            <a:ext cx="2403389" cy="311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48759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Footer Placeholder 3"/>
          <p:cNvSpPr>
            <a:spLocks noGrp="1"/>
          </p:cNvSpPr>
          <p:nvPr>
            <p:ph type="ftr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0000"/>
              </a:spcBef>
              <a:spcAft>
                <a:spcPct val="40000"/>
              </a:spcAft>
              <a:buChar char="•"/>
              <a:defRPr>
                <a:solidFill>
                  <a:srgbClr val="0054A6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ct val="40000"/>
              </a:spcAft>
              <a:buChar char="–"/>
              <a:defRPr sz="1600">
                <a:solidFill>
                  <a:srgbClr val="0054A6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ct val="40000"/>
              </a:spcAft>
              <a:buChar char="•"/>
              <a:defRPr sz="1400">
                <a:solidFill>
                  <a:srgbClr val="0054A6"/>
                </a:solidFill>
                <a:latin typeface="Arial" charset="0"/>
              </a:defRPr>
            </a:lvl3pPr>
            <a:lvl4pPr marL="1600200" indent="-228600">
              <a:spcBef>
                <a:spcPct val="10000"/>
              </a:spcBef>
              <a:spcAft>
                <a:spcPct val="40000"/>
              </a:spcAft>
              <a:buChar char="–"/>
              <a:defRPr sz="1200">
                <a:solidFill>
                  <a:srgbClr val="0054A6"/>
                </a:solidFill>
                <a:latin typeface="Arial" charset="0"/>
              </a:defRPr>
            </a:lvl4pPr>
            <a:lvl5pPr marL="2057400" indent="-22860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dirty="0" smtClean="0"/>
              <a:t>American Chemical Society</a:t>
            </a:r>
          </a:p>
        </p:txBody>
      </p:sp>
      <p:sp>
        <p:nvSpPr>
          <p:cNvPr id="7171" name="Slide Number Placeholder 4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0000"/>
              </a:spcBef>
              <a:spcAft>
                <a:spcPct val="40000"/>
              </a:spcAft>
              <a:buChar char="•"/>
              <a:defRPr>
                <a:solidFill>
                  <a:srgbClr val="0054A6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ct val="40000"/>
              </a:spcAft>
              <a:buChar char="–"/>
              <a:defRPr sz="1600">
                <a:solidFill>
                  <a:srgbClr val="0054A6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ct val="40000"/>
              </a:spcAft>
              <a:buChar char="•"/>
              <a:defRPr sz="1400">
                <a:solidFill>
                  <a:srgbClr val="0054A6"/>
                </a:solidFill>
                <a:latin typeface="Arial" charset="0"/>
              </a:defRPr>
            </a:lvl3pPr>
            <a:lvl4pPr marL="1600200" indent="-228600">
              <a:spcBef>
                <a:spcPct val="10000"/>
              </a:spcBef>
              <a:spcAft>
                <a:spcPct val="40000"/>
              </a:spcAft>
              <a:buChar char="–"/>
              <a:defRPr sz="1200">
                <a:solidFill>
                  <a:srgbClr val="0054A6"/>
                </a:solidFill>
                <a:latin typeface="Arial" charset="0"/>
              </a:defRPr>
            </a:lvl4pPr>
            <a:lvl5pPr marL="2057400" indent="-22860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fld id="{3B746CB2-6995-4AF6-86D6-8D802E1A5A4F}" type="slidenum">
              <a:rPr lang="en-GB" altLang="en-US" smtClean="0"/>
              <a:pPr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20</a:t>
            </a:fld>
            <a:endParaRPr lang="en-GB" altLang="en-US" smtClean="0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title"/>
          </p:nvPr>
        </p:nvSpPr>
        <p:spPr>
          <a:xfrm>
            <a:off x="827088" y="319088"/>
            <a:ext cx="6183312" cy="944562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ct val="10000"/>
              </a:spcBef>
              <a:spcAft>
                <a:spcPct val="40000"/>
              </a:spcAft>
              <a:defRPr/>
            </a:pPr>
            <a:r>
              <a:rPr lang="en-GB" altLang="en-US" sz="2400" dirty="0" smtClean="0">
                <a:solidFill>
                  <a:schemeClr val="accent2">
                    <a:lumMod val="75000"/>
                  </a:schemeClr>
                </a:solidFill>
                <a:ea typeface="+mn-ea"/>
                <a:cs typeface="+mn-cs"/>
              </a:rPr>
              <a:t>Science Rocks in the Illinois Heartland!</a:t>
            </a:r>
            <a:endParaRPr lang="en-GB" altLang="en-US" sz="2400" dirty="0">
              <a:solidFill>
                <a:schemeClr val="accent2">
                  <a:lumMod val="75000"/>
                </a:schemeClr>
              </a:solidFill>
              <a:ea typeface="+mn-ea"/>
              <a:cs typeface="+mn-cs"/>
            </a:endParaRP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762000" y="1600200"/>
            <a:ext cx="5943600" cy="4876800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en-US" sz="2000" dirty="0" smtClean="0"/>
              <a:t>Developed in a few months</a:t>
            </a:r>
          </a:p>
          <a:p>
            <a:pPr eaLnBrk="1" hangingPunct="1">
              <a:defRPr/>
            </a:pPr>
            <a:r>
              <a:rPr lang="en-GB" altLang="en-US" sz="2000" dirty="0" smtClean="0"/>
              <a:t>Major features included:</a:t>
            </a:r>
          </a:p>
          <a:p>
            <a:pPr lvl="1" eaLnBrk="1" hangingPunct="1">
              <a:defRPr/>
            </a:pPr>
            <a:r>
              <a:rPr lang="en-GB" altLang="en-US" b="1" dirty="0" smtClean="0"/>
              <a:t>3D Printing Station</a:t>
            </a:r>
          </a:p>
          <a:p>
            <a:pPr lvl="1" eaLnBrk="1" hangingPunct="1">
              <a:defRPr/>
            </a:pPr>
            <a:r>
              <a:rPr lang="en-GB" altLang="en-US" b="1" dirty="0" smtClean="0"/>
              <a:t>Personal Protection Equipment (Pictures!) </a:t>
            </a:r>
          </a:p>
          <a:p>
            <a:pPr lvl="1" eaLnBrk="1" hangingPunct="1">
              <a:defRPr/>
            </a:pPr>
            <a:r>
              <a:rPr lang="en-GB" altLang="en-US" b="1" dirty="0" smtClean="0"/>
              <a:t>Climate Science </a:t>
            </a:r>
          </a:p>
          <a:p>
            <a:pPr lvl="1" eaLnBrk="1" hangingPunct="1">
              <a:defRPr/>
            </a:pPr>
            <a:r>
              <a:rPr lang="en-GB" altLang="en-US" b="1" dirty="0" smtClean="0"/>
              <a:t>Rock Chemistry</a:t>
            </a:r>
          </a:p>
          <a:p>
            <a:pPr lvl="1" eaLnBrk="1" hangingPunct="1">
              <a:defRPr/>
            </a:pPr>
            <a:r>
              <a:rPr lang="en-GB" altLang="en-US" b="1" dirty="0" smtClean="0"/>
              <a:t>Demo Crew (</a:t>
            </a:r>
            <a:r>
              <a:rPr lang="en-GB" altLang="en-US" b="1" dirty="0" err="1" smtClean="0"/>
              <a:t>Chem</a:t>
            </a:r>
            <a:r>
              <a:rPr lang="en-GB" altLang="en-US" b="1" dirty="0" smtClean="0"/>
              <a:t> Club Demos)</a:t>
            </a:r>
          </a:p>
          <a:p>
            <a:pPr marL="342900" lvl="1" indent="-342900" eaLnBrk="1" hangingPunct="1">
              <a:buFontTx/>
              <a:buChar char="•"/>
              <a:defRPr/>
            </a:pPr>
            <a:r>
              <a:rPr lang="en-US" altLang="en-US" sz="2000" dirty="0" smtClean="0"/>
              <a:t>Supported by a LSAC Innovative Project Grant  </a:t>
            </a:r>
          </a:p>
          <a:p>
            <a:pPr marL="342900" lvl="1" indent="-342900" eaLnBrk="1" hangingPunct="1">
              <a:buFontTx/>
              <a:buChar char="•"/>
              <a:defRPr/>
            </a:pPr>
            <a:r>
              <a:rPr lang="en-US" altLang="en-US" sz="2000" dirty="0" smtClean="0"/>
              <a:t>The 3D printing and PPE demos were huge hits, and highlighted ACS, AACT, and chemistry</a:t>
            </a:r>
            <a:endParaRPr lang="en-GB" altLang="en-US" sz="2000" dirty="0" smtClean="0"/>
          </a:p>
          <a:p>
            <a:pPr eaLnBrk="1" hangingPunct="1">
              <a:defRPr/>
            </a:pPr>
            <a:endParaRPr lang="en-GB" altLang="en-US" sz="2000" dirty="0" smtClean="0"/>
          </a:p>
          <a:p>
            <a:pPr lvl="1" eaLnBrk="1" hangingPunct="1">
              <a:defRPr/>
            </a:pPr>
            <a:endParaRPr lang="en-GB" altLang="en-US" dirty="0" smtClean="0"/>
          </a:p>
        </p:txBody>
      </p:sp>
      <p:pic>
        <p:nvPicPr>
          <p:cNvPr id="6" name="Picture 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57049" y="3048000"/>
            <a:ext cx="2303445" cy="171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47359" y="4648200"/>
            <a:ext cx="2295404" cy="1711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appellm\Pictures\untitle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524000"/>
            <a:ext cx="2313688" cy="16970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2781625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Passport to Nashville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smtClean="0"/>
              <a:t>Amanda Carroll</a:t>
            </a:r>
            <a:br>
              <a:rPr lang="en-US" sz="2800" dirty="0" smtClean="0"/>
            </a:br>
            <a:r>
              <a:rPr lang="en-US" sz="2800" dirty="0" smtClean="0"/>
              <a:t>Nashville Local Section</a:t>
            </a:r>
            <a:endParaRPr lang="en-US" sz="28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6532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“Your Passport to Nashville”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76200" y="1828800"/>
            <a:ext cx="8991600" cy="3886200"/>
            <a:chOff x="685800" y="2895600"/>
            <a:chExt cx="7772400" cy="297132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5800" y="2895600"/>
              <a:ext cx="7772400" cy="2971324"/>
            </a:xfrm>
            <a:prstGeom prst="rect">
              <a:avLst/>
            </a:prstGeom>
          </p:spPr>
        </p:pic>
        <p:sp>
          <p:nvSpPr>
            <p:cNvPr id="5" name="Subtitle 2"/>
            <p:cNvSpPr txBox="1">
              <a:spLocks/>
            </p:cNvSpPr>
            <p:nvPr/>
          </p:nvSpPr>
          <p:spPr>
            <a:xfrm>
              <a:off x="4038600" y="3218945"/>
              <a:ext cx="4267200" cy="1288472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600">
                  <a:solidFill>
                    <a:schemeClr val="bg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chemeClr val="bg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200">
                  <a:solidFill>
                    <a:schemeClr val="bg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bg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bg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bg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bg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bg1"/>
                  </a:solidFill>
                  <a:latin typeface="+mn-lt"/>
                </a:defRPr>
              </a:lvl9pPr>
            </a:lstStyle>
            <a:p>
              <a:pPr marL="0" indent="0" algn="ctr">
                <a:buNone/>
              </a:pPr>
              <a:r>
                <a:rPr lang="en-US" sz="2400" b="1" kern="0" dirty="0" smtClean="0">
                  <a:solidFill>
                    <a:srgbClr val="FF9900"/>
                  </a:solidFill>
                </a:rPr>
                <a:t>Nashville </a:t>
              </a:r>
            </a:p>
            <a:p>
              <a:pPr marL="0" indent="0" algn="ctr">
                <a:buNone/>
              </a:pPr>
              <a:r>
                <a:rPr lang="en-US" sz="2400" b="1" kern="0" dirty="0" smtClean="0">
                  <a:solidFill>
                    <a:srgbClr val="FF9900"/>
                  </a:solidFill>
                </a:rPr>
                <a:t>Local Section of the American Chemical Society</a:t>
              </a:r>
            </a:p>
            <a:p>
              <a:pPr algn="ctr"/>
              <a:endParaRPr lang="en-US" sz="1050" b="1" kern="0" dirty="0" smtClean="0">
                <a:solidFill>
                  <a:srgbClr val="FF9900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68313" y="5867400"/>
            <a:ext cx="3798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kern="0" dirty="0" smtClean="0">
                <a:solidFill>
                  <a:srgbClr val="0054A6"/>
                </a:solidFill>
                <a:ea typeface="+mj-ea"/>
                <a:cs typeface="+mj-cs"/>
              </a:rPr>
              <a:t>Presenter: Dr. Amanda J. Carroll</a:t>
            </a:r>
          </a:p>
          <a:p>
            <a:r>
              <a:rPr lang="en-US" b="1" kern="0" dirty="0" smtClean="0">
                <a:solidFill>
                  <a:srgbClr val="0054A6"/>
                </a:solidFill>
                <a:ea typeface="+mj-ea"/>
                <a:cs typeface="+mj-cs"/>
              </a:rPr>
              <a:t>Author: Dr. Susan Sutton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1795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Programming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450" y="1568073"/>
            <a:ext cx="8229600" cy="49530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Many small events targeted at different groups to:</a:t>
            </a:r>
          </a:p>
          <a:p>
            <a:pPr>
              <a:buAutoNum type="arabicParenBoth"/>
            </a:pPr>
            <a:r>
              <a:rPr lang="en-US" dirty="0">
                <a:solidFill>
                  <a:schemeClr val="tx1"/>
                </a:solidFill>
              </a:rPr>
              <a:t>S</a:t>
            </a:r>
            <a:r>
              <a:rPr lang="en-US" dirty="0" smtClean="0">
                <a:solidFill>
                  <a:schemeClr val="tx1"/>
                </a:solidFill>
              </a:rPr>
              <a:t>timulate involvement of current members</a:t>
            </a:r>
          </a:p>
          <a:p>
            <a:pPr>
              <a:buAutoNum type="arabicParenBoth"/>
            </a:pPr>
            <a:r>
              <a:rPr lang="en-US" dirty="0" smtClean="0">
                <a:solidFill>
                  <a:schemeClr val="tx1"/>
                </a:solidFill>
              </a:rPr>
              <a:t>Increase number of undergraduate members</a:t>
            </a:r>
          </a:p>
          <a:p>
            <a:pPr>
              <a:buAutoNum type="arabicParenBoth"/>
            </a:pPr>
            <a:r>
              <a:rPr lang="en-US" dirty="0" smtClean="0">
                <a:solidFill>
                  <a:schemeClr val="tx1"/>
                </a:solidFill>
              </a:rPr>
              <a:t>Serve the public through outreach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We used the ‘Passport’ model shared at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2016 Leadership Conference from other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Local Sections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After polling our LS, our focus was on: </a:t>
            </a:r>
          </a:p>
          <a:p>
            <a:pPr marL="457200" indent="-457200">
              <a:buAutoNum type="arabicParenBoth"/>
            </a:pPr>
            <a:r>
              <a:rPr lang="en-US" dirty="0" smtClean="0">
                <a:solidFill>
                  <a:schemeClr val="tx1"/>
                </a:solidFill>
              </a:rPr>
              <a:t>Professional Development (career panels)</a:t>
            </a:r>
          </a:p>
          <a:p>
            <a:pPr marL="457200" indent="-457200">
              <a:buAutoNum type="arabicParenBoth"/>
            </a:pPr>
            <a:r>
              <a:rPr lang="en-US" dirty="0" smtClean="0">
                <a:solidFill>
                  <a:schemeClr val="tx1"/>
                </a:solidFill>
              </a:rPr>
              <a:t>Social Events</a:t>
            </a:r>
          </a:p>
          <a:p>
            <a:pPr marL="457200" indent="-457200">
              <a:buAutoNum type="arabicParenBoth"/>
            </a:pPr>
            <a:r>
              <a:rPr lang="en-US" dirty="0" smtClean="0">
                <a:solidFill>
                  <a:schemeClr val="tx1"/>
                </a:solidFill>
              </a:rPr>
              <a:t>Volunteerism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2842" y="2873830"/>
            <a:ext cx="3998758" cy="22850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92842" y="5257800"/>
            <a:ext cx="43686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14 ‘attendance’ points: </a:t>
            </a:r>
            <a:r>
              <a:rPr lang="en-US" sz="1200" dirty="0" err="1"/>
              <a:t>chem</a:t>
            </a:r>
            <a:r>
              <a:rPr lang="en-US" sz="1200" dirty="0"/>
              <a:t> club meetings, chemistry seminars, presentations, attending ACS conferences, etc.</a:t>
            </a:r>
          </a:p>
          <a:p>
            <a:endParaRPr lang="en-US" sz="1200" dirty="0" smtClean="0"/>
          </a:p>
          <a:p>
            <a:r>
              <a:rPr lang="en-US" sz="1200" dirty="0" smtClean="0"/>
              <a:t>4 ‘volunteer’ points: organizing/participating in ACS event, volunteering through </a:t>
            </a:r>
            <a:r>
              <a:rPr lang="en-US" sz="1200" dirty="0" err="1" smtClean="0"/>
              <a:t>chem</a:t>
            </a:r>
            <a:r>
              <a:rPr lang="en-US" sz="1200" dirty="0" smtClean="0"/>
              <a:t> club, etc.</a:t>
            </a:r>
            <a:endParaRPr lang="en-US" sz="1200" dirty="0"/>
          </a:p>
        </p:txBody>
      </p:sp>
      <p:sp>
        <p:nvSpPr>
          <p:cNvPr id="6" name="Rectangle 5"/>
          <p:cNvSpPr/>
          <p:nvPr/>
        </p:nvSpPr>
        <p:spPr>
          <a:xfrm>
            <a:off x="914400" y="6366887"/>
            <a:ext cx="746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/>
              <a:t>End-of-year trip for student members with completed passport! (ORNL)</a:t>
            </a:r>
          </a:p>
        </p:txBody>
      </p:sp>
    </p:spTree>
    <p:extLst>
      <p:ext uri="{BB962C8B-B14F-4D97-AF65-F5344CB8AC3E}">
        <p14:creationId xmlns:p14="http://schemas.microsoft.com/office/powerpoint/2010/main" val="1339554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Stimulating Involvement of Current Members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400" y="1143000"/>
            <a:ext cx="3960362" cy="3479954"/>
          </a:xfrm>
        </p:spPr>
      </p:pic>
      <p:sp>
        <p:nvSpPr>
          <p:cNvPr id="5" name="TextBox 4"/>
          <p:cNvSpPr txBox="1"/>
          <p:nvPr/>
        </p:nvSpPr>
        <p:spPr>
          <a:xfrm>
            <a:off x="440435" y="1577261"/>
            <a:ext cx="265588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There are few events designed strictly for social gatherings in a non-formal environment</a:t>
            </a:r>
          </a:p>
          <a:p>
            <a:endParaRPr lang="en-US" dirty="0"/>
          </a:p>
          <a:p>
            <a:r>
              <a:rPr lang="en-US" dirty="0" smtClean="0"/>
              <a:t>University faculty, students &amp; industry professionals mingled (and had a good time!)</a:t>
            </a:r>
          </a:p>
          <a:p>
            <a:endParaRPr lang="en-US" dirty="0"/>
          </a:p>
          <a:p>
            <a:r>
              <a:rPr lang="en-US" dirty="0" smtClean="0"/>
              <a:t>Undergraduates volunteered to host the silent auction—used to raise funds for student travel to ACS conferences</a:t>
            </a:r>
            <a:endParaRPr lang="en-US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0640" y="4800600"/>
            <a:ext cx="3782122" cy="199700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51202" y="4800600"/>
            <a:ext cx="258275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Chemistry of Chocolate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20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 Outreach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600" y="1263650"/>
            <a:ext cx="3759861" cy="4997763"/>
          </a:xfrm>
        </p:spPr>
      </p:pic>
      <p:sp>
        <p:nvSpPr>
          <p:cNvPr id="7" name="Rectangle 6"/>
          <p:cNvSpPr/>
          <p:nvPr/>
        </p:nvSpPr>
        <p:spPr>
          <a:xfrm>
            <a:off x="381000" y="2819400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‘Bacterial Fight Club’ with </a:t>
            </a:r>
            <a:endParaRPr lang="en-US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Dr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Brian Bachmann at </a:t>
            </a:r>
            <a:endParaRPr lang="en-US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Mammoth Cave National Park</a:t>
            </a:r>
          </a:p>
          <a:p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dirty="0" smtClean="0"/>
              <a:t>The </a:t>
            </a:r>
            <a:r>
              <a:rPr lang="en-US" dirty="0"/>
              <a:t>event energized the public who attended the presentation. Small children (~5 </a:t>
            </a:r>
            <a:r>
              <a:rPr lang="en-US" dirty="0" err="1"/>
              <a:t>y.o</a:t>
            </a:r>
            <a:r>
              <a:rPr lang="en-US" dirty="0"/>
              <a:t>.) up to senior citizens were engaged and asked 20+ min of questions after the 40 min presentation was complete. Dr. Bachmann did a great job engaging the audience; this was a good fit for Mammoth Cave since his research centers around bacteria found in caves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 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n-US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9713" y="1579860"/>
            <a:ext cx="47132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event was the recipient of ACS </a:t>
            </a:r>
            <a:r>
              <a:rPr lang="en-US" dirty="0" err="1" smtClean="0"/>
              <a:t>ChemLuminary</a:t>
            </a:r>
            <a:r>
              <a:rPr lang="en-US" dirty="0" smtClean="0"/>
              <a:t> Award for “</a:t>
            </a:r>
            <a:r>
              <a:rPr lang="en-US" b="1" i="1" dirty="0" smtClean="0"/>
              <a:t>Best New Public Relations Program for a Local Section</a:t>
            </a:r>
            <a:r>
              <a:rPr lang="en-US" dirty="0" smtClean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4834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Encouraging New Undergraduate Members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Trip to Oak Ridge National Laboratory: </a:t>
            </a:r>
            <a:r>
              <a:rPr lang="en-US" b="1" dirty="0" smtClean="0">
                <a:solidFill>
                  <a:schemeClr val="tx1"/>
                </a:solidFill>
              </a:rPr>
              <a:t>Completed Passports!</a:t>
            </a: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6908"/>
          <a:stretch/>
        </p:blipFill>
        <p:spPr>
          <a:xfrm>
            <a:off x="1719123" y="2133600"/>
            <a:ext cx="5257800" cy="3276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19400" y="5664498"/>
            <a:ext cx="30572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2016: 115 student members</a:t>
            </a:r>
          </a:p>
          <a:p>
            <a:r>
              <a:rPr lang="en-US" dirty="0" smtClean="0"/>
              <a:t>2017: 130 student members</a:t>
            </a:r>
          </a:p>
          <a:p>
            <a:r>
              <a:rPr lang="en-US" dirty="0" smtClean="0"/>
              <a:t>13% increase!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44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905000" y="2743200"/>
            <a:ext cx="723899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2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0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rgbClr val="FFFFFF"/>
                </a:solidFill>
                <a:ea typeface="ＭＳ Ｐゴシック" pitchFamily="34" charset="-128"/>
              </a:rPr>
              <a:t>Blakemore       </a:t>
            </a:r>
            <a:r>
              <a:rPr lang="en-US" altLang="en-US" sz="1400" b="1" dirty="0" err="1" smtClean="0">
                <a:solidFill>
                  <a:srgbClr val="FFFFFF"/>
                </a:solidFill>
                <a:ea typeface="ＭＳ Ｐゴシック" pitchFamily="34" charset="-128"/>
              </a:rPr>
              <a:t>Hassell</a:t>
            </a:r>
            <a:r>
              <a:rPr lang="en-US" altLang="en-US" sz="1400" b="1" dirty="0" smtClean="0">
                <a:solidFill>
                  <a:srgbClr val="FFFFFF"/>
                </a:solidFill>
                <a:ea typeface="ＭＳ Ｐゴシック" pitchFamily="34" charset="-128"/>
              </a:rPr>
              <a:t>       </a:t>
            </a:r>
            <a:r>
              <a:rPr lang="en-US" altLang="en-US" sz="1400" b="1" dirty="0" err="1" smtClean="0">
                <a:solidFill>
                  <a:srgbClr val="FFFFFF"/>
                </a:solidFill>
                <a:ea typeface="ＭＳ Ｐゴシック" pitchFamily="34" charset="-128"/>
              </a:rPr>
              <a:t>Olivo</a:t>
            </a:r>
            <a:r>
              <a:rPr lang="en-US" altLang="en-US" sz="1400" b="1" dirty="0" smtClean="0">
                <a:solidFill>
                  <a:srgbClr val="FFFFFF"/>
                </a:solidFill>
                <a:ea typeface="ＭＳ Ｐゴシック" pitchFamily="34" charset="-128"/>
              </a:rPr>
              <a:t>-Delgado     </a:t>
            </a:r>
            <a:r>
              <a:rPr lang="en-US" altLang="en-US" sz="1400" b="1" dirty="0" err="1" smtClean="0">
                <a:solidFill>
                  <a:srgbClr val="FFFFFF"/>
                </a:solidFill>
                <a:ea typeface="ＭＳ Ｐゴシック" pitchFamily="34" charset="-128"/>
              </a:rPr>
              <a:t>Crans</a:t>
            </a:r>
            <a:r>
              <a:rPr lang="en-US" altLang="en-US" sz="1400" b="1" dirty="0" smtClean="0">
                <a:solidFill>
                  <a:srgbClr val="FFFFFF"/>
                </a:solidFill>
                <a:ea typeface="ＭＳ Ｐゴシック" pitchFamily="34" charset="-128"/>
              </a:rPr>
              <a:t>        </a:t>
            </a:r>
            <a:r>
              <a:rPr lang="en-US" altLang="en-US" sz="1400" b="1" dirty="0" err="1" smtClean="0">
                <a:solidFill>
                  <a:srgbClr val="FFFFFF"/>
                </a:solidFill>
                <a:ea typeface="ＭＳ Ｐゴシック" pitchFamily="34" charset="-128"/>
              </a:rPr>
              <a:t>Rakowsky</a:t>
            </a:r>
            <a:r>
              <a:rPr lang="en-US" altLang="en-US" sz="1400" b="1" dirty="0" smtClean="0">
                <a:solidFill>
                  <a:srgbClr val="FFFFFF"/>
                </a:solidFill>
                <a:ea typeface="ＭＳ Ｐゴシック" pitchFamily="34" charset="-128"/>
              </a:rPr>
              <a:t>    Shores   Neilson</a:t>
            </a:r>
          </a:p>
        </p:txBody>
      </p:sp>
      <p:sp>
        <p:nvSpPr>
          <p:cNvPr id="5127" name="Title 5"/>
          <p:cNvSpPr>
            <a:spLocks noGrp="1"/>
          </p:cNvSpPr>
          <p:nvPr>
            <p:ph type="title"/>
          </p:nvPr>
        </p:nvSpPr>
        <p:spPr>
          <a:xfrm>
            <a:off x="236538" y="78639"/>
            <a:ext cx="6316662" cy="1143001"/>
          </a:xfrm>
        </p:spPr>
        <p:txBody>
          <a:bodyPr/>
          <a:lstStyle/>
          <a:p>
            <a:r>
              <a:rPr lang="en-US" altLang="en-US" sz="4000" dirty="0" smtClean="0">
                <a:solidFill>
                  <a:srgbClr val="0070C0"/>
                </a:solidFill>
              </a:rPr>
              <a:t>Organizers, Collaborators and Event Components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-61119" y="1676400"/>
            <a:ext cx="1966119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2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0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 smtClean="0">
                <a:solidFill>
                  <a:srgbClr val="FFC000"/>
                </a:solidFill>
              </a:rPr>
              <a:t>Organizers &amp; </a:t>
            </a:r>
            <a:r>
              <a:rPr lang="en-US" altLang="en-US" sz="2000" b="1" dirty="0" smtClean="0">
                <a:solidFill>
                  <a:srgbClr val="FFC000"/>
                </a:solidFill>
              </a:rPr>
              <a:t>Collaborators</a:t>
            </a:r>
          </a:p>
        </p:txBody>
      </p:sp>
      <p:sp>
        <p:nvSpPr>
          <p:cNvPr id="23562" name="TextBox 11"/>
          <p:cNvSpPr txBox="1">
            <a:spLocks noChangeArrowheads="1"/>
          </p:cNvSpPr>
          <p:nvPr/>
        </p:nvSpPr>
        <p:spPr bwMode="auto">
          <a:xfrm>
            <a:off x="0" y="3276600"/>
            <a:ext cx="9144000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Arial" charset="0"/>
              </a:defRPr>
            </a:lvl2pPr>
            <a:lvl3pPr marL="685800">
              <a:spcBef>
                <a:spcPct val="20000"/>
              </a:spcBef>
              <a:buChar char="•"/>
              <a:defRPr sz="1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2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0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 smtClean="0">
                <a:solidFill>
                  <a:srgbClr val="FFC000"/>
                </a:solidFill>
                <a:ea typeface="ＭＳ Ｐゴシック" pitchFamily="34" charset="-128"/>
              </a:rPr>
              <a:t>Concept – Chemistry is Fun: Let’s talk about it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 smtClean="0">
                <a:solidFill>
                  <a:srgbClr val="FFC000"/>
                </a:solidFill>
                <a:ea typeface="ＭＳ Ｐゴシック" pitchFamily="34" charset="-128"/>
              </a:rPr>
              <a:t>“Let us help young members shine”</a:t>
            </a:r>
            <a:endParaRPr lang="en-US" altLang="en-US" sz="2800" b="1" i="1" dirty="0" smtClean="0">
              <a:solidFill>
                <a:srgbClr val="FFFFFF"/>
              </a:solidFill>
              <a:ea typeface="ＭＳ Ｐゴシック" pitchFamily="34" charset="-128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i="1" dirty="0" smtClean="0">
                <a:solidFill>
                  <a:srgbClr val="FFFFFF"/>
                </a:solidFill>
                <a:ea typeface="ＭＳ Ｐゴシック" pitchFamily="34" charset="-128"/>
              </a:rPr>
              <a:t>1) Oral presentations – Scientific Opportunities for Assistant Professors and Students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i="1" dirty="0" smtClean="0">
                <a:solidFill>
                  <a:srgbClr val="FFFFFF"/>
                </a:solidFill>
                <a:ea typeface="ＭＳ Ｐゴシック" pitchFamily="34" charset="-128"/>
              </a:rPr>
              <a:t>2) Poster Presentations – Younger members and REU Students; Poster Awards are given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i="1" dirty="0" smtClean="0">
                <a:solidFill>
                  <a:srgbClr val="FFFFFF"/>
                </a:solidFill>
                <a:ea typeface="ＭＳ Ｐゴシック" pitchFamily="34" charset="-128"/>
              </a:rPr>
              <a:t>3) Celebration of Senior Members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0225" y="1669257"/>
            <a:ext cx="673100" cy="1016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8846" y="1709738"/>
            <a:ext cx="723900" cy="101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56" y="1698625"/>
            <a:ext cx="831542" cy="9866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31604" r="29834" b="35484"/>
          <a:stretch/>
        </p:blipFill>
        <p:spPr>
          <a:xfrm>
            <a:off x="4512232" y="1669257"/>
            <a:ext cx="708440" cy="9797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5778" y="1669257"/>
            <a:ext cx="965993" cy="9659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9837" y="1647668"/>
            <a:ext cx="816983" cy="10385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1793" y="1683128"/>
            <a:ext cx="976015" cy="97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16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0000"/>
              </a:spcBef>
              <a:spcAft>
                <a:spcPct val="40000"/>
              </a:spcAft>
              <a:buChar char="•"/>
              <a:defRPr>
                <a:solidFill>
                  <a:srgbClr val="0054A6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ct val="40000"/>
              </a:spcAft>
              <a:buChar char="–"/>
              <a:defRPr sz="1600">
                <a:solidFill>
                  <a:srgbClr val="0054A6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ct val="40000"/>
              </a:spcAft>
              <a:buChar char="•"/>
              <a:defRPr sz="1400">
                <a:solidFill>
                  <a:srgbClr val="0054A6"/>
                </a:solidFill>
                <a:latin typeface="Arial" charset="0"/>
              </a:defRPr>
            </a:lvl3pPr>
            <a:lvl4pPr marL="1600200" indent="-228600">
              <a:spcBef>
                <a:spcPct val="10000"/>
              </a:spcBef>
              <a:spcAft>
                <a:spcPct val="40000"/>
              </a:spcAft>
              <a:buChar char="–"/>
              <a:defRPr sz="1200">
                <a:solidFill>
                  <a:srgbClr val="0054A6"/>
                </a:solidFill>
                <a:latin typeface="Arial" charset="0"/>
              </a:defRPr>
            </a:lvl4pPr>
            <a:lvl5pPr marL="2057400" indent="-22860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mtClean="0"/>
              <a:t>American Chemical Society</a:t>
            </a:r>
          </a:p>
        </p:txBody>
      </p:sp>
      <p:sp>
        <p:nvSpPr>
          <p:cNvPr id="6147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0000"/>
              </a:spcBef>
              <a:spcAft>
                <a:spcPct val="40000"/>
              </a:spcAft>
              <a:buChar char="•"/>
              <a:defRPr>
                <a:solidFill>
                  <a:srgbClr val="0054A6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ct val="40000"/>
              </a:spcAft>
              <a:buChar char="–"/>
              <a:defRPr sz="1600">
                <a:solidFill>
                  <a:srgbClr val="0054A6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ct val="40000"/>
              </a:spcAft>
              <a:buChar char="•"/>
              <a:defRPr sz="1400">
                <a:solidFill>
                  <a:srgbClr val="0054A6"/>
                </a:solidFill>
                <a:latin typeface="Arial" charset="0"/>
              </a:defRPr>
            </a:lvl3pPr>
            <a:lvl4pPr marL="1600200" indent="-228600">
              <a:spcBef>
                <a:spcPct val="10000"/>
              </a:spcBef>
              <a:spcAft>
                <a:spcPct val="40000"/>
              </a:spcAft>
              <a:buChar char="–"/>
              <a:defRPr sz="1200">
                <a:solidFill>
                  <a:srgbClr val="0054A6"/>
                </a:solidFill>
                <a:latin typeface="Arial" charset="0"/>
              </a:defRPr>
            </a:lvl4pPr>
            <a:lvl5pPr marL="2057400" indent="-22860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fld id="{909ACCCD-14C4-4D9A-8B63-E1FA2508582E}" type="slidenum">
              <a:rPr lang="en-GB" altLang="en-US" smtClean="0"/>
              <a:pPr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4</a:t>
            </a:fld>
            <a:endParaRPr lang="en-GB" altLang="en-US" smtClean="0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title"/>
          </p:nvPr>
        </p:nvSpPr>
        <p:spPr>
          <a:xfrm>
            <a:off x="839788" y="152400"/>
            <a:ext cx="6081712" cy="944562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ct val="10000"/>
              </a:spcBef>
              <a:spcAft>
                <a:spcPct val="40000"/>
              </a:spcAft>
              <a:defRPr/>
            </a:pPr>
            <a:r>
              <a:rPr lang="en-GB" altLang="en-US" sz="2800" dirty="0" smtClean="0">
                <a:solidFill>
                  <a:schemeClr val="accent2">
                    <a:lumMod val="75000"/>
                  </a:schemeClr>
                </a:solidFill>
                <a:ea typeface="+mn-ea"/>
                <a:cs typeface="+mn-cs"/>
              </a:rPr>
              <a:t>O</a:t>
            </a:r>
            <a:r>
              <a:rPr lang="en-GB" altLang="en-US" sz="2800" dirty="0" smtClean="0">
                <a:solidFill>
                  <a:srgbClr val="FFC000"/>
                </a:solidFill>
                <a:ea typeface="+mn-ea"/>
                <a:cs typeface="+mn-cs"/>
              </a:rPr>
              <a:t>v</a:t>
            </a:r>
            <a:r>
              <a:rPr lang="en-GB" altLang="en-US" sz="2800" dirty="0" smtClean="0">
                <a:solidFill>
                  <a:schemeClr val="accent2">
                    <a:lumMod val="75000"/>
                  </a:schemeClr>
                </a:solidFill>
                <a:ea typeface="+mn-ea"/>
                <a:cs typeface="+mn-cs"/>
              </a:rPr>
              <a:t>e</a:t>
            </a:r>
            <a:r>
              <a:rPr lang="en-GB" altLang="en-US" sz="2800" dirty="0" smtClean="0">
                <a:solidFill>
                  <a:srgbClr val="FFC000"/>
                </a:solidFill>
                <a:ea typeface="+mn-ea"/>
                <a:cs typeface="+mn-cs"/>
              </a:rPr>
              <a:t>r</a:t>
            </a:r>
            <a:r>
              <a:rPr lang="en-GB" altLang="en-US" sz="2800" dirty="0" smtClean="0">
                <a:solidFill>
                  <a:schemeClr val="accent2">
                    <a:lumMod val="75000"/>
                  </a:schemeClr>
                </a:solidFill>
                <a:ea typeface="+mn-ea"/>
                <a:cs typeface="+mn-cs"/>
              </a:rPr>
              <a:t>v</a:t>
            </a:r>
            <a:r>
              <a:rPr lang="en-GB" altLang="en-US" sz="2800" dirty="0" smtClean="0">
                <a:solidFill>
                  <a:srgbClr val="FFC000"/>
                </a:solidFill>
                <a:ea typeface="+mn-ea"/>
                <a:cs typeface="+mn-cs"/>
              </a:rPr>
              <a:t>i</a:t>
            </a:r>
            <a:r>
              <a:rPr lang="en-GB" altLang="en-US" sz="2800" dirty="0" smtClean="0">
                <a:solidFill>
                  <a:schemeClr val="accent2">
                    <a:lumMod val="75000"/>
                  </a:schemeClr>
                </a:solidFill>
                <a:ea typeface="+mn-ea"/>
                <a:cs typeface="+mn-cs"/>
              </a:rPr>
              <a:t>e</a:t>
            </a:r>
            <a:r>
              <a:rPr lang="en-GB" altLang="en-US" sz="2800" dirty="0" smtClean="0">
                <a:solidFill>
                  <a:srgbClr val="FFC000"/>
                </a:solidFill>
                <a:ea typeface="+mn-ea"/>
                <a:cs typeface="+mn-cs"/>
              </a:rPr>
              <a:t>w</a:t>
            </a:r>
            <a:r>
              <a:rPr lang="en-GB" altLang="en-US" sz="2800" dirty="0" smtClean="0">
                <a:solidFill>
                  <a:schemeClr val="accent2">
                    <a:lumMod val="75000"/>
                  </a:schemeClr>
                </a:solidFill>
                <a:ea typeface="+mn-ea"/>
                <a:cs typeface="+mn-cs"/>
              </a:rPr>
              <a:t>: </a:t>
            </a:r>
            <a:r>
              <a:rPr lang="en-US" altLang="x-none" sz="2800" i="1" dirty="0" smtClean="0">
                <a:solidFill>
                  <a:srgbClr val="000090"/>
                </a:solidFill>
                <a:ea typeface="ＭＳ Ｐゴシック" charset="-128"/>
              </a:rPr>
              <a:t>“Young </a:t>
            </a:r>
            <a:r>
              <a:rPr lang="en-US" altLang="x-none" sz="2800" i="1" dirty="0">
                <a:solidFill>
                  <a:srgbClr val="000090"/>
                </a:solidFill>
                <a:ea typeface="ＭＳ Ｐゴシック" charset="-128"/>
              </a:rPr>
              <a:t>Talent in Colorado and </a:t>
            </a:r>
            <a:r>
              <a:rPr lang="en-US" altLang="x-none" sz="2800" i="1" dirty="0" smtClean="0">
                <a:solidFill>
                  <a:srgbClr val="000090"/>
                </a:solidFill>
                <a:ea typeface="ＭＳ Ｐゴシック" charset="-128"/>
              </a:rPr>
              <a:t>Beyond” </a:t>
            </a:r>
            <a:r>
              <a:rPr lang="en-US" altLang="en-US" sz="2800" i="1" dirty="0" smtClean="0">
                <a:solidFill>
                  <a:srgbClr val="000090"/>
                </a:solidFill>
                <a:ea typeface="ＭＳ Ｐゴシック" charset="-128"/>
              </a:rPr>
              <a:t>S</a:t>
            </a:r>
            <a:r>
              <a:rPr lang="en-US" altLang="x-none" sz="2800" i="1" dirty="0" smtClean="0">
                <a:solidFill>
                  <a:srgbClr val="000090"/>
                </a:solidFill>
                <a:ea typeface="ＭＳ Ｐゴシック" charset="-128"/>
              </a:rPr>
              <a:t>ymposium </a:t>
            </a:r>
            <a:endParaRPr lang="en-GB" altLang="en-US" sz="2800" dirty="0">
              <a:solidFill>
                <a:schemeClr val="accent2">
                  <a:lumMod val="75000"/>
                </a:schemeClr>
              </a:solidFill>
              <a:ea typeface="+mn-ea"/>
              <a:cs typeface="+mn-cs"/>
            </a:endParaRP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996238" cy="4724400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en-US" sz="2000" b="1" dirty="0" smtClean="0"/>
              <a:t>What was Event? </a:t>
            </a:r>
            <a:r>
              <a:rPr lang="en-GB" altLang="en-US" sz="2000" dirty="0" smtClean="0"/>
              <a:t>One and a half </a:t>
            </a:r>
            <a:r>
              <a:rPr lang="en-GB" altLang="en-US" sz="2000" dirty="0"/>
              <a:t>day </a:t>
            </a:r>
            <a:r>
              <a:rPr lang="en-GB" altLang="en-US" sz="2000" dirty="0" smtClean="0"/>
              <a:t>Symposium — four </a:t>
            </a:r>
            <a:r>
              <a:rPr lang="en-GB" altLang="en-US" sz="2000" dirty="0"/>
              <a:t>sessions Oral and </a:t>
            </a:r>
            <a:r>
              <a:rPr lang="en-GB" altLang="en-US" sz="2000" dirty="0" smtClean="0"/>
              <a:t>Poster </a:t>
            </a:r>
            <a:r>
              <a:rPr lang="en-GB" altLang="en-US" sz="2000" dirty="0"/>
              <a:t>presentations (</a:t>
            </a:r>
            <a:r>
              <a:rPr lang="en-GB" altLang="en-US" sz="2000" dirty="0" smtClean="0"/>
              <a:t>August 4 and 5</a:t>
            </a:r>
            <a:r>
              <a:rPr lang="en-GB" altLang="en-US" sz="2000" baseline="30000" dirty="0" smtClean="0"/>
              <a:t>th</a:t>
            </a:r>
            <a:r>
              <a:rPr lang="en-GB" altLang="en-US" sz="2000" dirty="0" smtClean="0"/>
              <a:t>, Summer 2016)</a:t>
            </a:r>
            <a:endParaRPr lang="en-GB" altLang="en-US" sz="2000" dirty="0"/>
          </a:p>
          <a:p>
            <a:pPr eaLnBrk="1" hangingPunct="1">
              <a:defRPr/>
            </a:pPr>
            <a:r>
              <a:rPr lang="en-GB" altLang="en-US" sz="2000" b="1" dirty="0" smtClean="0"/>
              <a:t>What was </a:t>
            </a:r>
            <a:r>
              <a:rPr lang="en-GB" altLang="en-US" sz="2000" b="1" dirty="0"/>
              <a:t>t</a:t>
            </a:r>
            <a:r>
              <a:rPr lang="en-GB" altLang="en-US" sz="2000" b="1" dirty="0" smtClean="0"/>
              <a:t>he Purpose: </a:t>
            </a:r>
            <a:r>
              <a:rPr lang="en-GB" altLang="en-US" sz="2000" dirty="0" smtClean="0"/>
              <a:t>Support Career Development of Younger Members including Assistant Professors, Postdoctoral fellows, Graduate and Undergraduate Students</a:t>
            </a:r>
            <a:endParaRPr lang="en-GB" altLang="en-US" sz="2000" dirty="0"/>
          </a:p>
          <a:p>
            <a:pPr eaLnBrk="1" hangingPunct="1">
              <a:defRPr/>
            </a:pPr>
            <a:r>
              <a:rPr lang="en-GB" altLang="en-US" sz="2000" b="1" dirty="0" smtClean="0"/>
              <a:t>Other Supportive Activities</a:t>
            </a:r>
          </a:p>
          <a:p>
            <a:pPr lvl="1" eaLnBrk="1" hangingPunct="1">
              <a:defRPr/>
            </a:pPr>
            <a:r>
              <a:rPr lang="en-GB" altLang="en-US" dirty="0" smtClean="0"/>
              <a:t>Celebrate COACS Senior Members – 50-year anniversary</a:t>
            </a:r>
          </a:p>
          <a:p>
            <a:pPr lvl="1" eaLnBrk="1" hangingPunct="1">
              <a:defRPr/>
            </a:pPr>
            <a:r>
              <a:rPr lang="en-GB" altLang="en-US" dirty="0" smtClean="0"/>
              <a:t>REU Poster Section</a:t>
            </a:r>
            <a:endParaRPr lang="en-GB" altLang="en-US" dirty="0"/>
          </a:p>
          <a:p>
            <a:pPr eaLnBrk="1" hangingPunct="1">
              <a:defRPr/>
            </a:pPr>
            <a:r>
              <a:rPr lang="en-GB" altLang="en-US" sz="2000" dirty="0" smtClean="0"/>
              <a:t>Networking Locally, Inter-generational Event, Awards</a:t>
            </a:r>
            <a:endParaRPr lang="en-GB" altLang="en-US" sz="2000" dirty="0"/>
          </a:p>
          <a:p>
            <a:pPr eaLnBrk="1" hangingPunct="1">
              <a:defRPr/>
            </a:pPr>
            <a:r>
              <a:rPr lang="en-GB" altLang="en-US" sz="2000" b="1" dirty="0"/>
              <a:t>L</a:t>
            </a:r>
            <a:r>
              <a:rPr lang="en-GB" altLang="en-US" sz="2000" b="1" dirty="0" smtClean="0"/>
              <a:t>ink </a:t>
            </a:r>
            <a:r>
              <a:rPr lang="en-GB" altLang="en-US" sz="2000" b="1" dirty="0"/>
              <a:t>to </a:t>
            </a:r>
            <a:r>
              <a:rPr lang="en-GB" altLang="en-US" sz="2000" b="1" dirty="0" smtClean="0"/>
              <a:t>Local Organizations </a:t>
            </a:r>
            <a:r>
              <a:rPr lang="en-GB" altLang="en-US" sz="2000" dirty="0" smtClean="0"/>
              <a:t>at Colorado State University and in the Region</a:t>
            </a:r>
            <a:endParaRPr lang="en-GB" altLang="en-US" sz="2000" dirty="0"/>
          </a:p>
          <a:p>
            <a:pPr eaLnBrk="1" hangingPunct="1">
              <a:defRPr/>
            </a:pPr>
            <a:r>
              <a:rPr lang="en-GB" altLang="en-US" sz="2000" b="1" dirty="0"/>
              <a:t>Follow-up </a:t>
            </a:r>
            <a:r>
              <a:rPr lang="en-GB" altLang="en-US" sz="2000" b="1" dirty="0" smtClean="0"/>
              <a:t>event </a:t>
            </a:r>
            <a:r>
              <a:rPr lang="en-GB" altLang="en-US" sz="2000" dirty="0" smtClean="0"/>
              <a:t>– One Day Symposium at Rocky Mountain Regional Meeting Oct. 25-28, 2017</a:t>
            </a:r>
            <a:endParaRPr lang="en-GB" altLang="en-US" sz="2000" dirty="0"/>
          </a:p>
          <a:p>
            <a:pPr marL="0" indent="0" eaLnBrk="1" hangingPunct="1">
              <a:buFontTx/>
              <a:buNone/>
              <a:defRPr/>
            </a:pPr>
            <a:endParaRPr lang="en-GB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46171669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American Chemical Society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77E8B9B-4965-4C0D-AB99-616EE9968BEB}" type="slidenum">
              <a:rPr lang="en-GB" altLang="en-US" smtClean="0"/>
              <a:pPr>
                <a:defRPr/>
              </a:pPr>
              <a:t>5</a:t>
            </a:fld>
            <a:endParaRPr lang="en-GB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0" t="21795" r="12108" b="11538"/>
          <a:stretch/>
        </p:blipFill>
        <p:spPr>
          <a:xfrm>
            <a:off x="3959264" y="3936088"/>
            <a:ext cx="2131572" cy="23591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00" y="-235523"/>
            <a:ext cx="4003964" cy="5181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4" r="9673" b="19036"/>
          <a:stretch/>
        </p:blipFill>
        <p:spPr>
          <a:xfrm>
            <a:off x="3505200" y="46900"/>
            <a:ext cx="2971800" cy="38891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8" t="34677" r="3900" b="21111"/>
          <a:stretch/>
        </p:blipFill>
        <p:spPr>
          <a:xfrm>
            <a:off x="6776639" y="5206616"/>
            <a:ext cx="2037559" cy="1447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433" y="1546308"/>
            <a:ext cx="2949864" cy="38174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8" t="16971" r="15389" b="47401"/>
          <a:stretch/>
        </p:blipFill>
        <p:spPr>
          <a:xfrm>
            <a:off x="747339" y="4915185"/>
            <a:ext cx="2618638" cy="17548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6" r="5396" b="76524"/>
          <a:stretch/>
        </p:blipFill>
        <p:spPr>
          <a:xfrm>
            <a:off x="6477000" y="-180775"/>
            <a:ext cx="2590800" cy="186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58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0000"/>
              </a:spcBef>
              <a:spcAft>
                <a:spcPct val="40000"/>
              </a:spcAft>
              <a:buChar char="•"/>
              <a:defRPr>
                <a:solidFill>
                  <a:srgbClr val="0054A6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ct val="40000"/>
              </a:spcAft>
              <a:buChar char="–"/>
              <a:defRPr sz="1600">
                <a:solidFill>
                  <a:srgbClr val="0054A6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ct val="40000"/>
              </a:spcAft>
              <a:buChar char="•"/>
              <a:defRPr sz="1400">
                <a:solidFill>
                  <a:srgbClr val="0054A6"/>
                </a:solidFill>
                <a:latin typeface="Arial" charset="0"/>
              </a:defRPr>
            </a:lvl3pPr>
            <a:lvl4pPr marL="1600200" indent="-228600">
              <a:spcBef>
                <a:spcPct val="10000"/>
              </a:spcBef>
              <a:spcAft>
                <a:spcPct val="40000"/>
              </a:spcAft>
              <a:buChar char="–"/>
              <a:defRPr sz="1200">
                <a:solidFill>
                  <a:srgbClr val="0054A6"/>
                </a:solidFill>
                <a:latin typeface="Arial" charset="0"/>
              </a:defRPr>
            </a:lvl4pPr>
            <a:lvl5pPr marL="2057400" indent="-22860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mtClean="0"/>
              <a:t>American Chemical Society</a:t>
            </a:r>
          </a:p>
        </p:txBody>
      </p:sp>
      <p:sp>
        <p:nvSpPr>
          <p:cNvPr id="717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0000"/>
              </a:spcBef>
              <a:spcAft>
                <a:spcPct val="40000"/>
              </a:spcAft>
              <a:buChar char="•"/>
              <a:defRPr>
                <a:solidFill>
                  <a:srgbClr val="0054A6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ct val="40000"/>
              </a:spcAft>
              <a:buChar char="–"/>
              <a:defRPr sz="1600">
                <a:solidFill>
                  <a:srgbClr val="0054A6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ct val="40000"/>
              </a:spcAft>
              <a:buChar char="•"/>
              <a:defRPr sz="1400">
                <a:solidFill>
                  <a:srgbClr val="0054A6"/>
                </a:solidFill>
                <a:latin typeface="Arial" charset="0"/>
              </a:defRPr>
            </a:lvl3pPr>
            <a:lvl4pPr marL="1600200" indent="-228600">
              <a:spcBef>
                <a:spcPct val="10000"/>
              </a:spcBef>
              <a:spcAft>
                <a:spcPct val="40000"/>
              </a:spcAft>
              <a:buChar char="–"/>
              <a:defRPr sz="1200">
                <a:solidFill>
                  <a:srgbClr val="0054A6"/>
                </a:solidFill>
                <a:latin typeface="Arial" charset="0"/>
              </a:defRPr>
            </a:lvl4pPr>
            <a:lvl5pPr marL="2057400" indent="-22860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fld id="{3B746CB2-6995-4AF6-86D6-8D802E1A5A4F}" type="slidenum">
              <a:rPr lang="en-GB" altLang="en-US" smtClean="0"/>
              <a:pPr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6</a:t>
            </a:fld>
            <a:endParaRPr lang="en-GB" altLang="en-US" smtClean="0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title"/>
          </p:nvPr>
        </p:nvSpPr>
        <p:spPr>
          <a:xfrm>
            <a:off x="827088" y="152400"/>
            <a:ext cx="5192712" cy="1404938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ct val="10000"/>
              </a:spcBef>
              <a:spcAft>
                <a:spcPct val="40000"/>
              </a:spcAft>
              <a:defRPr/>
            </a:pPr>
            <a:r>
              <a:rPr lang="en-US" altLang="x-none" sz="2800" i="1" dirty="0">
                <a:solidFill>
                  <a:srgbClr val="000090"/>
                </a:solidFill>
                <a:ea typeface="ＭＳ Ｐゴシック" charset="-128"/>
              </a:rPr>
              <a:t>“Young Talent in Colorado and Beyond” </a:t>
            </a:r>
            <a:r>
              <a:rPr lang="en-US" altLang="en-US" sz="2800" i="1" dirty="0" smtClean="0">
                <a:solidFill>
                  <a:srgbClr val="000090"/>
                </a:solidFill>
                <a:ea typeface="ＭＳ Ｐゴシック" charset="-128"/>
              </a:rPr>
              <a:t>S</a:t>
            </a:r>
            <a:r>
              <a:rPr lang="en-US" altLang="x-none" sz="2800" i="1" dirty="0" smtClean="0">
                <a:solidFill>
                  <a:srgbClr val="000090"/>
                </a:solidFill>
                <a:ea typeface="ＭＳ Ｐゴシック" charset="-128"/>
              </a:rPr>
              <a:t>ymposium: Getting Participants there</a:t>
            </a:r>
            <a:endParaRPr lang="en-GB" altLang="en-US" sz="2800" dirty="0">
              <a:solidFill>
                <a:schemeClr val="accent2">
                  <a:lumMod val="75000"/>
                </a:schemeClr>
              </a:solidFill>
              <a:ea typeface="+mn-ea"/>
              <a:cs typeface="+mn-cs"/>
            </a:endParaRP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533400" y="1692919"/>
            <a:ext cx="7488237" cy="4495799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en-US" sz="2000" dirty="0" smtClean="0"/>
              <a:t>Advertisement </a:t>
            </a:r>
            <a:r>
              <a:rPr lang="en-GB" altLang="en-US" sz="2000" dirty="0"/>
              <a:t>is </a:t>
            </a:r>
            <a:r>
              <a:rPr lang="en-GB" altLang="en-US" sz="2000" dirty="0" smtClean="0"/>
              <a:t>Key to Broad Representation in State</a:t>
            </a:r>
          </a:p>
          <a:p>
            <a:pPr lvl="1" eaLnBrk="1" hangingPunct="1">
              <a:defRPr/>
            </a:pPr>
            <a:r>
              <a:rPr lang="en-GB" altLang="en-US" dirty="0" smtClean="0"/>
              <a:t>Plan and Vision of Program</a:t>
            </a:r>
          </a:p>
          <a:p>
            <a:pPr lvl="1" eaLnBrk="1" hangingPunct="1">
              <a:defRPr/>
            </a:pPr>
            <a:r>
              <a:rPr lang="en-GB" altLang="en-US" dirty="0" smtClean="0"/>
              <a:t>Flyers </a:t>
            </a:r>
            <a:r>
              <a:rPr lang="en-GB" altLang="en-US" dirty="0"/>
              <a:t>on Website </a:t>
            </a:r>
          </a:p>
          <a:p>
            <a:pPr lvl="1" eaLnBrk="1" hangingPunct="1">
              <a:defRPr/>
            </a:pPr>
            <a:r>
              <a:rPr lang="en-GB" altLang="en-US" dirty="0" smtClean="0"/>
              <a:t>Local and Personal Invitations </a:t>
            </a:r>
          </a:p>
          <a:p>
            <a:pPr lvl="1" eaLnBrk="1" hangingPunct="1">
              <a:defRPr/>
            </a:pPr>
            <a:r>
              <a:rPr lang="en-GB" altLang="en-US" dirty="0" smtClean="0"/>
              <a:t>Emailed to to Universities and Governmental Agencies</a:t>
            </a:r>
          </a:p>
          <a:p>
            <a:pPr lvl="1" eaLnBrk="1" hangingPunct="1">
              <a:defRPr/>
            </a:pPr>
            <a:r>
              <a:rPr lang="en-GB" altLang="en-US" dirty="0" smtClean="0"/>
              <a:t>Abstract book</a:t>
            </a:r>
            <a:endParaRPr lang="en-GB" altLang="en-US" dirty="0"/>
          </a:p>
          <a:p>
            <a:pPr eaLnBrk="1" hangingPunct="1">
              <a:defRPr/>
            </a:pPr>
            <a:r>
              <a:rPr lang="en-GB" altLang="en-US" sz="2000" dirty="0" smtClean="0"/>
              <a:t>Local Participation and Inclusion of Other Groups </a:t>
            </a:r>
          </a:p>
          <a:p>
            <a:pPr lvl="1" eaLnBrk="1" hangingPunct="1">
              <a:defRPr/>
            </a:pPr>
            <a:r>
              <a:rPr lang="en-GB" altLang="en-US" dirty="0" smtClean="0"/>
              <a:t>Senior Chemists in COACS (participants)</a:t>
            </a:r>
          </a:p>
          <a:p>
            <a:pPr lvl="1" eaLnBrk="1" hangingPunct="1">
              <a:defRPr/>
            </a:pPr>
            <a:r>
              <a:rPr lang="en-GB" altLang="en-US" dirty="0" smtClean="0"/>
              <a:t>REU student Summer Program (participants)</a:t>
            </a:r>
          </a:p>
          <a:p>
            <a:pPr lvl="1" eaLnBrk="1" hangingPunct="1">
              <a:defRPr/>
            </a:pPr>
            <a:r>
              <a:rPr lang="en-GB" altLang="en-US" dirty="0" smtClean="0"/>
              <a:t>The Department of Chemistry, Colorado State University (funding)</a:t>
            </a:r>
          </a:p>
          <a:p>
            <a:pPr lvl="1" eaLnBrk="1" hangingPunct="1">
              <a:defRPr/>
            </a:pPr>
            <a:r>
              <a:rPr lang="en-GB" altLang="en-US" dirty="0" smtClean="0"/>
              <a:t>The College of Natural Science at Colorado State University (funding)</a:t>
            </a:r>
            <a:endParaRPr lang="en-GB" altLang="en-US" dirty="0"/>
          </a:p>
          <a:p>
            <a:pPr eaLnBrk="1" hangingPunct="1">
              <a:defRPr/>
            </a:pPr>
            <a:r>
              <a:rPr lang="en-GB" altLang="en-US" sz="2000" dirty="0" smtClean="0"/>
              <a:t>Attendees – about 100-120 people</a:t>
            </a:r>
            <a:endParaRPr lang="en-GB" alt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8534399" y="3505200"/>
            <a:ext cx="8399959" cy="11044780"/>
          </a:xfrm>
          <a:prstGeom prst="rect">
            <a:avLst/>
          </a:prstGeom>
          <a:noFill/>
        </p:spPr>
        <p:txBody>
          <a:bodyPr wrap="square" lIns="163284" tIns="81642" rIns="163284" bIns="81642" rtlCol="0">
            <a:spAutoFit/>
          </a:bodyPr>
          <a:lstStyle/>
          <a:p>
            <a:pPr algn="ctr"/>
            <a:r>
              <a:rPr lang="en-US" sz="6100" b="1" cap="all" dirty="0" smtClean="0">
                <a:ln w="9000" cmpd="sng">
                  <a:solidFill>
                    <a:srgbClr val="000000"/>
                  </a:solidFill>
                  <a:prstDash val="solid"/>
                </a:ln>
                <a:solidFill>
                  <a:srgbClr val="0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SYMPOSIUM</a:t>
            </a:r>
            <a:endParaRPr lang="en-US" sz="6100" b="1" cap="all" dirty="0">
              <a:ln w="9000" cmpd="sng">
                <a:solidFill>
                  <a:srgbClr val="000000"/>
                </a:solidFill>
                <a:prstDash val="solid"/>
              </a:ln>
              <a:solidFill>
                <a:srgbClr val="00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en-US" sz="1600" u="sng" dirty="0"/>
          </a:p>
          <a:p>
            <a:pPr algn="ctr"/>
            <a:r>
              <a:rPr lang="en-US" sz="6000" b="1" dirty="0">
                <a:solidFill>
                  <a:srgbClr val="00B050"/>
                </a:solidFill>
              </a:rPr>
              <a:t>Young Talent in Colorado &amp;</a:t>
            </a:r>
            <a:r>
              <a:rPr lang="en-US" sz="6000" b="1" dirty="0" smtClean="0">
                <a:solidFill>
                  <a:srgbClr val="00B050"/>
                </a:solidFill>
              </a:rPr>
              <a:t> </a:t>
            </a:r>
            <a:r>
              <a:rPr lang="en-US" sz="6000" b="1" dirty="0">
                <a:solidFill>
                  <a:srgbClr val="00B050"/>
                </a:solidFill>
              </a:rPr>
              <a:t>Beyond </a:t>
            </a:r>
            <a:r>
              <a:rPr lang="en-US" sz="6000" b="1" dirty="0" smtClean="0">
                <a:solidFill>
                  <a:srgbClr val="00B050"/>
                </a:solidFill>
              </a:rPr>
              <a:t>2016</a:t>
            </a:r>
            <a:endParaRPr lang="en-US" sz="3600" b="1" dirty="0">
              <a:solidFill>
                <a:srgbClr val="00B050"/>
              </a:solidFill>
            </a:endParaRPr>
          </a:p>
          <a:p>
            <a:pPr algn="ctr"/>
            <a:r>
              <a:rPr lang="en-US" sz="4600" dirty="0" smtClean="0"/>
              <a:t>August 4 and 5, 2016</a:t>
            </a:r>
          </a:p>
          <a:p>
            <a:pPr algn="ctr"/>
            <a:r>
              <a:rPr lang="en-US" sz="2400" dirty="0" smtClean="0"/>
              <a:t>Organizers/Contact: </a:t>
            </a:r>
          </a:p>
          <a:p>
            <a:pPr algn="ctr"/>
            <a:r>
              <a:rPr lang="en-US" sz="2400" dirty="0" smtClean="0"/>
              <a:t>Debbie C. Crans (debbie.crans@colostate.edu)</a:t>
            </a:r>
          </a:p>
          <a:p>
            <a:pPr algn="ctr"/>
            <a:r>
              <a:rPr lang="en-US" sz="2400" dirty="0" smtClean="0"/>
              <a:t>James Blakemore (Blakemore@ku.edu)</a:t>
            </a:r>
          </a:p>
          <a:p>
            <a:pPr algn="ctr"/>
            <a:endParaRPr lang="en-US" sz="1600" dirty="0"/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Senior ACS Member </a:t>
            </a:r>
            <a:r>
              <a:rPr lang="en-US" sz="4800" b="1" dirty="0" smtClean="0">
                <a:solidFill>
                  <a:srgbClr val="00B050"/>
                </a:solidFill>
              </a:rPr>
              <a:t>Luncheon</a:t>
            </a:r>
            <a:endParaRPr lang="en-US" sz="4800" dirty="0">
              <a:solidFill>
                <a:srgbClr val="00B050"/>
              </a:solidFill>
            </a:endParaRPr>
          </a:p>
          <a:p>
            <a:pPr algn="ctr"/>
            <a:r>
              <a:rPr lang="en-US" sz="4600" dirty="0" smtClean="0"/>
              <a:t>August 4, 2016</a:t>
            </a:r>
          </a:p>
          <a:p>
            <a:pPr algn="ctr"/>
            <a:r>
              <a:rPr lang="en-US" sz="2400" dirty="0" smtClean="0"/>
              <a:t>Organizer/Contact:</a:t>
            </a:r>
          </a:p>
          <a:p>
            <a:pPr algn="ctr"/>
            <a:r>
              <a:rPr lang="en-US" sz="2400" dirty="0" smtClean="0"/>
              <a:t>Margaret </a:t>
            </a:r>
            <a:r>
              <a:rPr lang="en-US" sz="2400" dirty="0" err="1" smtClean="0"/>
              <a:t>Rakowsky</a:t>
            </a:r>
            <a:r>
              <a:rPr lang="en-US" sz="2400" dirty="0" smtClean="0"/>
              <a:t> (margerakowsky@gmail.com)</a:t>
            </a:r>
          </a:p>
          <a:p>
            <a:pPr algn="ctr"/>
            <a:endParaRPr lang="en-US" sz="2800" dirty="0" smtClean="0"/>
          </a:p>
          <a:p>
            <a:pPr algn="ctr"/>
            <a:r>
              <a:rPr lang="en-US" b="1" dirty="0" smtClean="0"/>
              <a:t>Yates 406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400" dirty="0" smtClean="0"/>
              <a:t>Department of Chemistry, Colorado State University</a:t>
            </a:r>
          </a:p>
          <a:p>
            <a:pPr algn="ctr"/>
            <a:endParaRPr lang="en-US" sz="1400" dirty="0"/>
          </a:p>
          <a:p>
            <a:pPr algn="ctr"/>
            <a:endParaRPr lang="en-US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2" t="17778" r="8704" b="20000"/>
          <a:stretch/>
        </p:blipFill>
        <p:spPr>
          <a:xfrm>
            <a:off x="6311949" y="2209800"/>
            <a:ext cx="2815575" cy="164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47345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0000"/>
              </a:spcBef>
              <a:spcAft>
                <a:spcPct val="40000"/>
              </a:spcAft>
              <a:buChar char="•"/>
              <a:defRPr>
                <a:solidFill>
                  <a:srgbClr val="0054A6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ct val="40000"/>
              </a:spcAft>
              <a:buChar char="–"/>
              <a:defRPr sz="1600">
                <a:solidFill>
                  <a:srgbClr val="0054A6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ct val="40000"/>
              </a:spcAft>
              <a:buChar char="•"/>
              <a:defRPr sz="1400">
                <a:solidFill>
                  <a:srgbClr val="0054A6"/>
                </a:solidFill>
                <a:latin typeface="Arial" charset="0"/>
              </a:defRPr>
            </a:lvl3pPr>
            <a:lvl4pPr marL="1600200" indent="-228600">
              <a:spcBef>
                <a:spcPct val="10000"/>
              </a:spcBef>
              <a:spcAft>
                <a:spcPct val="40000"/>
              </a:spcAft>
              <a:buChar char="–"/>
              <a:defRPr sz="1200">
                <a:solidFill>
                  <a:srgbClr val="0054A6"/>
                </a:solidFill>
                <a:latin typeface="Arial" charset="0"/>
              </a:defRPr>
            </a:lvl4pPr>
            <a:lvl5pPr marL="2057400" indent="-22860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mtClean="0"/>
              <a:t>American Chemical Society</a:t>
            </a:r>
          </a:p>
        </p:txBody>
      </p:sp>
      <p:sp>
        <p:nvSpPr>
          <p:cNvPr id="8195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0000"/>
              </a:spcBef>
              <a:spcAft>
                <a:spcPct val="40000"/>
              </a:spcAft>
              <a:buChar char="•"/>
              <a:defRPr>
                <a:solidFill>
                  <a:srgbClr val="0054A6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ct val="40000"/>
              </a:spcAft>
              <a:buChar char="–"/>
              <a:defRPr sz="1600">
                <a:solidFill>
                  <a:srgbClr val="0054A6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ct val="40000"/>
              </a:spcAft>
              <a:buChar char="•"/>
              <a:defRPr sz="1400">
                <a:solidFill>
                  <a:srgbClr val="0054A6"/>
                </a:solidFill>
                <a:latin typeface="Arial" charset="0"/>
              </a:defRPr>
            </a:lvl3pPr>
            <a:lvl4pPr marL="1600200" indent="-228600">
              <a:spcBef>
                <a:spcPct val="10000"/>
              </a:spcBef>
              <a:spcAft>
                <a:spcPct val="40000"/>
              </a:spcAft>
              <a:buChar char="–"/>
              <a:defRPr sz="1200">
                <a:solidFill>
                  <a:srgbClr val="0054A6"/>
                </a:solidFill>
                <a:latin typeface="Arial" charset="0"/>
              </a:defRPr>
            </a:lvl4pPr>
            <a:lvl5pPr marL="2057400" indent="-22860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fld id="{062C0B8A-160C-46B7-A50A-4977ABB3A215}" type="slidenum">
              <a:rPr lang="en-GB" altLang="en-US" smtClean="0"/>
              <a:pPr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7</a:t>
            </a:fld>
            <a:endParaRPr lang="en-GB" altLang="en-US" smtClean="0"/>
          </a:p>
        </p:txBody>
      </p:sp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Organization: How do we make it memorable for participants? </a:t>
            </a:r>
            <a:endParaRPr lang="en-GB" altLang="en-US" sz="2800" dirty="0">
              <a:solidFill>
                <a:srgbClr val="0070C0"/>
              </a:solidFill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817563" y="1524000"/>
            <a:ext cx="786447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10000"/>
              </a:spcBef>
              <a:spcAft>
                <a:spcPct val="40000"/>
              </a:spcAft>
              <a:buChar char="•"/>
              <a:defRPr>
                <a:solidFill>
                  <a:srgbClr val="0054A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10000"/>
              </a:spcBef>
              <a:spcAft>
                <a:spcPct val="40000"/>
              </a:spcAft>
              <a:buChar char="–"/>
              <a:defRPr sz="1600">
                <a:solidFill>
                  <a:srgbClr val="0054A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10000"/>
              </a:spcBef>
              <a:spcAft>
                <a:spcPct val="40000"/>
              </a:spcAft>
              <a:buChar char="•"/>
              <a:defRPr sz="1400">
                <a:solidFill>
                  <a:srgbClr val="0054A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10000"/>
              </a:spcBef>
              <a:spcAft>
                <a:spcPct val="40000"/>
              </a:spcAft>
              <a:buChar char="–"/>
              <a:defRPr sz="1200">
                <a:solidFill>
                  <a:srgbClr val="0054A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+mn-lt"/>
              </a:defRPr>
            </a:lvl5pPr>
            <a:lvl6pPr marL="2514600" indent="-228600" algn="l" rtl="0" fontAlgn="base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+mn-lt"/>
              </a:defRPr>
            </a:lvl6pPr>
            <a:lvl7pPr marL="2971800" indent="-228600" algn="l" rtl="0" fontAlgn="base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+mn-lt"/>
              </a:defRPr>
            </a:lvl7pPr>
            <a:lvl8pPr marL="3429000" indent="-228600" algn="l" rtl="0" fontAlgn="base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+mn-lt"/>
              </a:defRPr>
            </a:lvl8pPr>
            <a:lvl9pPr marL="3886200" indent="-228600" algn="l" rtl="0" fontAlgn="base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+mn-lt"/>
              </a:defRPr>
            </a:lvl9pPr>
          </a:lstStyle>
          <a:p>
            <a:pPr eaLnBrk="1" hangingPunct="1">
              <a:defRPr/>
            </a:pPr>
            <a:r>
              <a:rPr lang="en-GB" altLang="en-US" sz="2000" kern="0" dirty="0" smtClean="0"/>
              <a:t>Needed: Components for Successful Event (Before, During, After)</a:t>
            </a:r>
          </a:p>
          <a:p>
            <a:pPr lvl="1" eaLnBrk="1" hangingPunct="1">
              <a:defRPr/>
            </a:pPr>
            <a:r>
              <a:rPr lang="en-GB" altLang="en-US" kern="0" dirty="0" smtClean="0"/>
              <a:t>Excellent program to bring participants there</a:t>
            </a:r>
          </a:p>
          <a:p>
            <a:pPr lvl="1" eaLnBrk="1" hangingPunct="1">
              <a:defRPr/>
            </a:pPr>
            <a:r>
              <a:rPr lang="en-GB" altLang="en-US" kern="0" dirty="0" smtClean="0"/>
              <a:t>Food to keep participants at event</a:t>
            </a:r>
          </a:p>
          <a:p>
            <a:pPr lvl="1" eaLnBrk="1" hangingPunct="1">
              <a:defRPr/>
            </a:pPr>
            <a:r>
              <a:rPr lang="en-GB" altLang="en-US" kern="0" dirty="0" smtClean="0"/>
              <a:t>Effective networking (bring other people to event)</a:t>
            </a:r>
          </a:p>
          <a:p>
            <a:pPr lvl="1" eaLnBrk="1" hangingPunct="1">
              <a:defRPr/>
            </a:pPr>
            <a:r>
              <a:rPr lang="en-GB" altLang="en-US" kern="0" dirty="0" smtClean="0"/>
              <a:t>Public relations to get participants and to keep memory of event</a:t>
            </a:r>
          </a:p>
          <a:p>
            <a:pPr eaLnBrk="1" hangingPunct="1">
              <a:defRPr/>
            </a:pPr>
            <a:r>
              <a:rPr lang="en-GB" altLang="en-US" sz="2000" kern="0" dirty="0" smtClean="0"/>
              <a:t>Accomplished: Before, During or </a:t>
            </a:r>
            <a:r>
              <a:rPr lang="en-GB" altLang="en-US" sz="2000" kern="0" dirty="0"/>
              <a:t>A</a:t>
            </a:r>
            <a:r>
              <a:rPr lang="en-GB" altLang="en-US" sz="2000" kern="0" dirty="0" smtClean="0"/>
              <a:t>fter Event</a:t>
            </a:r>
          </a:p>
          <a:p>
            <a:pPr lvl="1" eaLnBrk="1" hangingPunct="1">
              <a:defRPr/>
            </a:pPr>
            <a:r>
              <a:rPr lang="en-GB" altLang="en-US" kern="0" dirty="0" smtClean="0"/>
              <a:t>Advertisement: Program </a:t>
            </a:r>
            <a:r>
              <a:rPr lang="en-GB" altLang="en-US" kern="0" dirty="0"/>
              <a:t>and Abstract booklet</a:t>
            </a:r>
          </a:p>
          <a:p>
            <a:pPr lvl="1" eaLnBrk="1" hangingPunct="1">
              <a:defRPr/>
            </a:pPr>
            <a:r>
              <a:rPr lang="en-GB" altLang="en-US" kern="0" dirty="0" smtClean="0"/>
              <a:t>Location appropriate (Lecture room and Main Lobby for posters)</a:t>
            </a:r>
          </a:p>
          <a:p>
            <a:pPr lvl="1" eaLnBrk="1" hangingPunct="1">
              <a:defRPr/>
            </a:pPr>
            <a:r>
              <a:rPr lang="en-GB" altLang="en-US" kern="0" dirty="0" smtClean="0"/>
              <a:t>Excellent Oral and Poster Presentations</a:t>
            </a:r>
          </a:p>
          <a:p>
            <a:pPr lvl="1" eaLnBrk="1" hangingPunct="1">
              <a:defRPr/>
            </a:pPr>
            <a:r>
              <a:rPr lang="en-GB" altLang="en-US" kern="0" dirty="0" smtClean="0"/>
              <a:t>Other social </a:t>
            </a:r>
            <a:r>
              <a:rPr lang="en-GB" altLang="en-US" kern="0" dirty="0"/>
              <a:t>a</a:t>
            </a:r>
            <a:r>
              <a:rPr lang="en-GB" altLang="en-US" kern="0" dirty="0" smtClean="0"/>
              <a:t>ctivities at event: Senior Chemist and REU Program</a:t>
            </a:r>
          </a:p>
          <a:p>
            <a:pPr lvl="1" eaLnBrk="1" hangingPunct="1">
              <a:defRPr/>
            </a:pPr>
            <a:r>
              <a:rPr lang="en-GB" altLang="en-US" kern="0" dirty="0" smtClean="0"/>
              <a:t>Participants are kept at event </a:t>
            </a:r>
            <a:r>
              <a:rPr lang="en-GB" altLang="en-US" kern="0" dirty="0"/>
              <a:t>b</a:t>
            </a:r>
            <a:r>
              <a:rPr lang="en-GB" altLang="en-US" kern="0" dirty="0" smtClean="0"/>
              <a:t>ecause food and drinks are provided</a:t>
            </a:r>
          </a:p>
          <a:p>
            <a:pPr lvl="1" eaLnBrk="1" hangingPunct="1">
              <a:defRPr/>
            </a:pPr>
            <a:r>
              <a:rPr lang="en-GB" altLang="en-US" kern="0" dirty="0" smtClean="0"/>
              <a:t>Follow-up </a:t>
            </a:r>
            <a:r>
              <a:rPr lang="en-GB" altLang="en-US" kern="0" dirty="0"/>
              <a:t>c</a:t>
            </a:r>
            <a:r>
              <a:rPr lang="en-GB" altLang="en-US" kern="0" dirty="0" smtClean="0"/>
              <a:t>ompleted Abstract Book, </a:t>
            </a:r>
            <a:r>
              <a:rPr lang="en-GB" altLang="en-US" kern="0" dirty="0"/>
              <a:t>r</a:t>
            </a:r>
            <a:r>
              <a:rPr lang="en-GB" altLang="en-US" kern="0" dirty="0" smtClean="0"/>
              <a:t>ecognition and Award continuation</a:t>
            </a:r>
          </a:p>
        </p:txBody>
      </p:sp>
    </p:spTree>
    <p:extLst>
      <p:ext uri="{BB962C8B-B14F-4D97-AF65-F5344CB8AC3E}">
        <p14:creationId xmlns:p14="http://schemas.microsoft.com/office/powerpoint/2010/main" val="373931006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0000"/>
              </a:spcBef>
              <a:spcAft>
                <a:spcPct val="40000"/>
              </a:spcAft>
              <a:buChar char="•"/>
              <a:defRPr>
                <a:solidFill>
                  <a:srgbClr val="0054A6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ct val="40000"/>
              </a:spcAft>
              <a:buChar char="–"/>
              <a:defRPr sz="1600">
                <a:solidFill>
                  <a:srgbClr val="0054A6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ct val="40000"/>
              </a:spcAft>
              <a:buChar char="•"/>
              <a:defRPr sz="1400">
                <a:solidFill>
                  <a:srgbClr val="0054A6"/>
                </a:solidFill>
                <a:latin typeface="Arial" charset="0"/>
              </a:defRPr>
            </a:lvl3pPr>
            <a:lvl4pPr marL="1600200" indent="-228600">
              <a:spcBef>
                <a:spcPct val="10000"/>
              </a:spcBef>
              <a:spcAft>
                <a:spcPct val="40000"/>
              </a:spcAft>
              <a:buChar char="–"/>
              <a:defRPr sz="1200">
                <a:solidFill>
                  <a:srgbClr val="0054A6"/>
                </a:solidFill>
                <a:latin typeface="Arial" charset="0"/>
              </a:defRPr>
            </a:lvl4pPr>
            <a:lvl5pPr marL="2057400" indent="-22860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mtClean="0"/>
              <a:t>American Chemical Society</a:t>
            </a:r>
          </a:p>
        </p:txBody>
      </p:sp>
      <p:sp>
        <p:nvSpPr>
          <p:cNvPr id="9219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0000"/>
              </a:spcBef>
              <a:spcAft>
                <a:spcPct val="40000"/>
              </a:spcAft>
              <a:buChar char="•"/>
              <a:defRPr>
                <a:solidFill>
                  <a:srgbClr val="0054A6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ct val="40000"/>
              </a:spcAft>
              <a:buChar char="–"/>
              <a:defRPr sz="1600">
                <a:solidFill>
                  <a:srgbClr val="0054A6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ct val="40000"/>
              </a:spcAft>
              <a:buChar char="•"/>
              <a:defRPr sz="1400">
                <a:solidFill>
                  <a:srgbClr val="0054A6"/>
                </a:solidFill>
                <a:latin typeface="Arial" charset="0"/>
              </a:defRPr>
            </a:lvl3pPr>
            <a:lvl4pPr marL="1600200" indent="-228600">
              <a:spcBef>
                <a:spcPct val="10000"/>
              </a:spcBef>
              <a:spcAft>
                <a:spcPct val="40000"/>
              </a:spcAft>
              <a:buChar char="–"/>
              <a:defRPr sz="1200">
                <a:solidFill>
                  <a:srgbClr val="0054A6"/>
                </a:solidFill>
                <a:latin typeface="Arial" charset="0"/>
              </a:defRPr>
            </a:lvl4pPr>
            <a:lvl5pPr marL="2057400" indent="-22860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54A6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fld id="{AEF879F6-1C12-4878-8C80-D4AB2C2D755B}" type="slidenum">
              <a:rPr lang="en-GB" altLang="en-US" smtClean="0"/>
              <a:pPr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8</a:t>
            </a:fld>
            <a:endParaRPr lang="en-GB" altLang="en-US" smtClean="0"/>
          </a:p>
        </p:txBody>
      </p:sp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14288"/>
            <a:ext cx="5616575" cy="944562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Impact and Lessons for Future</a:t>
            </a:r>
            <a:endParaRPr lang="en-GB" altLang="en-US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22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04059" y="1143000"/>
            <a:ext cx="7854950" cy="4648200"/>
          </a:xfrm>
        </p:spPr>
        <p:txBody>
          <a:bodyPr/>
          <a:lstStyle/>
          <a:p>
            <a:pPr marL="285750" indent="-285750"/>
            <a:r>
              <a:rPr lang="en-US" altLang="en-US" b="1" dirty="0" smtClean="0"/>
              <a:t>What we did well</a:t>
            </a:r>
          </a:p>
          <a:p>
            <a:pPr marL="685800" lvl="1"/>
            <a:r>
              <a:rPr lang="en-US" altLang="en-US" dirty="0" smtClean="0"/>
              <a:t>Excellent Program brought busy people together</a:t>
            </a:r>
          </a:p>
          <a:p>
            <a:pPr marL="685800" lvl="1"/>
            <a:r>
              <a:rPr lang="en-US" altLang="en-US" dirty="0" smtClean="0"/>
              <a:t>Flyers and Abstract Booklet excellent</a:t>
            </a:r>
          </a:p>
          <a:p>
            <a:pPr marL="685800" lvl="1"/>
            <a:r>
              <a:rPr lang="en-US" altLang="en-US" dirty="0" smtClean="0"/>
              <a:t>Involvement of other groups enhanced program</a:t>
            </a:r>
          </a:p>
          <a:p>
            <a:pPr marL="685800" lvl="1"/>
            <a:r>
              <a:rPr lang="en-US" altLang="en-US" dirty="0" smtClean="0"/>
              <a:t>Food in session kept people at event</a:t>
            </a:r>
          </a:p>
          <a:p>
            <a:pPr marL="685800" lvl="1"/>
            <a:r>
              <a:rPr lang="en-US" altLang="en-US" dirty="0" smtClean="0"/>
              <a:t>Information on Website and Reminders of Program after the Event</a:t>
            </a:r>
          </a:p>
          <a:p>
            <a:pPr marL="685800" lvl="1"/>
            <a:r>
              <a:rPr lang="en-US" altLang="en-US" dirty="0" smtClean="0"/>
              <a:t>Continuation of program in 2017</a:t>
            </a:r>
          </a:p>
          <a:p>
            <a:pPr marL="685800" lvl="1"/>
            <a:r>
              <a:rPr lang="en-US" altLang="en-US" dirty="0"/>
              <a:t>C</a:t>
            </a:r>
            <a:r>
              <a:rPr lang="en-US" altLang="en-US" dirty="0" smtClean="0"/>
              <a:t>SU’s Dean – “If I had know what it was I would have supported it more”</a:t>
            </a:r>
          </a:p>
          <a:p>
            <a:pPr marL="285750" indent="-285750"/>
            <a:r>
              <a:rPr lang="en-US" altLang="en-US" b="1" dirty="0"/>
              <a:t>Desirable Improvements and </a:t>
            </a:r>
            <a:r>
              <a:rPr lang="en-US" altLang="en-US" b="1" dirty="0" smtClean="0"/>
              <a:t>Lessons Learned</a:t>
            </a:r>
          </a:p>
          <a:p>
            <a:pPr marL="685800" lvl="1"/>
            <a:r>
              <a:rPr lang="en-US" altLang="en-US" dirty="0" smtClean="0"/>
              <a:t>When students are involved in program double # of RSVPs - because food planning will be too little</a:t>
            </a:r>
          </a:p>
          <a:p>
            <a:pPr marL="685800" lvl="1"/>
            <a:r>
              <a:rPr lang="en-US" altLang="en-US" dirty="0" smtClean="0"/>
              <a:t>Advertisements - More reminders and earlier Reminders</a:t>
            </a:r>
          </a:p>
          <a:p>
            <a:pPr marL="685800" lvl="1"/>
            <a:r>
              <a:rPr lang="en-US" altLang="en-US" dirty="0" smtClean="0"/>
              <a:t>Involvement of other </a:t>
            </a:r>
            <a:r>
              <a:rPr lang="en-US" altLang="en-US" dirty="0"/>
              <a:t>g</a:t>
            </a:r>
            <a:r>
              <a:rPr lang="en-US" altLang="en-US" dirty="0" smtClean="0"/>
              <a:t>roups – difficult to coordinate</a:t>
            </a:r>
          </a:p>
          <a:p>
            <a:pPr marL="685800" lvl="1"/>
            <a:r>
              <a:rPr lang="en-US" altLang="en-US" dirty="0" smtClean="0"/>
              <a:t>Continuation is difficult at sites other CSU (no volunteers to host event)</a:t>
            </a:r>
          </a:p>
        </p:txBody>
      </p:sp>
    </p:spTree>
    <p:extLst>
      <p:ext uri="{BB962C8B-B14F-4D97-AF65-F5344CB8AC3E}">
        <p14:creationId xmlns:p14="http://schemas.microsoft.com/office/powerpoint/2010/main" val="6362183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"/>
          <p:cNvSpPr>
            <a:spLocks noChangeArrowheads="1"/>
          </p:cNvSpPr>
          <p:nvPr/>
        </p:nvSpPr>
        <p:spPr bwMode="auto">
          <a:xfrm>
            <a:off x="300596" y="163506"/>
            <a:ext cx="362150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smtClean="0">
                <a:solidFill>
                  <a:srgbClr val="0070C0"/>
                </a:solidFill>
                <a:cs typeface="Times New Roman" pitchFamily="18" charset="0"/>
              </a:rPr>
              <a:t>Public </a:t>
            </a:r>
            <a:r>
              <a:rPr lang="en-US" sz="3600" b="1" dirty="0">
                <a:solidFill>
                  <a:srgbClr val="0070C0"/>
                </a:solidFill>
                <a:cs typeface="Times New Roman" pitchFamily="18" charset="0"/>
              </a:rPr>
              <a:t>relations</a:t>
            </a:r>
            <a:endParaRPr lang="en-US" sz="3600" b="1" dirty="0">
              <a:solidFill>
                <a:srgbClr val="0070C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285"/>
          <a:stretch/>
        </p:blipFill>
        <p:spPr bwMode="auto">
          <a:xfrm>
            <a:off x="4600832" y="3200401"/>
            <a:ext cx="3478534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170" y="895644"/>
            <a:ext cx="4563794" cy="2856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62" y="786031"/>
            <a:ext cx="4287438" cy="554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85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682</TotalTime>
  <Words>1174</Words>
  <Application>Microsoft Office PowerPoint</Application>
  <PresentationFormat>On-screen Show (4:3)</PresentationFormat>
  <Paragraphs>186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ＭＳ Ｐゴシック</vt:lpstr>
      <vt:lpstr>Arial</vt:lpstr>
      <vt:lpstr>Calibri</vt:lpstr>
      <vt:lpstr>Times New Roman</vt:lpstr>
      <vt:lpstr>Default Design</vt:lpstr>
      <vt:lpstr>1_Custom Design</vt:lpstr>
      <vt:lpstr>Custom Design</vt:lpstr>
      <vt:lpstr>2_Custom Design</vt:lpstr>
      <vt:lpstr>3_Custom Design</vt:lpstr>
      <vt:lpstr>4_Custom Design</vt:lpstr>
      <vt:lpstr>Share Your Story</vt:lpstr>
      <vt:lpstr>Colorado Local Section of the ACS – 2018  ChemLuminary Awardee Fall 2017: Young Chemists Committee ChemLuminary Award &amp; Local Section Career ChemLuminary Award  Event Objective: To provide young members a platform and share their accomplishments</vt:lpstr>
      <vt:lpstr>Organizers, Collaborators and Event Components</vt:lpstr>
      <vt:lpstr>Overview: “Young Talent in Colorado and Beyond” Symposium </vt:lpstr>
      <vt:lpstr>PowerPoint Presentation</vt:lpstr>
      <vt:lpstr>“Young Talent in Colorado and Beyond” Symposium: Getting Participants there</vt:lpstr>
      <vt:lpstr>Organization: How do we make it memorable for participants? </vt:lpstr>
      <vt:lpstr>Impact and Lessons for Future</vt:lpstr>
      <vt:lpstr>PowerPoint Presentation</vt:lpstr>
      <vt:lpstr>Better Life Through Chemistry</vt:lpstr>
      <vt:lpstr>Comet Chemistry Camp  Stephanie Taylor Dallas Ft. Worth Local Section</vt:lpstr>
      <vt:lpstr>Comet Chemistry Camp Overview</vt:lpstr>
      <vt:lpstr>PowerPoint Presentation</vt:lpstr>
      <vt:lpstr>PowerPoint Presentation</vt:lpstr>
      <vt:lpstr>PowerPoint Presentation</vt:lpstr>
      <vt:lpstr> Find the curriculum at: http://tinyurl.com/ChemCampDFW</vt:lpstr>
      <vt:lpstr>Science Rocks! In the Illinois Heartland Local Section  Michael Appell &amp; Manori Perera Illinois Heartland Local Section</vt:lpstr>
      <vt:lpstr>PowerPoint Presentation</vt:lpstr>
      <vt:lpstr>Science Rocks in the Illinois Heartland!</vt:lpstr>
      <vt:lpstr>Science Rocks in the Illinois Heartland!</vt:lpstr>
      <vt:lpstr>Passport to Nashville  Amanda Carroll Nashville Local Section</vt:lpstr>
      <vt:lpstr>“Your Passport to Nashville”</vt:lpstr>
      <vt:lpstr>Programming Design</vt:lpstr>
      <vt:lpstr>Stimulating Involvement of Current Members</vt:lpstr>
      <vt:lpstr>Public Outreach</vt:lpstr>
      <vt:lpstr>Encouraging New Undergraduate Members</vt:lpstr>
    </vt:vector>
  </TitlesOfParts>
  <Company>American Chemical Society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Debora Fillinich</dc:creator>
  <cp:lastModifiedBy>Mark O'Brien</cp:lastModifiedBy>
  <cp:revision>36</cp:revision>
  <dcterms:created xsi:type="dcterms:W3CDTF">2017-01-26T14:09:05Z</dcterms:created>
  <dcterms:modified xsi:type="dcterms:W3CDTF">2018-01-16T20:26:41Z</dcterms:modified>
</cp:coreProperties>
</file>