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0" r:id="rId2"/>
  </p:sldMasterIdLst>
  <p:notesMasterIdLst>
    <p:notesMasterId r:id="rId7"/>
  </p:notesMasterIdLst>
  <p:handoutMasterIdLst>
    <p:handoutMasterId r:id="rId8"/>
  </p:handoutMasterIdLst>
  <p:sldIdLst>
    <p:sldId id="257" r:id="rId3"/>
    <p:sldId id="266" r:id="rId4"/>
    <p:sldId id="288" r:id="rId5"/>
    <p:sldId id="2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442" autoAdjust="0"/>
  </p:normalViewPr>
  <p:slideViewPr>
    <p:cSldViewPr snapToGrid="0">
      <p:cViewPr>
        <p:scale>
          <a:sx n="74" d="100"/>
          <a:sy n="74" d="100"/>
        </p:scale>
        <p:origin x="-4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Demographics!$I$8</c:f>
              <c:strCache>
                <c:ptCount val="1"/>
                <c:pt idx="0">
                  <c:v>Median_2015*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Demographics!$A$9:$A$11</c:f>
              <c:strCache>
                <c:ptCount val="3"/>
                <c:pt idx="0">
                  <c:v>Academia (n=864 for 2017)</c:v>
                </c:pt>
                <c:pt idx="1">
                  <c:v>Government (n=152 for 2017)</c:v>
                </c:pt>
                <c:pt idx="2">
                  <c:v>Industry (n=1,042 for 2017)</c:v>
                </c:pt>
              </c:strCache>
            </c:strRef>
          </c:cat>
          <c:val>
            <c:numRef>
              <c:f>Demographics!$I$9:$I$11</c:f>
              <c:numCache>
                <c:formatCode>_("$"* #,##0_);_("$"* \(#,##0\);_("$"* "-"??_);_(@_)</c:formatCode>
                <c:ptCount val="3"/>
                <c:pt idx="0">
                  <c:v>76000</c:v>
                </c:pt>
                <c:pt idx="1">
                  <c:v>108987</c:v>
                </c:pt>
                <c:pt idx="2">
                  <c:v>112996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94-41D7-BDF7-630D2D438E07}"/>
            </c:ext>
          </c:extLst>
        </c:ser>
        <c:ser>
          <c:idx val="2"/>
          <c:order val="1"/>
          <c:tx>
            <c:strRef>
              <c:f>Demographics!$H$8</c:f>
              <c:strCache>
                <c:ptCount val="1"/>
                <c:pt idx="0">
                  <c:v>Median_2016*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t" anchorCtr="0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Demographics!$A$9:$A$11</c:f>
              <c:strCache>
                <c:ptCount val="3"/>
                <c:pt idx="0">
                  <c:v>Academia (n=864 for 2017)</c:v>
                </c:pt>
                <c:pt idx="1">
                  <c:v>Government (n=152 for 2017)</c:v>
                </c:pt>
                <c:pt idx="2">
                  <c:v>Industry (n=1,042 for 2017)</c:v>
                </c:pt>
              </c:strCache>
            </c:strRef>
          </c:cat>
          <c:val>
            <c:numRef>
              <c:f>Demographics!$H$9:$H$11</c:f>
              <c:numCache>
                <c:formatCode>_("$"* #,##0_);_("$"* \(#,##0\);_("$"* "-"??_);_(@_)</c:formatCode>
                <c:ptCount val="3"/>
                <c:pt idx="0">
                  <c:v>80000</c:v>
                </c:pt>
                <c:pt idx="1">
                  <c:v>107625</c:v>
                </c:pt>
                <c:pt idx="2">
                  <c:v>115000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94-41D7-BDF7-630D2D438E07}"/>
            </c:ext>
          </c:extLst>
        </c:ser>
        <c:ser>
          <c:idx val="1"/>
          <c:order val="2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Demographics!$A$9:$A$11</c:f>
              <c:strCache>
                <c:ptCount val="3"/>
                <c:pt idx="0">
                  <c:v>Academia (n=864 for 2017)</c:v>
                </c:pt>
                <c:pt idx="1">
                  <c:v>Government (n=152 for 2017)</c:v>
                </c:pt>
                <c:pt idx="2">
                  <c:v>Industry (n=1,042 for 2017)</c:v>
                </c:pt>
              </c:strCache>
            </c:strRef>
          </c:cat>
          <c:val>
            <c:numRef>
              <c:f>Demographics!$G$9:$G$11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94-41D7-BDF7-630D2D438E07}"/>
            </c:ext>
          </c:extLst>
        </c:ser>
        <c:ser>
          <c:idx val="0"/>
          <c:order val="3"/>
          <c:tx>
            <c:strRef>
              <c:f>Demographics!$F$8</c:f>
              <c:strCache>
                <c:ptCount val="1"/>
                <c:pt idx="0">
                  <c:v>Median_2017</c:v>
                </c:pt>
              </c:strCache>
            </c:strRef>
          </c:tx>
          <c:spPr>
            <a:solidFill>
              <a:srgbClr val="0000CC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00CC"/>
              </a:solidFill>
              <a:ln>
                <a:solidFill>
                  <a:srgbClr val="0000CC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894-41D7-BDF7-630D2D438E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Demographics!$A$9:$A$11</c:f>
              <c:strCache>
                <c:ptCount val="3"/>
                <c:pt idx="0">
                  <c:v>Academia (n=864 for 2017)</c:v>
                </c:pt>
                <c:pt idx="1">
                  <c:v>Government (n=152 for 2017)</c:v>
                </c:pt>
                <c:pt idx="2">
                  <c:v>Industry (n=1,042 for 2017)</c:v>
                </c:pt>
              </c:strCache>
            </c:strRef>
          </c:cat>
          <c:val>
            <c:numRef>
              <c:f>Demographics!$F$9:$F$11</c:f>
              <c:numCache>
                <c:formatCode>_("$"* #,##0_);_("$"* \(#,##0\);_("$"* "-"??_);_(@_)</c:formatCode>
                <c:ptCount val="3"/>
                <c:pt idx="0">
                  <c:v>75000</c:v>
                </c:pt>
                <c:pt idx="1">
                  <c:v>107500</c:v>
                </c:pt>
                <c:pt idx="2">
                  <c:v>115000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894-41D7-BDF7-630D2D438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566336"/>
        <c:axId val="37567872"/>
      </c:barChart>
      <c:catAx>
        <c:axId val="37566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567872"/>
        <c:crosses val="autoZero"/>
        <c:auto val="1"/>
        <c:lblAlgn val="ctr"/>
        <c:lblOffset val="100"/>
        <c:noMultiLvlLbl val="0"/>
      </c:catAx>
      <c:valAx>
        <c:axId val="3756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6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Demographics!$I$15</c:f>
              <c:strCache>
                <c:ptCount val="1"/>
                <c:pt idx="0">
                  <c:v>Median_2015*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Demographics!$A$16:$A$17</c:f>
              <c:strCache>
                <c:ptCount val="2"/>
                <c:pt idx="0">
                  <c:v>Female (n=759 for 2017)</c:v>
                </c:pt>
                <c:pt idx="1">
                  <c:v>Male (n=1506 for 2017)</c:v>
                </c:pt>
              </c:strCache>
            </c:strRef>
          </c:cat>
          <c:val>
            <c:numRef>
              <c:f>Demographics!$I$16:$I$17</c:f>
              <c:numCache>
                <c:formatCode>_("$"* #,##0_);_("$"* \(#,##0\);_("$"* "-"??_);_(@_)</c:formatCode>
                <c:ptCount val="2"/>
                <c:pt idx="0">
                  <c:v>80900</c:v>
                </c:pt>
                <c:pt idx="1">
                  <c:v>105000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E1-441D-A9DD-654EEB871172}"/>
            </c:ext>
          </c:extLst>
        </c:ser>
        <c:ser>
          <c:idx val="2"/>
          <c:order val="1"/>
          <c:tx>
            <c:strRef>
              <c:f>Demographics!$H$15</c:f>
              <c:strCache>
                <c:ptCount val="1"/>
                <c:pt idx="0">
                  <c:v>Median_2016*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Demographics!$A$16:$A$17</c:f>
              <c:strCache>
                <c:ptCount val="2"/>
                <c:pt idx="0">
                  <c:v>Female (n=759 for 2017)</c:v>
                </c:pt>
                <c:pt idx="1">
                  <c:v>Male (n=1506 for 2017)</c:v>
                </c:pt>
              </c:strCache>
            </c:strRef>
          </c:cat>
          <c:val>
            <c:numRef>
              <c:f>Demographics!$H$16:$H$17</c:f>
              <c:numCache>
                <c:formatCode>_("$"* #,##0_);_("$"* \(#,##0\);_("$"* "-"??_);_(@_)</c:formatCode>
                <c:ptCount val="2"/>
                <c:pt idx="0">
                  <c:v>81000</c:v>
                </c:pt>
                <c:pt idx="1">
                  <c:v>105000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E1-441D-A9DD-654EEB871172}"/>
            </c:ext>
          </c:extLst>
        </c:ser>
        <c:ser>
          <c:idx val="1"/>
          <c:order val="2"/>
          <c:tx>
            <c:strRef>
              <c:f>Demographics!$G$15</c:f>
              <c:strCache>
                <c:ptCount val="1"/>
                <c:pt idx="0">
                  <c:v>Median_2018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Demographics!$A$16:$A$17</c:f>
              <c:strCache>
                <c:ptCount val="2"/>
                <c:pt idx="0">
                  <c:v>Female (n=759 for 2017)</c:v>
                </c:pt>
                <c:pt idx="1">
                  <c:v>Male (n=1506 for 2017)</c:v>
                </c:pt>
              </c:strCache>
            </c:strRef>
          </c:cat>
          <c:val>
            <c:numRef>
              <c:f>Demographics!$G$16:$G$17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7E1-441D-A9DD-654EEB871172}"/>
            </c:ext>
          </c:extLst>
        </c:ser>
        <c:ser>
          <c:idx val="0"/>
          <c:order val="3"/>
          <c:tx>
            <c:strRef>
              <c:f>Demographics!$F$15</c:f>
              <c:strCache>
                <c:ptCount val="1"/>
                <c:pt idx="0">
                  <c:v>Median_2017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Demographics!$A$16:$A$17</c:f>
              <c:strCache>
                <c:ptCount val="2"/>
                <c:pt idx="0">
                  <c:v>Female (n=759 for 2017)</c:v>
                </c:pt>
                <c:pt idx="1">
                  <c:v>Male (n=1506 for 2017)</c:v>
                </c:pt>
              </c:strCache>
            </c:strRef>
          </c:cat>
          <c:val>
            <c:numRef>
              <c:f>Demographics!$F$16:$F$17</c:f>
              <c:numCache>
                <c:formatCode>_("$"* #,##0_);_("$"* \(#,##0\);_("$"* "-"??_);_(@_)</c:formatCode>
                <c:ptCount val="2"/>
                <c:pt idx="0">
                  <c:v>83000</c:v>
                </c:pt>
                <c:pt idx="1">
                  <c:v>104000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7E1-441D-A9DD-654EEB871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889216"/>
        <c:axId val="42890752"/>
      </c:barChart>
      <c:catAx>
        <c:axId val="42889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890752"/>
        <c:crosses val="autoZero"/>
        <c:auto val="1"/>
        <c:lblAlgn val="ctr"/>
        <c:lblOffset val="100"/>
        <c:noMultiLvlLbl val="0"/>
      </c:catAx>
      <c:valAx>
        <c:axId val="4289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8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54277-6D83-4C86-9838-80153C38242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65EC8-35EF-4FBE-A608-3D718C48F55A}">
      <dgm:prSet phldrT="[Text]"/>
      <dgm:spPr>
        <a:solidFill>
          <a:srgbClr val="0039A6"/>
        </a:solidFill>
      </dgm:spPr>
      <dgm:t>
        <a:bodyPr/>
        <a:lstStyle/>
        <a:p>
          <a:pPr algn="ctr"/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MISSION</a:t>
          </a:r>
        </a:p>
        <a:p>
          <a:pPr algn="ctr"/>
          <a:r>
            <a:rPr lang="en-US" alt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CEPA supports ACS members in their professional lives.</a:t>
          </a:r>
          <a:endParaRPr lang="en-U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37DB8B-3E5F-4414-8978-C6643EC1DBC0}" type="parTrans" cxnId="{09FF1BBA-8B0E-4C76-B61C-899D35F93D83}">
      <dgm:prSet/>
      <dgm:spPr/>
      <dgm:t>
        <a:bodyPr/>
        <a:lstStyle/>
        <a:p>
          <a:endParaRPr lang="en-US"/>
        </a:p>
      </dgm:t>
    </dgm:pt>
    <dgm:pt modelId="{38D89D25-F3B5-4E13-A6AA-B123F35C3AE9}" type="sibTrans" cxnId="{09FF1BBA-8B0E-4C76-B61C-899D35F93D83}">
      <dgm:prSet/>
      <dgm:spPr/>
      <dgm:t>
        <a:bodyPr/>
        <a:lstStyle/>
        <a:p>
          <a:endParaRPr lang="en-US"/>
        </a:p>
      </dgm:t>
    </dgm:pt>
    <dgm:pt modelId="{7578B47E-1343-4DDE-8FBC-47BD28ED570A}">
      <dgm:prSet phldrT="[Text]"/>
      <dgm:spPr>
        <a:solidFill>
          <a:srgbClr val="0039A6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VISION</a:t>
          </a:r>
        </a:p>
        <a:p>
          <a:r>
            <a: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ACS members have fulfilling professional lives.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85C51D-636F-4E91-82EB-D388D0A5E73B}" type="parTrans" cxnId="{72C64D85-5DB7-4CB5-BAD4-89D018E2AB6E}">
      <dgm:prSet/>
      <dgm:spPr/>
      <dgm:t>
        <a:bodyPr/>
        <a:lstStyle/>
        <a:p>
          <a:endParaRPr lang="en-US"/>
        </a:p>
      </dgm:t>
    </dgm:pt>
    <dgm:pt modelId="{B58760ED-5B25-40EC-9619-1A02EA28A2CA}" type="sibTrans" cxnId="{72C64D85-5DB7-4CB5-BAD4-89D018E2AB6E}">
      <dgm:prSet/>
      <dgm:spPr/>
      <dgm:t>
        <a:bodyPr/>
        <a:lstStyle/>
        <a:p>
          <a:endParaRPr lang="en-US"/>
        </a:p>
      </dgm:t>
    </dgm:pt>
    <dgm:pt modelId="{BC575349-5514-4D74-AC5F-BFB3D4E621B1}" type="pres">
      <dgm:prSet presAssocID="{58754277-6D83-4C86-9838-80153C3824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C3E51C-0665-4A88-97CA-8EC260F5522A}" type="pres">
      <dgm:prSet presAssocID="{CD965EC8-35EF-4FBE-A608-3D718C48F55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9144D-B67B-4AED-857A-4929D2DB1338}" type="pres">
      <dgm:prSet presAssocID="{38D89D25-F3B5-4E13-A6AA-B123F35C3AE9}" presName="sibTrans" presStyleCnt="0"/>
      <dgm:spPr/>
    </dgm:pt>
    <dgm:pt modelId="{A7B8AA15-E314-4439-BCE0-C2736A4B1BB8}" type="pres">
      <dgm:prSet presAssocID="{7578B47E-1343-4DDE-8FBC-47BD28ED570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0B035E-6545-4347-BBEC-D6D9069B421A}" type="presOf" srcId="{7578B47E-1343-4DDE-8FBC-47BD28ED570A}" destId="{A7B8AA15-E314-4439-BCE0-C2736A4B1BB8}" srcOrd="0" destOrd="0" presId="urn:microsoft.com/office/officeart/2005/8/layout/default"/>
    <dgm:cxn modelId="{09FF1BBA-8B0E-4C76-B61C-899D35F93D83}" srcId="{58754277-6D83-4C86-9838-80153C38242C}" destId="{CD965EC8-35EF-4FBE-A608-3D718C48F55A}" srcOrd="0" destOrd="0" parTransId="{3C37DB8B-3E5F-4414-8978-C6643EC1DBC0}" sibTransId="{38D89D25-F3B5-4E13-A6AA-B123F35C3AE9}"/>
    <dgm:cxn modelId="{ECDDBB51-6303-475D-A4AF-54F30A33DFF9}" type="presOf" srcId="{58754277-6D83-4C86-9838-80153C38242C}" destId="{BC575349-5514-4D74-AC5F-BFB3D4E621B1}" srcOrd="0" destOrd="0" presId="urn:microsoft.com/office/officeart/2005/8/layout/default"/>
    <dgm:cxn modelId="{E678AF2F-A1B9-4123-8919-579AC55332AC}" type="presOf" srcId="{CD965EC8-35EF-4FBE-A608-3D718C48F55A}" destId="{9EC3E51C-0665-4A88-97CA-8EC260F5522A}" srcOrd="0" destOrd="0" presId="urn:microsoft.com/office/officeart/2005/8/layout/default"/>
    <dgm:cxn modelId="{72C64D85-5DB7-4CB5-BAD4-89D018E2AB6E}" srcId="{58754277-6D83-4C86-9838-80153C38242C}" destId="{7578B47E-1343-4DDE-8FBC-47BD28ED570A}" srcOrd="1" destOrd="0" parTransId="{6B85C51D-636F-4E91-82EB-D388D0A5E73B}" sibTransId="{B58760ED-5B25-40EC-9619-1A02EA28A2CA}"/>
    <dgm:cxn modelId="{96DC2179-EB58-446B-91AF-C8CC7072D284}" type="presParOf" srcId="{BC575349-5514-4D74-AC5F-BFB3D4E621B1}" destId="{9EC3E51C-0665-4A88-97CA-8EC260F5522A}" srcOrd="0" destOrd="0" presId="urn:microsoft.com/office/officeart/2005/8/layout/default"/>
    <dgm:cxn modelId="{4EFF2A84-AE99-4AE8-9A99-73BA8432DB0A}" type="presParOf" srcId="{BC575349-5514-4D74-AC5F-BFB3D4E621B1}" destId="{F2D9144D-B67B-4AED-857A-4929D2DB1338}" srcOrd="1" destOrd="0" presId="urn:microsoft.com/office/officeart/2005/8/layout/default"/>
    <dgm:cxn modelId="{61590C95-DBD6-4841-9FEA-07621C475814}" type="presParOf" srcId="{BC575349-5514-4D74-AC5F-BFB3D4E621B1}" destId="{A7B8AA15-E314-4439-BCE0-C2736A4B1BB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3E51C-0665-4A88-97CA-8EC260F5522A}">
      <dsp:nvSpPr>
        <dsp:cNvPr id="0" name=""/>
        <dsp:cNvSpPr/>
      </dsp:nvSpPr>
      <dsp:spPr>
        <a:xfrm>
          <a:off x="1240" y="1258259"/>
          <a:ext cx="4836914" cy="2902148"/>
        </a:xfrm>
        <a:prstGeom prst="rect">
          <a:avLst/>
        </a:prstGeom>
        <a:solidFill>
          <a:srgbClr val="0039A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MISSION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7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CEPA supports ACS members in their professional lives.</a:t>
          </a:r>
          <a:endParaRPr lang="en-US" sz="3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0" y="1258259"/>
        <a:ext cx="4836914" cy="2902148"/>
      </dsp:txXfrm>
    </dsp:sp>
    <dsp:sp modelId="{A7B8AA15-E314-4439-BCE0-C2736A4B1BB8}">
      <dsp:nvSpPr>
        <dsp:cNvPr id="0" name=""/>
        <dsp:cNvSpPr/>
      </dsp:nvSpPr>
      <dsp:spPr>
        <a:xfrm>
          <a:off x="5321845" y="1258259"/>
          <a:ext cx="4836914" cy="2902148"/>
        </a:xfrm>
        <a:prstGeom prst="rect">
          <a:avLst/>
        </a:prstGeom>
        <a:solidFill>
          <a:srgbClr val="0039A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VISION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ACS members have fulfilling professional lives.</a:t>
          </a:r>
          <a:endParaRPr lang="en-US" sz="37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21845" y="1258259"/>
        <a:ext cx="4836914" cy="2902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D8E74-F0C1-423F-9C96-DCCCFE6A6076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3DF86-6EC5-4DCF-AA83-AD8174BAE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08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79AD5-B384-4BAC-9B8D-1DCFB145D09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2EB51-50C9-4D8B-AF8F-AF6B08E7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3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87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B14598-E893-4B5C-9D7C-653C54991B8F}" type="slidenum">
              <a:rPr kumimoji="0" lang="en-GB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5873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5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87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B14598-E893-4B5C-9D7C-653C54991B8F}" type="slidenum">
              <a:rPr kumimoji="0" lang="en-GB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5873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97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2EB51-50C9-4D8B-AF8F-AF6B08E7E6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3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87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B14598-E893-4B5C-9D7C-653C54991B8F}" type="slidenum">
              <a:rPr kumimoji="0" lang="en-GB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5873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63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1" y="0"/>
            <a:ext cx="8786284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1" y="1"/>
            <a:ext cx="8786284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02785" y="2636838"/>
            <a:ext cx="7105649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02785" y="5473700"/>
            <a:ext cx="7105649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 flipV="1">
            <a:off x="478367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1090084" y="925513"/>
            <a:ext cx="3860800" cy="279400"/>
          </a:xfrm>
        </p:spPr>
        <p:txBody>
          <a:bodyPr/>
          <a:lstStyle>
            <a:lvl1pPr>
              <a:defRPr>
                <a:solidFill>
                  <a:srgbClr val="0054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pic>
        <p:nvPicPr>
          <p:cNvPr id="4108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325563"/>
            <a:ext cx="24638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9505D7-5DB0-4B05-B025-EEDC95F05C91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61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4085" y="319089"/>
            <a:ext cx="2618316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2785" y="319089"/>
            <a:ext cx="7658100" cy="5807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64ECC9-1254-4198-B46A-23DA90E3CF9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4707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1" y="0"/>
            <a:ext cx="8786284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1" y="1"/>
            <a:ext cx="8786284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02785" y="2636838"/>
            <a:ext cx="7105649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02785" y="5473700"/>
            <a:ext cx="7105649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 flipV="1">
            <a:off x="478367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1090084" y="925513"/>
            <a:ext cx="3860800" cy="279400"/>
          </a:xfrm>
        </p:spPr>
        <p:txBody>
          <a:bodyPr/>
          <a:lstStyle>
            <a:lvl1pPr>
              <a:defRPr>
                <a:solidFill>
                  <a:srgbClr val="0054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pic>
        <p:nvPicPr>
          <p:cNvPr id="4108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325563"/>
            <a:ext cx="24638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303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140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8B6E2-9765-4B7C-AC37-921BCE0BA9C0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4245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784" y="1773239"/>
            <a:ext cx="5137149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133" y="1773239"/>
            <a:ext cx="5139267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0C863E-7C95-414C-BAE5-4709E24A7F47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4480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88ECE-05F8-4F67-B218-C816078CA182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618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6E04FA-F026-42B8-97BB-66B23CF1089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975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74B02A-536D-48D7-9341-2954650C37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9050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D13798-8024-431B-8E4C-47AAA3D5936F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640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774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5C1B5D-B826-49FB-A2F3-37B7680CFC53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422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9505D7-5DB0-4B05-B025-EEDC95F05C91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8552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4085" y="319089"/>
            <a:ext cx="2618316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2785" y="319089"/>
            <a:ext cx="7658100" cy="5807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64ECC9-1254-4198-B46A-23DA90E3CF9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637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8B6E2-9765-4B7C-AC37-921BCE0BA9C0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637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784" y="1773239"/>
            <a:ext cx="5137149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133" y="1773239"/>
            <a:ext cx="5139267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0C863E-7C95-414C-BAE5-4709E24A7F47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257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88ECE-05F8-4F67-B218-C816078CA182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375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6E04FA-F026-42B8-97BB-66B23CF1089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25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74B02A-536D-48D7-9341-2954650C37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26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D13798-8024-431B-8E4C-47AAA3D5936F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091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5C1B5D-B826-49FB-A2F3-37B7680CFC53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9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2785" y="319088"/>
            <a:ext cx="748876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2784" y="1773239"/>
            <a:ext cx="10479616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90084" y="6462713"/>
            <a:ext cx="3860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11734" y="6464301"/>
            <a:ext cx="2364317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92E0BC-7993-4CBF-8F1C-ADDA0E919BEB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" y="0"/>
            <a:ext cx="480484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" y="1"/>
            <a:ext cx="480484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1102784" y="6381750"/>
            <a:ext cx="104648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43" name="Picture 19" descr="ACS_Chemistry_for_Life_CMYK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404813"/>
            <a:ext cx="24638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15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fontAlgn="base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2785" y="319088"/>
            <a:ext cx="748876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2784" y="1773239"/>
            <a:ext cx="10479616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90084" y="6462713"/>
            <a:ext cx="3860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11734" y="6464301"/>
            <a:ext cx="2364317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92E0BC-7993-4CBF-8F1C-ADDA0E919BEB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" y="0"/>
            <a:ext cx="480484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" y="1"/>
            <a:ext cx="480484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1102784" y="6381750"/>
            <a:ext cx="104648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4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404813"/>
            <a:ext cx="24638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06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fontAlgn="base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578" y="795013"/>
            <a:ext cx="8235911" cy="373608"/>
          </a:xfrm>
        </p:spPr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ON ECONOMIC AND PROFESSIONAL AFFAIRS (CEPA)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Arial" charset="0"/>
              </a:rPr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latin typeface="Arial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9591A662-D68C-4AFA-B1AD-066B8D722A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2969401"/>
              </p:ext>
            </p:extLst>
          </p:nvPr>
        </p:nvGraphicFramePr>
        <p:xfrm>
          <a:off x="897578" y="795013"/>
          <a:ext cx="10160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54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578" y="673768"/>
            <a:ext cx="8314155" cy="559021"/>
          </a:xfrm>
        </p:spPr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SALARY DATA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Arial" charset="0"/>
              </a:rPr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>
              <a:latin typeface="Arial" charset="0"/>
            </a:endParaRP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xmlns="" id="{64255CBF-65E8-4AF7-8C30-D48DAE30A4E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0278378"/>
              </p:ext>
            </p:extLst>
          </p:nvPr>
        </p:nvGraphicFramePr>
        <p:xfrm>
          <a:off x="1075267" y="2114675"/>
          <a:ext cx="4572000" cy="406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79607F63-4449-48DA-857C-DA9E3EB7C075}"/>
              </a:ext>
            </a:extLst>
          </p:cNvPr>
          <p:cNvGrpSpPr/>
          <p:nvPr/>
        </p:nvGrpSpPr>
        <p:grpSpPr>
          <a:xfrm>
            <a:off x="1493009" y="1423668"/>
            <a:ext cx="3736516" cy="691008"/>
            <a:chOff x="958" y="911045"/>
            <a:chExt cx="3736516" cy="22419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6B066792-C6AF-4468-8063-A54E67D14E2D}"/>
                </a:ext>
              </a:extLst>
            </p:cNvPr>
            <p:cNvSpPr/>
            <p:nvPr/>
          </p:nvSpPr>
          <p:spPr>
            <a:xfrm>
              <a:off x="958" y="911045"/>
              <a:ext cx="3736516" cy="2241909"/>
            </a:xfrm>
            <a:prstGeom prst="rect">
              <a:avLst/>
            </a:prstGeom>
            <a:solidFill>
              <a:srgbClr val="0039A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4D295307-6F6F-44CB-BA4E-D4948F2522B5}"/>
                </a:ext>
              </a:extLst>
            </p:cNvPr>
            <p:cNvSpPr txBox="1"/>
            <p:nvPr/>
          </p:nvSpPr>
          <p:spPr>
            <a:xfrm>
              <a:off x="958" y="911045"/>
              <a:ext cx="3736516" cy="22419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MEDIAN SALARY</a:t>
              </a:r>
              <a:br>
                <a:rPr lang="en-US" sz="21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21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EMPLOYMENT SEGMENTS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D7DFCD1-437A-4272-B68F-DCF27DDF09C4}"/>
              </a:ext>
            </a:extLst>
          </p:cNvPr>
          <p:cNvGrpSpPr/>
          <p:nvPr/>
        </p:nvGrpSpPr>
        <p:grpSpPr>
          <a:xfrm>
            <a:off x="6618219" y="1423667"/>
            <a:ext cx="3736516" cy="691008"/>
            <a:chOff x="4111125" y="911045"/>
            <a:chExt cx="3736516" cy="224190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4FD69B7A-36CB-4A6C-869E-A347F323E3BD}"/>
                </a:ext>
              </a:extLst>
            </p:cNvPr>
            <p:cNvSpPr/>
            <p:nvPr/>
          </p:nvSpPr>
          <p:spPr>
            <a:xfrm>
              <a:off x="4111125" y="911045"/>
              <a:ext cx="3736516" cy="2241909"/>
            </a:xfrm>
            <a:prstGeom prst="rect">
              <a:avLst/>
            </a:prstGeom>
            <a:solidFill>
              <a:srgbClr val="0039A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49AE55E-E6C5-4EC5-A507-E470FF8FAF98}"/>
                </a:ext>
              </a:extLst>
            </p:cNvPr>
            <p:cNvSpPr txBox="1"/>
            <p:nvPr/>
          </p:nvSpPr>
          <p:spPr>
            <a:xfrm>
              <a:off x="4111125" y="911045"/>
              <a:ext cx="3736516" cy="22419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MEDIAN SALARY</a:t>
              </a:r>
              <a:br>
                <a:rPr lang="en-US" sz="21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21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GENDER</a:t>
              </a:r>
            </a:p>
          </p:txBody>
        </p:sp>
      </p:grpSp>
      <p:graphicFrame>
        <p:nvGraphicFramePr>
          <p:cNvPr id="15" name="Content Placeholder 7">
            <a:extLst>
              <a:ext uri="{FF2B5EF4-FFF2-40B4-BE49-F238E27FC236}">
                <a16:creationId xmlns:a16="http://schemas.microsoft.com/office/drawing/2014/main" xmlns="" id="{C15314BA-CDFC-438D-B9AE-9F2FA5CD1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487496"/>
              </p:ext>
            </p:extLst>
          </p:nvPr>
        </p:nvGraphicFramePr>
        <p:xfrm>
          <a:off x="6544735" y="2177041"/>
          <a:ext cx="3846742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EF0818CC-141A-48E0-89F1-1FA4202893E2}"/>
              </a:ext>
            </a:extLst>
          </p:cNvPr>
          <p:cNvGrpSpPr/>
          <p:nvPr/>
        </p:nvGrpSpPr>
        <p:grpSpPr>
          <a:xfrm>
            <a:off x="8346830" y="5919287"/>
            <a:ext cx="1524000" cy="383959"/>
            <a:chOff x="8346830" y="5908777"/>
            <a:chExt cx="1524000" cy="38395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29510C90-6EF0-4DFF-9E2C-FD0B167FB7E3}"/>
                </a:ext>
              </a:extLst>
            </p:cNvPr>
            <p:cNvSpPr txBox="1"/>
            <p:nvPr/>
          </p:nvSpPr>
          <p:spPr>
            <a:xfrm>
              <a:off x="8346830" y="5923404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BE617D42-7327-4B3A-BBEF-43DCF8674501}"/>
                </a:ext>
              </a:extLst>
            </p:cNvPr>
            <p:cNvSpPr txBox="1"/>
            <p:nvPr/>
          </p:nvSpPr>
          <p:spPr>
            <a:xfrm>
              <a:off x="9493804" y="590877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45C73C49-77F3-4D17-99DD-3B6DBFB19EBC}"/>
              </a:ext>
            </a:extLst>
          </p:cNvPr>
          <p:cNvGrpSpPr/>
          <p:nvPr/>
        </p:nvGrpSpPr>
        <p:grpSpPr>
          <a:xfrm>
            <a:off x="2635522" y="5933914"/>
            <a:ext cx="2679571" cy="369332"/>
            <a:chOff x="2635522" y="5933914"/>
            <a:chExt cx="2679571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64A81439-76C1-4683-ACEA-A9CC3B65EF11}"/>
                </a:ext>
              </a:extLst>
            </p:cNvPr>
            <p:cNvSpPr txBox="1"/>
            <p:nvPr/>
          </p:nvSpPr>
          <p:spPr>
            <a:xfrm>
              <a:off x="2635522" y="5933914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Acad.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12C278BE-755B-4F8A-A172-4C345BC40B57}"/>
                </a:ext>
              </a:extLst>
            </p:cNvPr>
            <p:cNvSpPr txBox="1"/>
            <p:nvPr/>
          </p:nvSpPr>
          <p:spPr>
            <a:xfrm>
              <a:off x="3669634" y="5933914"/>
              <a:ext cx="654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Gov.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CE0A7653-6621-40BB-B61E-4125DAACDE96}"/>
                </a:ext>
              </a:extLst>
            </p:cNvPr>
            <p:cNvSpPr txBox="1"/>
            <p:nvPr/>
          </p:nvSpPr>
          <p:spPr>
            <a:xfrm>
              <a:off x="4745706" y="593391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Ind.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2DDC508-8611-4B5D-847F-241F6924E621}"/>
              </a:ext>
            </a:extLst>
          </p:cNvPr>
          <p:cNvSpPr txBox="1"/>
          <p:nvPr/>
        </p:nvSpPr>
        <p:spPr>
          <a:xfrm>
            <a:off x="10727042" y="1410204"/>
            <a:ext cx="779381" cy="923330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E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</a:t>
            </a:r>
            <a:r>
              <a:rPr lang="en-US" dirty="0"/>
              <a:t>2015</a:t>
            </a:r>
          </a:p>
          <a:p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</a:t>
            </a:r>
            <a:r>
              <a:rPr lang="en-US" dirty="0"/>
              <a:t>2016</a:t>
            </a:r>
          </a:p>
          <a:p>
            <a:r>
              <a:rPr lang="en-US" dirty="0">
                <a:solidFill>
                  <a:srgbClr val="0039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</a:t>
            </a:r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59327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80" y="188122"/>
            <a:ext cx="8108949" cy="944562"/>
          </a:xfrm>
        </p:spPr>
        <p:txBody>
          <a:bodyPr/>
          <a:lstStyle/>
          <a:p>
            <a:r>
              <a:rPr lang="en-US" sz="3200" dirty="0"/>
              <a:t>2018 CAREER FAIR DATA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8C3134FD-67B4-4149-B5F2-CB960271777F}"/>
              </a:ext>
            </a:extLst>
          </p:cNvPr>
          <p:cNvSpPr txBox="1">
            <a:spLocks/>
          </p:cNvSpPr>
          <p:nvPr/>
        </p:nvSpPr>
        <p:spPr bwMode="auto">
          <a:xfrm>
            <a:off x="2166144" y="1218705"/>
            <a:ext cx="7859712" cy="2491448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+mn-lt"/>
              </a:defRPr>
            </a:lvl2pPr>
            <a:lvl3pPr marL="1143000" indent="-228600" algn="l" rtl="0" fontAlgn="base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+mn-lt"/>
              </a:defRPr>
            </a:lvl3pPr>
            <a:lvl4pPr marL="1600200" indent="-228600" algn="l" rtl="0" fontAlgn="base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+mn-lt"/>
              </a:defRPr>
            </a:lvl4pPr>
            <a:lvl5pPr marL="20574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5pPr>
            <a:lvl6pPr marL="25146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6pPr>
            <a:lvl7pPr marL="29718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7pPr>
            <a:lvl8pPr marL="34290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8pPr>
            <a:lvl9pPr marL="38862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Number of 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Employers  </a:t>
            </a: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		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48</a:t>
            </a:r>
            <a:endParaRPr lang="en-US" altLang="en-US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Number </a:t>
            </a: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of Jobs Posted		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62</a:t>
            </a:r>
            <a:endParaRPr lang="en-US" altLang="en-US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Active </a:t>
            </a: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Job Seekers			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539</a:t>
            </a:r>
            <a:endParaRPr lang="en-US" altLang="en-US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Career </a:t>
            </a: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Counselor Interactions	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544</a:t>
            </a:r>
            <a:endParaRPr lang="en-US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5ED9957-A5DE-44A9-B845-57633262F2A8}"/>
              </a:ext>
            </a:extLst>
          </p:cNvPr>
          <p:cNvSpPr txBox="1"/>
          <p:nvPr/>
        </p:nvSpPr>
        <p:spPr>
          <a:xfrm>
            <a:off x="4315801" y="5256902"/>
            <a:ext cx="356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0039A6"/>
                </a:solidFill>
              </a:rPr>
              <a:t>www.acs.org/careerfair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BDD22CE-B5A4-4F61-9E41-559CEC4E5141}"/>
              </a:ext>
            </a:extLst>
          </p:cNvPr>
          <p:cNvSpPr/>
          <p:nvPr/>
        </p:nvSpPr>
        <p:spPr>
          <a:xfrm>
            <a:off x="2166144" y="3921826"/>
            <a:ext cx="785971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en-US" sz="2600" kern="0" dirty="0">
              <a:solidFill>
                <a:srgbClr val="0039A6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600" b="1" kern="0" dirty="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LEARN MORE ABOUT LOCAL AND NATIONAL CAREER FAIRS VISIT</a:t>
            </a:r>
          </a:p>
        </p:txBody>
      </p:sp>
    </p:spTree>
    <p:extLst>
      <p:ext uri="{BB962C8B-B14F-4D97-AF65-F5344CB8AC3E}">
        <p14:creationId xmlns:p14="http://schemas.microsoft.com/office/powerpoint/2010/main" val="103351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578" y="795013"/>
            <a:ext cx="8235911" cy="373608"/>
          </a:xfrm>
        </p:spPr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ACS CAREER CONSULTANTS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Arial" charset="0"/>
              </a:rPr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3476E71-A911-4908-B563-ED1DAAFB4891}"/>
              </a:ext>
            </a:extLst>
          </p:cNvPr>
          <p:cNvSpPr/>
          <p:nvPr/>
        </p:nvSpPr>
        <p:spPr>
          <a:xfrm>
            <a:off x="1090084" y="1286295"/>
            <a:ext cx="10485967" cy="4776692"/>
          </a:xfrm>
          <a:prstGeom prst="rect">
            <a:avLst/>
          </a:prstGeom>
          <a:solidFill>
            <a:srgbClr val="0039A6"/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alt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GOAL </a:t>
            </a: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Provide personalized, real-time coaching and career related resources to chemical professionals at all stages of their careers. </a:t>
            </a:r>
          </a:p>
          <a:p>
            <a:pPr algn="ctr">
              <a:defRPr/>
            </a:pP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  <a:cs typeface="Times New Roman"/>
            </a:endParaRPr>
          </a:p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/>
              </a:rPr>
              <a:t>WEBSITE </a:t>
            </a:r>
          </a:p>
          <a:p>
            <a:pPr algn="ctr">
              <a:defRPr/>
            </a:pPr>
            <a:r>
              <a:rPr lang="en-GB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/>
              </a:rPr>
              <a:t>https://goo.gl/2sppC9</a:t>
            </a:r>
          </a:p>
          <a:p>
            <a:pPr algn="ctr">
              <a:defRPr/>
            </a:pP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  <a:cs typeface="Times New Roman"/>
            </a:endParaRPr>
          </a:p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/>
              </a:rPr>
              <a:t>ACS CONTACT</a:t>
            </a:r>
          </a:p>
          <a:p>
            <a:pPr algn="ctr">
              <a:defRPr/>
            </a:pP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/>
              </a:rPr>
              <a:t>careers@acs.org </a:t>
            </a:r>
            <a:endParaRPr lang="en-US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36404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FFFF00"/>
        </a:solidFill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116</Words>
  <Application>Microsoft Office PowerPoint</Application>
  <PresentationFormat>Custom</PresentationFormat>
  <Paragraphs>45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2_Default Design</vt:lpstr>
      <vt:lpstr>COMMITTEE ON ECONOMIC AND PROFESSIONAL AFFAIRS (CEPA)</vt:lpstr>
      <vt:lpstr>2017 SALARY DATA </vt:lpstr>
      <vt:lpstr>2018 CAREER FAIR DATA </vt:lpstr>
      <vt:lpstr>ACS CAREER CONSULTANTS </vt:lpstr>
    </vt:vector>
  </TitlesOfParts>
  <Company>American Chemical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Futures Project Overview</dc:title>
  <dc:creator>Martha Lester</dc:creator>
  <cp:lastModifiedBy>Kimberly Robinson</cp:lastModifiedBy>
  <cp:revision>52</cp:revision>
  <dcterms:created xsi:type="dcterms:W3CDTF">2018-04-09T17:10:35Z</dcterms:created>
  <dcterms:modified xsi:type="dcterms:W3CDTF">2018-08-21T22:39:49Z</dcterms:modified>
</cp:coreProperties>
</file>