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0" r:id="rId2"/>
  </p:sldMasterIdLst>
  <p:notesMasterIdLst>
    <p:notesMasterId r:id="rId6"/>
  </p:notesMasterIdLst>
  <p:handoutMasterIdLst>
    <p:handoutMasterId r:id="rId7"/>
  </p:handoutMasterIdLst>
  <p:sldIdLst>
    <p:sldId id="257" r:id="rId3"/>
    <p:sldId id="288" r:id="rId4"/>
    <p:sldId id="28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2442" autoAdjust="0"/>
  </p:normalViewPr>
  <p:slideViewPr>
    <p:cSldViewPr snapToGrid="0">
      <p:cViewPr varScale="1">
        <p:scale>
          <a:sx n="63" d="100"/>
          <a:sy n="63" d="100"/>
        </p:scale>
        <p:origin x="12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754277-6D83-4C86-9838-80153C38242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965EC8-35EF-4FBE-A608-3D718C48F55A}">
      <dgm:prSet phldrT="[Text]"/>
      <dgm:spPr>
        <a:solidFill>
          <a:srgbClr val="0039A6"/>
        </a:solidFill>
      </dgm:spPr>
      <dgm:t>
        <a:bodyPr/>
        <a:lstStyle/>
        <a:p>
          <a:pPr algn="ctr"/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MISSION</a:t>
          </a:r>
        </a:p>
        <a:p>
          <a:pPr algn="ctr"/>
          <a:r>
            <a:rPr lang="en-US" alt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CEPA supports ACS members in their professional lives.</a:t>
          </a:r>
          <a:endParaRPr lang="en-US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C37DB8B-3E5F-4414-8978-C6643EC1DBC0}" type="parTrans" cxnId="{09FF1BBA-8B0E-4C76-B61C-899D35F93D83}">
      <dgm:prSet/>
      <dgm:spPr/>
      <dgm:t>
        <a:bodyPr/>
        <a:lstStyle/>
        <a:p>
          <a:endParaRPr lang="en-US"/>
        </a:p>
      </dgm:t>
    </dgm:pt>
    <dgm:pt modelId="{38D89D25-F3B5-4E13-A6AA-B123F35C3AE9}" type="sibTrans" cxnId="{09FF1BBA-8B0E-4C76-B61C-899D35F93D83}">
      <dgm:prSet/>
      <dgm:spPr/>
      <dgm:t>
        <a:bodyPr/>
        <a:lstStyle/>
        <a:p>
          <a:endParaRPr lang="en-US"/>
        </a:p>
      </dgm:t>
    </dgm:pt>
    <dgm:pt modelId="{7578B47E-1343-4DDE-8FBC-47BD28ED570A}">
      <dgm:prSet phldrT="[Text]"/>
      <dgm:spPr>
        <a:solidFill>
          <a:srgbClr val="0039A6"/>
        </a:solidFill>
      </dgm:spPr>
      <dgm:t>
        <a:bodyPr/>
        <a:lstStyle/>
        <a:p>
          <a:r>
            <a: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VISION</a:t>
          </a:r>
        </a:p>
        <a:p>
          <a:r>
            <a:rPr lang="en-US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ACS members have fulfilling professional lives.</a:t>
          </a:r>
          <a:endParaRPr lang="en-US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B85C51D-636F-4E91-82EB-D388D0A5E73B}" type="parTrans" cxnId="{72C64D85-5DB7-4CB5-BAD4-89D018E2AB6E}">
      <dgm:prSet/>
      <dgm:spPr/>
      <dgm:t>
        <a:bodyPr/>
        <a:lstStyle/>
        <a:p>
          <a:endParaRPr lang="en-US"/>
        </a:p>
      </dgm:t>
    </dgm:pt>
    <dgm:pt modelId="{B58760ED-5B25-40EC-9619-1A02EA28A2CA}" type="sibTrans" cxnId="{72C64D85-5DB7-4CB5-BAD4-89D018E2AB6E}">
      <dgm:prSet/>
      <dgm:spPr/>
      <dgm:t>
        <a:bodyPr/>
        <a:lstStyle/>
        <a:p>
          <a:endParaRPr lang="en-US"/>
        </a:p>
      </dgm:t>
    </dgm:pt>
    <dgm:pt modelId="{BC575349-5514-4D74-AC5F-BFB3D4E621B1}" type="pres">
      <dgm:prSet presAssocID="{58754277-6D83-4C86-9838-80153C38242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C3E51C-0665-4A88-97CA-8EC260F5522A}" type="pres">
      <dgm:prSet presAssocID="{CD965EC8-35EF-4FBE-A608-3D718C48F55A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D9144D-B67B-4AED-857A-4929D2DB1338}" type="pres">
      <dgm:prSet presAssocID="{38D89D25-F3B5-4E13-A6AA-B123F35C3AE9}" presName="sibTrans" presStyleCnt="0"/>
      <dgm:spPr/>
    </dgm:pt>
    <dgm:pt modelId="{A7B8AA15-E314-4439-BCE0-C2736A4B1BB8}" type="pres">
      <dgm:prSet presAssocID="{7578B47E-1343-4DDE-8FBC-47BD28ED570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0B035E-6545-4347-BBEC-D6D9069B421A}" type="presOf" srcId="{7578B47E-1343-4DDE-8FBC-47BD28ED570A}" destId="{A7B8AA15-E314-4439-BCE0-C2736A4B1BB8}" srcOrd="0" destOrd="0" presId="urn:microsoft.com/office/officeart/2005/8/layout/default"/>
    <dgm:cxn modelId="{09FF1BBA-8B0E-4C76-B61C-899D35F93D83}" srcId="{58754277-6D83-4C86-9838-80153C38242C}" destId="{CD965EC8-35EF-4FBE-A608-3D718C48F55A}" srcOrd="0" destOrd="0" parTransId="{3C37DB8B-3E5F-4414-8978-C6643EC1DBC0}" sibTransId="{38D89D25-F3B5-4E13-A6AA-B123F35C3AE9}"/>
    <dgm:cxn modelId="{ECDDBB51-6303-475D-A4AF-54F30A33DFF9}" type="presOf" srcId="{58754277-6D83-4C86-9838-80153C38242C}" destId="{BC575349-5514-4D74-AC5F-BFB3D4E621B1}" srcOrd="0" destOrd="0" presId="urn:microsoft.com/office/officeart/2005/8/layout/default"/>
    <dgm:cxn modelId="{E678AF2F-A1B9-4123-8919-579AC55332AC}" type="presOf" srcId="{CD965EC8-35EF-4FBE-A608-3D718C48F55A}" destId="{9EC3E51C-0665-4A88-97CA-8EC260F5522A}" srcOrd="0" destOrd="0" presId="urn:microsoft.com/office/officeart/2005/8/layout/default"/>
    <dgm:cxn modelId="{72C64D85-5DB7-4CB5-BAD4-89D018E2AB6E}" srcId="{58754277-6D83-4C86-9838-80153C38242C}" destId="{7578B47E-1343-4DDE-8FBC-47BD28ED570A}" srcOrd="1" destOrd="0" parTransId="{6B85C51D-636F-4E91-82EB-D388D0A5E73B}" sibTransId="{B58760ED-5B25-40EC-9619-1A02EA28A2CA}"/>
    <dgm:cxn modelId="{96DC2179-EB58-446B-91AF-C8CC7072D284}" type="presParOf" srcId="{BC575349-5514-4D74-AC5F-BFB3D4E621B1}" destId="{9EC3E51C-0665-4A88-97CA-8EC260F5522A}" srcOrd="0" destOrd="0" presId="urn:microsoft.com/office/officeart/2005/8/layout/default"/>
    <dgm:cxn modelId="{4EFF2A84-AE99-4AE8-9A99-73BA8432DB0A}" type="presParOf" srcId="{BC575349-5514-4D74-AC5F-BFB3D4E621B1}" destId="{F2D9144D-B67B-4AED-857A-4929D2DB1338}" srcOrd="1" destOrd="0" presId="urn:microsoft.com/office/officeart/2005/8/layout/default"/>
    <dgm:cxn modelId="{61590C95-DBD6-4841-9FEA-07621C475814}" type="presParOf" srcId="{BC575349-5514-4D74-AC5F-BFB3D4E621B1}" destId="{A7B8AA15-E314-4439-BCE0-C2736A4B1BB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3E51C-0665-4A88-97CA-8EC260F5522A}">
      <dsp:nvSpPr>
        <dsp:cNvPr id="0" name=""/>
        <dsp:cNvSpPr/>
      </dsp:nvSpPr>
      <dsp:spPr>
        <a:xfrm>
          <a:off x="1240" y="1258259"/>
          <a:ext cx="4836914" cy="2902148"/>
        </a:xfrm>
        <a:prstGeom prst="rect">
          <a:avLst/>
        </a:prstGeom>
        <a:solidFill>
          <a:srgbClr val="0039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MISSION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37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CEPA supports ACS members in their professional lives.</a:t>
          </a:r>
          <a:endParaRPr lang="en-US" sz="3700" b="1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240" y="1258259"/>
        <a:ext cx="4836914" cy="2902148"/>
      </dsp:txXfrm>
    </dsp:sp>
    <dsp:sp modelId="{A7B8AA15-E314-4439-BCE0-C2736A4B1BB8}">
      <dsp:nvSpPr>
        <dsp:cNvPr id="0" name=""/>
        <dsp:cNvSpPr/>
      </dsp:nvSpPr>
      <dsp:spPr>
        <a:xfrm>
          <a:off x="5321845" y="1258259"/>
          <a:ext cx="4836914" cy="2902148"/>
        </a:xfrm>
        <a:prstGeom prst="rect">
          <a:avLst/>
        </a:prstGeom>
        <a:solidFill>
          <a:srgbClr val="0039A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VISION</a:t>
          </a:r>
        </a:p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b="1" i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ACS members have fulfilling professional lives.</a:t>
          </a:r>
          <a:endParaRPr lang="en-US" sz="3700" kern="12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21845" y="1258259"/>
        <a:ext cx="4836914" cy="29021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D8E74-F0C1-423F-9C96-DCCCFE6A6076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3DF86-6EC5-4DCF-AA83-AD8174BAE6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308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79AD5-B384-4BAC-9B8D-1DCFB145D09B}" type="datetimeFigureOut">
              <a:rPr lang="en-US" smtClean="0"/>
              <a:t>4/15/2019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2EB51-50C9-4D8B-AF8F-AF6B08E7E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39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87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14598-E893-4B5C-9D7C-653C54991B8F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873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6545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E2EB51-50C9-4D8B-AF8F-AF6B08E7E65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5350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587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EB14598-E893-4B5C-9D7C-653C54991B8F}" type="slidenum">
              <a:rPr kumimoji="0" lang="en-GB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5873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altLang="en-US" sz="13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563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" y="0"/>
            <a:ext cx="87862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1" y="1"/>
            <a:ext cx="8786284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02785" y="2636838"/>
            <a:ext cx="7105649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02785" y="5473700"/>
            <a:ext cx="7105649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 flipV="1">
            <a:off x="478367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1090084" y="925513"/>
            <a:ext cx="38608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pic>
        <p:nvPicPr>
          <p:cNvPr id="4108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32556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66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505D7-5DB0-4B05-B025-EEDC95F05C9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61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4085" y="319089"/>
            <a:ext cx="2618316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2785" y="319089"/>
            <a:ext cx="7658100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64ECC9-1254-4198-B46A-23DA90E3CF9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64707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" y="0"/>
            <a:ext cx="87862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1" y="1"/>
            <a:ext cx="8786284" cy="1196975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02785" y="2636838"/>
            <a:ext cx="7105649" cy="2551112"/>
          </a:xfrm>
        </p:spPr>
        <p:txBody>
          <a:bodyPr/>
          <a:lstStyle>
            <a:lvl1pPr>
              <a:defRPr sz="3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02785" y="5473700"/>
            <a:ext cx="7105649" cy="908050"/>
          </a:xfrm>
        </p:spPr>
        <p:txBody>
          <a:bodyPr/>
          <a:lstStyle>
            <a:lvl1pPr marL="0" indent="0"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/>
              <a:t>Click to edit Master subtitle style</a:t>
            </a:r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 flipV="1">
            <a:off x="478367" y="0"/>
            <a:ext cx="0" cy="6858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>
          <a:xfrm>
            <a:off x="1090084" y="925513"/>
            <a:ext cx="3860800" cy="279400"/>
          </a:xfrm>
        </p:spPr>
        <p:txBody>
          <a:bodyPr/>
          <a:lstStyle>
            <a:lvl1pPr>
              <a:defRPr>
                <a:solidFill>
                  <a:srgbClr val="0054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pic>
        <p:nvPicPr>
          <p:cNvPr id="4108" name="Picture 12" descr="ACS_Chemistry_for_Life_CMYK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132556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2303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871407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8B6E2-9765-4B7C-AC37-921BCE0BA9C0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42458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784" y="1773239"/>
            <a:ext cx="5137149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133" y="1773239"/>
            <a:ext cx="5139267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0C863E-7C95-414C-BAE5-4709E24A7F47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4480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88ECE-05F8-4F67-B218-C816078CA182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187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6E04FA-F026-42B8-97BB-66B23CF1089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49757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4B02A-536D-48D7-9341-2954650C37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490505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D13798-8024-431B-8E4C-47AAA3D5936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640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774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5C1B5D-B826-49FB-A2F3-37B7680CFC53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89422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9505D7-5DB0-4B05-B025-EEDC95F05C9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85529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4085" y="319089"/>
            <a:ext cx="2618316" cy="5807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2785" y="319089"/>
            <a:ext cx="7658100" cy="5807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664ECC9-1254-4198-B46A-23DA90E3CF9C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637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68B6E2-9765-4B7C-AC37-921BCE0BA9C0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6375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784" y="1773239"/>
            <a:ext cx="5137149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3133" y="1773239"/>
            <a:ext cx="5139267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D0C863E-7C95-414C-BAE5-4709E24A7F47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2570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188ECE-05F8-4F67-B218-C816078CA182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3758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6E04FA-F026-42B8-97BB-66B23CF1089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25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674B02A-536D-48D7-9341-2954650C372D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9226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ED13798-8024-431B-8E4C-47AAA3D5936F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091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E5C1B5D-B826-49FB-A2F3-37B7680CFC53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9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2785" y="319088"/>
            <a:ext cx="748876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1773239"/>
            <a:ext cx="10479616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0084" y="6462713"/>
            <a:ext cx="3860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11734" y="6464301"/>
            <a:ext cx="236431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92E0BC-7993-4CBF-8F1C-ADDA0E919BE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" y="0"/>
            <a:ext cx="4804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" y="1"/>
            <a:ext cx="480484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>
            <a:off x="1102784" y="6381750"/>
            <a:ext cx="104648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43" name="Picture 19" descr="ACS_Chemistry_for_Life_CMYK_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40481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415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02785" y="319088"/>
            <a:ext cx="7488767" cy="944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02784" y="1773239"/>
            <a:ext cx="10479616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90084" y="6462713"/>
            <a:ext cx="38608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11734" y="6464301"/>
            <a:ext cx="2364317" cy="29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rgbClr val="0039A6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092E0BC-7993-4CBF-8F1C-ADDA0E919BEB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1" y="0"/>
            <a:ext cx="480484" cy="6858000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1" y="1"/>
            <a:ext cx="480484" cy="1198563"/>
          </a:xfrm>
          <a:prstGeom prst="rect">
            <a:avLst/>
          </a:prstGeom>
          <a:solidFill>
            <a:srgbClr val="FDC82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37" name="Line 13"/>
          <p:cNvSpPr>
            <a:spLocks noChangeShapeType="1"/>
          </p:cNvSpPr>
          <p:nvPr userDrawn="1"/>
        </p:nvSpPr>
        <p:spPr bwMode="auto">
          <a:xfrm>
            <a:off x="1102784" y="6381750"/>
            <a:ext cx="10464800" cy="0"/>
          </a:xfrm>
          <a:prstGeom prst="line">
            <a:avLst/>
          </a:prstGeom>
          <a:noFill/>
          <a:ln w="9525">
            <a:solidFill>
              <a:srgbClr val="0054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pic>
        <p:nvPicPr>
          <p:cNvPr id="1043" name="Picture 19" descr="ACS_Chemistry_for_Life_CMYK_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9400" y="404813"/>
            <a:ext cx="2463800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1060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600" b="1">
          <a:solidFill>
            <a:srgbClr val="0039A6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10000"/>
        </a:spcBef>
        <a:spcAft>
          <a:spcPct val="40000"/>
        </a:spcAft>
        <a:buChar char="•"/>
        <a:defRPr>
          <a:solidFill>
            <a:srgbClr val="0039A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10000"/>
        </a:spcBef>
        <a:spcAft>
          <a:spcPct val="40000"/>
        </a:spcAft>
        <a:buChar char="–"/>
        <a:defRPr sz="1600">
          <a:solidFill>
            <a:srgbClr val="0039A6"/>
          </a:solidFill>
          <a:latin typeface="+mn-lt"/>
        </a:defRPr>
      </a:lvl2pPr>
      <a:lvl3pPr marL="1143000" indent="-228600" algn="l" rtl="0" fontAlgn="base">
        <a:spcBef>
          <a:spcPct val="10000"/>
        </a:spcBef>
        <a:spcAft>
          <a:spcPct val="40000"/>
        </a:spcAft>
        <a:buChar char="•"/>
        <a:defRPr sz="1400">
          <a:solidFill>
            <a:srgbClr val="0039A6"/>
          </a:solidFill>
          <a:latin typeface="+mn-lt"/>
        </a:defRPr>
      </a:lvl3pPr>
      <a:lvl4pPr marL="1600200" indent="-228600" algn="l" rtl="0" fontAlgn="base">
        <a:spcBef>
          <a:spcPct val="10000"/>
        </a:spcBef>
        <a:spcAft>
          <a:spcPct val="40000"/>
        </a:spcAft>
        <a:buChar char="–"/>
        <a:defRPr sz="1200">
          <a:solidFill>
            <a:srgbClr val="0039A6"/>
          </a:solidFill>
          <a:latin typeface="+mn-lt"/>
        </a:defRPr>
      </a:lvl4pPr>
      <a:lvl5pPr marL="20574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5pPr>
      <a:lvl6pPr marL="25146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6pPr>
      <a:lvl7pPr marL="29718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7pPr>
      <a:lvl8pPr marL="34290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8pPr>
      <a:lvl9pPr marL="3886200" indent="-228600" algn="l" rtl="0" fontAlgn="base">
        <a:spcBef>
          <a:spcPct val="10000"/>
        </a:spcBef>
        <a:spcAft>
          <a:spcPct val="40000"/>
        </a:spcAft>
        <a:buChar char="»"/>
        <a:defRPr sz="1000">
          <a:solidFill>
            <a:srgbClr val="0039A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78" y="795013"/>
            <a:ext cx="8235911" cy="373608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ON ECONOMIC AND PROFESSIONAL AFFAIRS (CEPA)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Arial" charset="0"/>
              </a:rPr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latin typeface="Arial" charset="0"/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9591A662-D68C-4AFA-B1AD-066B8D722A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2969401"/>
              </p:ext>
            </p:extLst>
          </p:nvPr>
        </p:nvGraphicFramePr>
        <p:xfrm>
          <a:off x="897578" y="795013"/>
          <a:ext cx="10160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0545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80" y="188122"/>
            <a:ext cx="8108949" cy="944562"/>
          </a:xfrm>
        </p:spPr>
        <p:txBody>
          <a:bodyPr/>
          <a:lstStyle/>
          <a:p>
            <a:r>
              <a:rPr lang="en-US" sz="3200" dirty="0"/>
              <a:t>2019 CAREER FAIR DATA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/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n-US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C3134FD-67B4-4149-B5F2-CB960271777F}"/>
              </a:ext>
            </a:extLst>
          </p:cNvPr>
          <p:cNvSpPr txBox="1">
            <a:spLocks/>
          </p:cNvSpPr>
          <p:nvPr/>
        </p:nvSpPr>
        <p:spPr bwMode="auto">
          <a:xfrm>
            <a:off x="2166144" y="1218705"/>
            <a:ext cx="7859712" cy="2491448"/>
          </a:xfrm>
          <a:prstGeom prst="rect">
            <a:avLst/>
          </a:prstGeom>
          <a:solidFill>
            <a:srgbClr val="0039A6"/>
          </a:solidFill>
          <a:ln>
            <a:noFill/>
          </a:ln>
          <a:effectLst/>
          <a:ex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10000"/>
              </a:spcBef>
              <a:spcAft>
                <a:spcPct val="40000"/>
              </a:spcAft>
              <a:buChar char="•"/>
              <a:defRPr>
                <a:solidFill>
                  <a:srgbClr val="0039A6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10000"/>
              </a:spcBef>
              <a:spcAft>
                <a:spcPct val="40000"/>
              </a:spcAft>
              <a:buChar char="–"/>
              <a:defRPr sz="1600">
                <a:solidFill>
                  <a:srgbClr val="0039A6"/>
                </a:solidFill>
                <a:latin typeface="+mn-lt"/>
              </a:defRPr>
            </a:lvl2pPr>
            <a:lvl3pPr marL="1143000" indent="-228600" algn="l" rtl="0" fontAlgn="base">
              <a:spcBef>
                <a:spcPct val="10000"/>
              </a:spcBef>
              <a:spcAft>
                <a:spcPct val="40000"/>
              </a:spcAft>
              <a:buChar char="•"/>
              <a:defRPr sz="1400">
                <a:solidFill>
                  <a:srgbClr val="0039A6"/>
                </a:solidFill>
                <a:latin typeface="+mn-lt"/>
              </a:defRPr>
            </a:lvl3pPr>
            <a:lvl4pPr marL="1600200" indent="-228600" algn="l" rtl="0" fontAlgn="base">
              <a:spcBef>
                <a:spcPct val="10000"/>
              </a:spcBef>
              <a:spcAft>
                <a:spcPct val="40000"/>
              </a:spcAft>
              <a:buChar char="–"/>
              <a:defRPr sz="1200">
                <a:solidFill>
                  <a:srgbClr val="0039A6"/>
                </a:solidFill>
                <a:latin typeface="+mn-lt"/>
              </a:defRPr>
            </a:lvl4pPr>
            <a:lvl5pPr marL="20574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5pPr>
            <a:lvl6pPr marL="25146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6pPr>
            <a:lvl7pPr marL="29718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7pPr>
            <a:lvl8pPr marL="34290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8pPr>
            <a:lvl9pPr marL="3886200" indent="-228600" algn="l" rtl="0" fontAlgn="base">
              <a:spcBef>
                <a:spcPct val="10000"/>
              </a:spcBef>
              <a:spcAft>
                <a:spcPct val="40000"/>
              </a:spcAft>
              <a:buChar char="»"/>
              <a:defRPr sz="1000">
                <a:solidFill>
                  <a:srgbClr val="0039A6"/>
                </a:solidFill>
                <a:latin typeface="+mn-lt"/>
              </a:defRPr>
            </a:lvl9pPr>
          </a:lstStyle>
          <a:p>
            <a:pPr marL="0" indent="0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	Number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of Employers  	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35</a:t>
            </a:r>
            <a:endParaRPr lang="en-US" alt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Number of Jobs Posted	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119</a:t>
            </a:r>
            <a:endParaRPr lang="en-US" alt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Active 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Job Seekers		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524</a:t>
            </a:r>
            <a:endParaRPr lang="en-US" alt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</a:endParaRP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Career 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Consultant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Interactions</a:t>
            </a:r>
            <a:r>
              <a:rPr lang="en-US" altLang="en-US" sz="28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	</a:t>
            </a:r>
            <a:r>
              <a:rPr lang="en-US" alt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670</a:t>
            </a:r>
          </a:p>
          <a:p>
            <a:pPr marL="0" indent="0" algn="ctr">
              <a:lnSpc>
                <a:spcPct val="80000"/>
              </a:lnSpc>
              <a:spcAft>
                <a:spcPts val="600"/>
              </a:spcAft>
              <a:buFontTx/>
              <a:buNone/>
            </a:pPr>
            <a:r>
              <a:rPr lang="en-US" sz="28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 Career Pathway Workshops	 1401</a:t>
            </a:r>
            <a:endParaRPr lang="en-US" sz="2800" b="1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ED9957-A5DE-44A9-B845-57633262F2A8}"/>
              </a:ext>
            </a:extLst>
          </p:cNvPr>
          <p:cNvSpPr txBox="1"/>
          <p:nvPr/>
        </p:nvSpPr>
        <p:spPr>
          <a:xfrm>
            <a:off x="4315801" y="5256902"/>
            <a:ext cx="35603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0039A6"/>
                </a:solidFill>
              </a:rPr>
              <a:t>www.acs.org/careerfair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BDD22CE-B5A4-4F61-9E41-559CEC4E5141}"/>
              </a:ext>
            </a:extLst>
          </p:cNvPr>
          <p:cNvSpPr/>
          <p:nvPr/>
        </p:nvSpPr>
        <p:spPr>
          <a:xfrm>
            <a:off x="2166144" y="3921826"/>
            <a:ext cx="7859712" cy="105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en-US" sz="2600" kern="0" dirty="0">
              <a:solidFill>
                <a:srgbClr val="0039A6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2600" b="1" kern="0" dirty="0">
                <a:solidFill>
                  <a:srgbClr val="0039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LEARN MORE ABOUT LOCAL AND NATIONAL CAREER FAIRS VISIT</a:t>
            </a:r>
          </a:p>
        </p:txBody>
      </p:sp>
    </p:spTree>
    <p:extLst>
      <p:ext uri="{BB962C8B-B14F-4D97-AF65-F5344CB8AC3E}">
        <p14:creationId xmlns:p14="http://schemas.microsoft.com/office/powerpoint/2010/main" val="1033515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7578" y="795013"/>
            <a:ext cx="8235911" cy="373608"/>
          </a:xfrm>
        </p:spPr>
        <p:txBody>
          <a:bodyPr/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ACS CAREER CONSULTANTS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altLang="en-US">
                <a:latin typeface="Arial" charset="0"/>
              </a:rPr>
              <a:t>American Chemical Society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B95A9DA-9A35-4C8F-BD12-F0658520EE75}" type="slidenum">
              <a:rPr lang="en-GB" alt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>
              <a:latin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3476E71-A911-4908-B563-ED1DAAFB4891}"/>
              </a:ext>
            </a:extLst>
          </p:cNvPr>
          <p:cNvSpPr/>
          <p:nvPr/>
        </p:nvSpPr>
        <p:spPr>
          <a:xfrm>
            <a:off x="1090084" y="1286295"/>
            <a:ext cx="10485967" cy="4776692"/>
          </a:xfrm>
          <a:prstGeom prst="rect">
            <a:avLst/>
          </a:prstGeom>
          <a:solidFill>
            <a:srgbClr val="0039A6"/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alt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GOAL </a:t>
            </a:r>
          </a:p>
          <a:p>
            <a:pPr algn="ctr">
              <a:lnSpc>
                <a:spcPct val="80000"/>
              </a:lnSpc>
              <a:spcAft>
                <a:spcPts val="600"/>
              </a:spcAft>
            </a:pPr>
            <a:r>
              <a:rPr lang="en-US" sz="3200" b="1" kern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</a:rPr>
              <a:t>Provide personalized, real-time coaching and career related resources to chemical professionals at all stages of their careers. </a:t>
            </a:r>
          </a:p>
          <a:p>
            <a:pPr algn="ctr">
              <a:defRPr/>
            </a:pP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Times New Roman"/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WEBSITE </a:t>
            </a:r>
          </a:p>
          <a:p>
            <a:pPr algn="ctr">
              <a:defRPr/>
            </a:pPr>
            <a:r>
              <a:rPr lang="en-GB" sz="3200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https://goo.gl/2sppC9</a:t>
            </a:r>
          </a:p>
          <a:p>
            <a:pPr algn="ctr">
              <a:defRPr/>
            </a:pPr>
            <a:endParaRPr lang="en-GB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itchFamily="34" charset="-128"/>
              <a:cs typeface="Times New Roman"/>
            </a:endParaRPr>
          </a:p>
          <a:p>
            <a:pPr algn="ctr">
              <a:defRPr/>
            </a:pPr>
            <a:r>
              <a:rPr lang="en-G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ACS CONTACT</a:t>
            </a:r>
          </a:p>
          <a:p>
            <a:pPr algn="ctr">
              <a:defRPr/>
            </a:pPr>
            <a:r>
              <a:rPr lang="en-GB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34" charset="-128"/>
                <a:cs typeface="Times New Roman"/>
              </a:rPr>
              <a:t>careers@acs.org </a:t>
            </a:r>
            <a:endParaRPr lang="en-US" sz="3200" kern="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836404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FFFF00"/>
        </a:solidFill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87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Calibri</vt:lpstr>
      <vt:lpstr>Times New Roman</vt:lpstr>
      <vt:lpstr>Default Design</vt:lpstr>
      <vt:lpstr>2_Default Design</vt:lpstr>
      <vt:lpstr>COMMITTEE ON ECONOMIC AND PROFESSIONAL AFFAIRS (CEPA)</vt:lpstr>
      <vt:lpstr>2019 CAREER FAIR DATA </vt:lpstr>
      <vt:lpstr>ACS CAREER CONSULTANTS </vt:lpstr>
    </vt:vector>
  </TitlesOfParts>
  <Company>American Chemical Society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Futures Project Overview</dc:title>
  <dc:creator>Martha Lester</dc:creator>
  <cp:lastModifiedBy>Browne, Kimberly</cp:lastModifiedBy>
  <cp:revision>57</cp:revision>
  <dcterms:created xsi:type="dcterms:W3CDTF">2018-04-09T17:10:35Z</dcterms:created>
  <dcterms:modified xsi:type="dcterms:W3CDTF">2019-04-15T20:17:27Z</dcterms:modified>
</cp:coreProperties>
</file>