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  <p:sldMasterId id="2147483935" r:id="rId5"/>
    <p:sldMasterId id="2147483947" r:id="rId6"/>
    <p:sldMasterId id="2147483959" r:id="rId7"/>
  </p:sldMasterIdLst>
  <p:notesMasterIdLst>
    <p:notesMasterId r:id="rId12"/>
  </p:notesMasterIdLst>
  <p:sldIdLst>
    <p:sldId id="269" r:id="rId8"/>
    <p:sldId id="268" r:id="rId9"/>
    <p:sldId id="264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int Lewis" initials="f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0000CC"/>
    <a:srgbClr val="FFCE34"/>
    <a:srgbClr val="F6862A"/>
    <a:srgbClr val="92D050"/>
    <a:srgbClr val="97CBFF"/>
    <a:srgbClr val="0033CC"/>
    <a:srgbClr val="49329E"/>
    <a:srgbClr val="0000FF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6" autoAdjust="0"/>
    <p:restoredTop sz="84877" autoAdjust="0"/>
  </p:normalViewPr>
  <p:slideViewPr>
    <p:cSldViewPr>
      <p:cViewPr varScale="1">
        <p:scale>
          <a:sx n="62" d="100"/>
          <a:sy n="62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384381139733191E-2"/>
          <c:y val="4.4193961531613805E-2"/>
          <c:w val="0.85329853478488749"/>
          <c:h val="0.7637227841049408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U.S. Bachelor's and up</c:v>
                </c:pt>
              </c:strCache>
            </c:strRef>
          </c:tx>
          <c:spPr>
            <a:ln w="31750">
              <a:solidFill>
                <a:srgbClr val="F6862A"/>
              </a:solidFill>
            </a:ln>
          </c:spPr>
          <c:marker>
            <c:symbol val="diamond"/>
            <c:size val="5"/>
            <c:spPr>
              <a:solidFill>
                <a:srgbClr val="F6862A"/>
              </a:solidFill>
              <a:ln>
                <a:solidFill>
                  <a:srgbClr val="F6862A"/>
                </a:solidFill>
              </a:ln>
            </c:spPr>
          </c:marker>
          <c:dLbls>
            <c:dLbl>
              <c:idx val="0"/>
              <c:layout>
                <c:manualLayout>
                  <c:x val="-4.1244849144194157E-2"/>
                  <c:y val="6.3340627279358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25-4819-B6FC-8B713ADF4784}"/>
                </c:ext>
              </c:extLst>
            </c:dLbl>
            <c:dLbl>
              <c:idx val="1"/>
              <c:layout>
                <c:manualLayout>
                  <c:x val="-4.2725591172587223E-2"/>
                  <c:y val="4.87527352297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25-4819-B6FC-8B713ADF4784}"/>
                </c:ext>
              </c:extLst>
            </c:dLbl>
            <c:dLbl>
              <c:idx val="2"/>
              <c:layout>
                <c:manualLayout>
                  <c:x val="-4.2725591172587223E-2"/>
                  <c:y val="6.9175784099197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25-4819-B6FC-8B713ADF4784}"/>
                </c:ext>
              </c:extLst>
            </c:dLbl>
            <c:dLbl>
              <c:idx val="3"/>
              <c:layout>
                <c:manualLayout>
                  <c:x val="-4.2725591172587223E-2"/>
                  <c:y val="7.2093362509117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25-4819-B6FC-8B713ADF4784}"/>
                </c:ext>
              </c:extLst>
            </c:dLbl>
            <c:dLbl>
              <c:idx val="4"/>
              <c:layout>
                <c:manualLayout>
                  <c:x val="-4.2725591172587223E-2"/>
                  <c:y val="5.75054704595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25-4819-B6FC-8B713ADF4784}"/>
                </c:ext>
              </c:extLst>
            </c:dLbl>
            <c:dLbl>
              <c:idx val="5"/>
              <c:layout>
                <c:manualLayout>
                  <c:x val="-6.3229658000561351E-2"/>
                  <c:y val="-3.8774617067833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25-4819-B6FC-8B713ADF4784}"/>
                </c:ext>
              </c:extLst>
            </c:dLbl>
            <c:dLbl>
              <c:idx val="6"/>
              <c:layout>
                <c:manualLayout>
                  <c:x val="-4.1890025658030371E-2"/>
                  <c:y val="-2.9679123807554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25-4819-B6FC-8B713ADF4784}"/>
                </c:ext>
              </c:extLst>
            </c:dLbl>
            <c:dLbl>
              <c:idx val="7"/>
              <c:layout>
                <c:manualLayout>
                  <c:x val="-4.2116054773561049E-2"/>
                  <c:y val="4.6177914850359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25-4819-B6FC-8B713ADF4784}"/>
                </c:ext>
              </c:extLst>
            </c:dLbl>
            <c:dLbl>
              <c:idx val="8"/>
              <c:layout>
                <c:manualLayout>
                  <c:x val="-4.1457713926622501E-2"/>
                  <c:y val="7.2093362509117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25-4819-B6FC-8B713ADF4784}"/>
                </c:ext>
              </c:extLst>
            </c:dLbl>
            <c:dLbl>
              <c:idx val="9"/>
              <c:layout>
                <c:manualLayout>
                  <c:x val="-3.3117487947183701E-2"/>
                  <c:y val="-4.4609773887673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25-4819-B6FC-8B713ADF4784}"/>
                </c:ext>
              </c:extLst>
            </c:dLbl>
            <c:dLbl>
              <c:idx val="10"/>
              <c:layout>
                <c:manualLayout>
                  <c:x val="-4.2870271706867559E-2"/>
                  <c:y val="-3.5857038657913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25-4819-B6FC-8B713ADF4784}"/>
                </c:ext>
              </c:extLst>
            </c:dLbl>
            <c:dLbl>
              <c:idx val="11"/>
              <c:layout>
                <c:manualLayout>
                  <c:x val="-4.145771392662239E-2"/>
                  <c:y val="5.458789204959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325-4819-B6FC-8B713ADF4784}"/>
                </c:ext>
              </c:extLst>
            </c:dLbl>
            <c:dLbl>
              <c:idx val="12"/>
              <c:layout>
                <c:manualLayout>
                  <c:x val="-3.9829186568406096E-2"/>
                  <c:y val="-5.6243790095165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325-4819-B6FC-8B713ADF4784}"/>
                </c:ext>
              </c:extLst>
            </c:dLbl>
            <c:dLbl>
              <c:idx val="13"/>
              <c:layout>
                <c:manualLayout>
                  <c:x val="0"/>
                  <c:y val="4.291757840991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25-4819-B6FC-8B713ADF47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b" anchorCtr="0"/>
              <a:lstStyle/>
              <a:p>
                <a:pPr>
                  <a:defRPr sz="1600">
                    <a:solidFill>
                      <a:srgbClr val="F6862A"/>
                    </a:solidFill>
                    <a:latin typeface="Gill Sans MT" panose="020B0502020104020203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Sheet1!$B$2:$O$2</c:f>
              <c:numCache>
                <c:formatCode>0.0%</c:formatCode>
                <c:ptCount val="14"/>
                <c:pt idx="0">
                  <c:v>2.8000000000000001E-2</c:v>
                </c:pt>
                <c:pt idx="1">
                  <c:v>2.3E-2</c:v>
                </c:pt>
                <c:pt idx="2">
                  <c:v>2.1999999999999999E-2</c:v>
                </c:pt>
                <c:pt idx="3">
                  <c:v>1.7999999999999999E-2</c:v>
                </c:pt>
                <c:pt idx="4">
                  <c:v>0.02</c:v>
                </c:pt>
                <c:pt idx="5">
                  <c:v>4.2999999999999997E-2</c:v>
                </c:pt>
                <c:pt idx="6">
                  <c:v>4.9000000000000002E-2</c:v>
                </c:pt>
                <c:pt idx="7">
                  <c:v>4.3999999999999997E-2</c:v>
                </c:pt>
                <c:pt idx="8">
                  <c:v>4.1000000000000002E-2</c:v>
                </c:pt>
                <c:pt idx="9">
                  <c:v>3.7999999999999999E-2</c:v>
                </c:pt>
                <c:pt idx="10">
                  <c:v>3.4000000000000002E-2</c:v>
                </c:pt>
                <c:pt idx="11">
                  <c:v>2.4E-2</c:v>
                </c:pt>
                <c:pt idx="12">
                  <c:v>2.5999999999999999E-2</c:v>
                </c:pt>
                <c:pt idx="13">
                  <c:v>2.5000000000000001E-2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325-4819-B6FC-8B713ADF478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ACS Chemists</c:v>
                </c:pt>
              </c:strCache>
            </c:strRef>
          </c:tx>
          <c:spPr>
            <a:ln w="31750">
              <a:solidFill>
                <a:srgbClr val="0039A6"/>
              </a:solidFill>
            </a:ln>
          </c:spPr>
          <c:marker>
            <c:symbol val="square"/>
            <c:size val="5"/>
            <c:spPr>
              <a:solidFill>
                <a:srgbClr val="0039A6"/>
              </a:solidFill>
              <a:ln>
                <a:solidFill>
                  <a:srgbClr val="0039A6"/>
                </a:solidFill>
              </a:ln>
            </c:spPr>
          </c:marker>
          <c:dPt>
            <c:idx val="13"/>
            <c:marker>
              <c:spPr>
                <a:solidFill>
                  <a:srgbClr val="0039A6"/>
                </a:solidFill>
                <a:ln>
                  <a:solidFill>
                    <a:srgbClr val="0039A6"/>
                  </a:solidFill>
                  <a:prstDash val="sysDot"/>
                </a:ln>
              </c:spPr>
            </c:marker>
            <c:bubble3D val="0"/>
            <c:spPr>
              <a:ln w="31750">
                <a:solidFill>
                  <a:srgbClr val="0039A6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0-6325-4819-B6FC-8B713ADF4784}"/>
              </c:ext>
            </c:extLst>
          </c:dPt>
          <c:dLbls>
            <c:dLbl>
              <c:idx val="4"/>
              <c:layout>
                <c:manualLayout>
                  <c:x val="-4.1457713926622501E-2"/>
                  <c:y val="-8.253829321663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325-4819-B6FC-8B713ADF4784}"/>
                </c:ext>
              </c:extLst>
            </c:dLbl>
            <c:dLbl>
              <c:idx val="5"/>
              <c:layout>
                <c:manualLayout>
                  <c:x val="-3.199429711154661E-2"/>
                  <c:y val="8.9598832968636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325-4819-B6FC-8B713ADF4784}"/>
                </c:ext>
              </c:extLst>
            </c:dLbl>
            <c:dLbl>
              <c:idx val="6"/>
              <c:layout>
                <c:manualLayout>
                  <c:x val="-3.1994297111546555E-2"/>
                  <c:y val="5.75054704595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325-4819-B6FC-8B713ADF4784}"/>
                </c:ext>
              </c:extLst>
            </c:dLbl>
            <c:dLbl>
              <c:idx val="7"/>
              <c:layout>
                <c:manualLayout>
                  <c:x val="-2.9673524539062055E-2"/>
                  <c:y val="-5.62800875273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325-4819-B6FC-8B713ADF4784}"/>
                </c:ext>
              </c:extLst>
            </c:dLbl>
            <c:dLbl>
              <c:idx val="8"/>
              <c:layout>
                <c:manualLayout>
                  <c:x val="-3.0961393730300071E-2"/>
                  <c:y val="-3.58570386579139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325-4819-B6FC-8B713ADF4784}"/>
                </c:ext>
              </c:extLst>
            </c:dLbl>
            <c:dLbl>
              <c:idx val="9"/>
              <c:layout>
                <c:manualLayout>
                  <c:x val="-4.1457713926622501E-2"/>
                  <c:y val="6.33406272793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325-4819-B6FC-8B713ADF4784}"/>
                </c:ext>
              </c:extLst>
            </c:dLbl>
            <c:dLbl>
              <c:idx val="10"/>
              <c:layout>
                <c:manualLayout>
                  <c:x val="-4.1051855053241035E-2"/>
                  <c:y val="6.33406272793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325-4819-B6FC-8B713ADF4784}"/>
                </c:ext>
              </c:extLst>
            </c:dLbl>
            <c:dLbl>
              <c:idx val="11"/>
              <c:layout>
                <c:manualLayout>
                  <c:x val="-4.2870271706867559E-2"/>
                  <c:y val="-4.7527352297593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325-4819-B6FC-8B713ADF4784}"/>
                </c:ext>
              </c:extLst>
            </c:dLbl>
            <c:dLbl>
              <c:idx val="12"/>
              <c:layout>
                <c:manualLayout>
                  <c:x val="-2.0644406524541546E-2"/>
                  <c:y val="6.625820568927795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0039A6"/>
                      </a:solidFill>
                      <a:latin typeface="Gill Sans MT" panose="020B0502020104020203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325-4819-B6FC-8B713ADF4784}"/>
                </c:ext>
              </c:extLst>
            </c:dLbl>
            <c:dLbl>
              <c:idx val="13"/>
              <c:layout>
                <c:manualLayout>
                  <c:x val="0"/>
                  <c:y val="-6.681254558716212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>
                      <a:solidFill>
                        <a:srgbClr val="0039A6"/>
                      </a:solidFill>
                      <a:latin typeface="Gill Sans MT" panose="020B0502020104020203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325-4819-B6FC-8B713ADF4784}"/>
                </c:ext>
              </c:extLst>
            </c:dLbl>
            <c:dLbl>
              <c:idx val="14"/>
              <c:layout>
                <c:manualLayout>
                  <c:x val="-8.5416625069946479E-3"/>
                  <c:y val="4.875250549917584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>
                      <a:solidFill>
                        <a:srgbClr val="0039A6"/>
                      </a:solidFill>
                      <a:latin typeface="Gill Sans MT" panose="020B0502020104020203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325-4819-B6FC-8B713ADF47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39A6"/>
                    </a:solidFill>
                    <a:latin typeface="Gill Sans MT" panose="020B0502020104020203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Sheet1!$B$3:$O$3</c:f>
              <c:numCache>
                <c:formatCode>0.0%</c:formatCode>
                <c:ptCount val="14"/>
                <c:pt idx="0">
                  <c:v>3.5999999999999997E-2</c:v>
                </c:pt>
                <c:pt idx="1">
                  <c:v>3.1E-2</c:v>
                </c:pt>
                <c:pt idx="2">
                  <c:v>0.03</c:v>
                </c:pt>
                <c:pt idx="3">
                  <c:v>2.4E-2</c:v>
                </c:pt>
                <c:pt idx="4">
                  <c:v>2.3E-2</c:v>
                </c:pt>
                <c:pt idx="5">
                  <c:v>3.9E-2</c:v>
                </c:pt>
                <c:pt idx="6">
                  <c:v>3.7999999999999999E-2</c:v>
                </c:pt>
                <c:pt idx="7">
                  <c:v>4.5999999999999999E-2</c:v>
                </c:pt>
                <c:pt idx="8">
                  <c:v>4.2000000000000003E-2</c:v>
                </c:pt>
                <c:pt idx="9">
                  <c:v>3.5000000000000003E-2</c:v>
                </c:pt>
                <c:pt idx="10">
                  <c:v>2.9000000000000001E-2</c:v>
                </c:pt>
                <c:pt idx="11">
                  <c:v>3.1E-2</c:v>
                </c:pt>
                <c:pt idx="12">
                  <c:v>2.5999999999999999E-2</c:v>
                </c:pt>
                <c:pt idx="13">
                  <c:v>2.9000000000000001E-2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6325-4819-B6FC-8B713ADF4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90304"/>
        <c:axId val="41491840"/>
      </c:lineChart>
      <c:catAx>
        <c:axId val="4149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solidFill>
                  <a:srgbClr val="0054A6"/>
                </a:solidFill>
                <a:latin typeface="Gill Sans MT" panose="020B0502020104020203" pitchFamily="34" charset="0"/>
              </a:defRPr>
            </a:pPr>
            <a:endParaRPr lang="en-US"/>
          </a:p>
        </c:txPr>
        <c:crossAx val="41491840"/>
        <c:crosses val="autoZero"/>
        <c:auto val="1"/>
        <c:lblAlgn val="ctr"/>
        <c:lblOffset val="100"/>
        <c:noMultiLvlLbl val="0"/>
      </c:catAx>
      <c:valAx>
        <c:axId val="414918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0054A6"/>
                </a:solidFill>
                <a:latin typeface="Gill Sans MT" panose="020B0502020104020203" pitchFamily="34" charset="0"/>
              </a:defRPr>
            </a:pPr>
            <a:endParaRPr lang="en-US"/>
          </a:p>
        </c:txPr>
        <c:crossAx val="414903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800">
                <a:solidFill>
                  <a:srgbClr val="F6862A"/>
                </a:solidFill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rgbClr val="0039A6"/>
                </a:solidFill>
                <a:latin typeface="Gill Sans MT" panose="020B050202010402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123749698834828"/>
          <c:y val="0.6389496717724289"/>
          <c:w val="0.35006172333539493"/>
          <c:h val="0.11697284010177063"/>
        </c:manualLayout>
      </c:layout>
      <c:overlay val="0"/>
      <c:txPr>
        <a:bodyPr/>
        <a:lstStyle/>
        <a:p>
          <a:pPr>
            <a:defRPr sz="1800">
              <a:solidFill>
                <a:srgbClr val="0054A6"/>
              </a:solidFill>
              <a:latin typeface="Gill Sans MT" panose="020B05020201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1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941E15F-BB5C-45A1-997D-F4F4222A6251}" type="datetimeFigureOut">
              <a:rPr lang="en-US" smtClean="0"/>
              <a:t>5/24/2018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3EE25A4-D854-4F42-A682-83C0F1BCD1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9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88BF7C5-446B-489D-9E49-72D857ABA6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33AD0FD-2141-4138-831A-7A3405C15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2C18892-4885-41B6-8D54-74997C0B7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C04AFD-5156-4A54-ADA6-080E088E0910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1E879A-FF50-46E0-B23B-12037038E3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13-14, 2014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9D6E3F-678B-4D19-B8C7-227AC85602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American Chemical Society</a:t>
            </a:r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4A49B357-9FFD-49FC-9764-C04C1AF59F4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CEPA SP Retreat</a:t>
            </a:r>
          </a:p>
        </p:txBody>
      </p:sp>
    </p:spTree>
    <p:extLst>
      <p:ext uri="{BB962C8B-B14F-4D97-AF65-F5344CB8AC3E}">
        <p14:creationId xmlns:p14="http://schemas.microsoft.com/office/powerpoint/2010/main" val="181918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B17595-9AC5-46E4-AD66-80C24E65304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57037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2444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296873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5483019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936423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229600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4846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667571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0FEA-B933-4480-A3B9-E7B3C5FDCCC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39784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68B7-2B40-4075-9976-EC7D9902CF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1295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1E54-22B3-4FD0-AE5B-16AA2EA04B4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84631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CD30-79F9-4626-9663-20B31D21AF4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62392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29370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28C7-91FD-471F-95CA-AF71C010C4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07729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3AC4-1945-41D6-9859-44CE1247A26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995286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19A3-03B5-40DB-9CDA-7180C68ABEC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4065109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3B331-4215-4FF9-8E89-A80368E338C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08609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5621-42F3-4C5E-A9AB-BE95EA4256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00396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1056-3E06-4F6E-AEA5-1610FE3B581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57335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0FDC-780E-49F9-AED5-8DBAA705F57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76694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9656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9075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4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464111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398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192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22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00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601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38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7224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539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093372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6FDD-735E-43F1-B67F-FA554C9619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7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6527457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D10A-28A4-40A4-AD96-94812CD90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0521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4C63-E4DB-4821-83EE-4A37934F9A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9881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E387-4F65-4681-BB93-298ABBC606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492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A8C-8916-4A80-B45E-89C7954537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0537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2864-D2FE-48C2-A50F-01375C3031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190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A8A2-53B4-4B2E-98CF-B7D18F5ECE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7595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4A83A-5A21-41B5-B9F0-05BBFB62A3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4030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9194F-7601-4407-BF8A-A84FD5E73C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635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E1F9-0042-4D72-BE3B-4B1A6A7E3E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156576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68880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795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5526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4808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3075" name="Picture 10" descr="ACS-Chemistry-for-Life-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04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1E653-44A2-4B0C-BD1A-8F11B588E0E2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3" y="384175"/>
            <a:ext cx="54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1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2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A684E-A1A9-4D2E-A165-C31D105511A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1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2sppC9" TargetMode="Externa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DF3DE-BD92-4353-AA06-2C78515195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American Chemical Society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093D19-7BBF-4467-8D1A-95C67C011C83}"/>
              </a:ext>
            </a:extLst>
          </p:cNvPr>
          <p:cNvSpPr/>
          <p:nvPr/>
        </p:nvSpPr>
        <p:spPr>
          <a:xfrm>
            <a:off x="609600" y="1295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u="sng" dirty="0">
                <a:solidFill>
                  <a:srgbClr val="0039A6"/>
                </a:solidFill>
              </a:rPr>
              <a:t>CEPA MISSION</a:t>
            </a:r>
          </a:p>
          <a:p>
            <a:pPr marL="0" lvl="1" indent="0" algn="ctr">
              <a:buNone/>
            </a:pPr>
            <a:r>
              <a:rPr lang="en-US" altLang="en-US" sz="3600" b="1" i="1" dirty="0">
                <a:solidFill>
                  <a:srgbClr val="0039A6"/>
                </a:solidFill>
              </a:rPr>
              <a:t>CEPA supports ACS members in their professional lives.</a:t>
            </a:r>
          </a:p>
          <a:p>
            <a:pPr marL="0" lvl="1" indent="0" algn="ctr">
              <a:buNone/>
            </a:pPr>
            <a:endParaRPr lang="en-US" sz="3600" b="1" i="1" dirty="0">
              <a:solidFill>
                <a:srgbClr val="0039A6"/>
              </a:solidFill>
            </a:endParaRPr>
          </a:p>
          <a:p>
            <a:pPr lvl="0" algn="ctr"/>
            <a:r>
              <a:rPr lang="en-US" sz="3600" b="1" u="sng" dirty="0">
                <a:solidFill>
                  <a:srgbClr val="0039A6"/>
                </a:solidFill>
              </a:rPr>
              <a:t>CEPA VISION</a:t>
            </a:r>
          </a:p>
          <a:p>
            <a:pPr marL="0" lvl="1" indent="0" algn="ctr">
              <a:buNone/>
            </a:pPr>
            <a:r>
              <a:rPr lang="en-US" sz="3600" b="1" i="1" dirty="0">
                <a:solidFill>
                  <a:srgbClr val="0039A6"/>
                </a:solidFill>
              </a:rPr>
              <a:t>ACS members have fulfilling professional lives.</a:t>
            </a:r>
            <a:endParaRPr lang="en-US" sz="3600" i="1" dirty="0">
              <a:solidFill>
                <a:srgbClr val="0039A6"/>
              </a:solidFill>
            </a:endParaRPr>
          </a:p>
          <a:p>
            <a:pPr marL="0" lvl="1" indent="0" algn="ctr">
              <a:buNone/>
            </a:pPr>
            <a:endParaRPr lang="en-US" sz="3600" b="1" i="1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10070"/>
      </p:ext>
    </p:extLst>
  </p:cSld>
  <p:clrMapOvr>
    <a:masterClrMapping/>
  </p:clrMapOvr>
  <p:transition advTm="1157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319088"/>
            <a:ext cx="6265192" cy="944562"/>
          </a:xfrm>
        </p:spPr>
        <p:txBody>
          <a:bodyPr anchor="t"/>
          <a:lstStyle/>
          <a:p>
            <a:r>
              <a:rPr lang="en-US" sz="3600" dirty="0">
                <a:latin typeface="+mn-lt"/>
              </a:rPr>
              <a:t>ACS Domestic Chemists Unemployment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63340" y="1556792"/>
          <a:ext cx="805206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FEBCDC-A92A-4DAA-B64D-F45EC5740C2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576" y="5885046"/>
            <a:ext cx="8007424" cy="4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515" tIns="41258" rIns="82515" bIns="41258">
            <a:spAutoFit/>
          </a:bodyPr>
          <a:lstStyle/>
          <a:p>
            <a:pPr defTabSz="820738"/>
            <a:r>
              <a:rPr lang="en-US" sz="1100" dirty="0">
                <a:solidFill>
                  <a:srgbClr val="0054A6"/>
                </a:solidFill>
                <a:latin typeface="Gill Sans MT" panose="020B0502020104020203" pitchFamily="34" charset="0"/>
              </a:rPr>
              <a:t>Adapted from ACS Comprehensive Salary and Employment Surveys 2004 to 2016; the 2017 Q3-Q4 ACS modular survey; and the Bureau of Labor Statistics Employment status of the civilian population 25 years and over by educational attainment  (March of each year)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077200" y="2590800"/>
            <a:ext cx="228600" cy="914400"/>
          </a:xfrm>
          <a:prstGeom prst="straightConnector1">
            <a:avLst/>
          </a:prstGeom>
          <a:ln w="19050">
            <a:solidFill>
              <a:srgbClr val="0039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19444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39A6"/>
                </a:solidFill>
                <a:latin typeface="Gill Sans MT" panose="020B0502020104020203" pitchFamily="34" charset="0"/>
              </a:rPr>
              <a:t>Modular survey methodology launched</a:t>
            </a:r>
          </a:p>
        </p:txBody>
      </p:sp>
    </p:spTree>
    <p:extLst>
      <p:ext uri="{BB962C8B-B14F-4D97-AF65-F5344CB8AC3E}">
        <p14:creationId xmlns:p14="http://schemas.microsoft.com/office/powerpoint/2010/main" val="418436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ACS Onsite Career 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Number of Job Seekers	</a:t>
            </a:r>
            <a:r>
              <a:rPr lang="en-US" altLang="en-US" sz="2800" dirty="0" smtClean="0">
                <a:ea typeface="ＭＳ Ｐゴシック" pitchFamily="34" charset="-128"/>
              </a:rPr>
              <a:t>422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Employers			</a:t>
            </a:r>
            <a:r>
              <a:rPr lang="en-US" altLang="en-US" sz="2800" dirty="0" smtClean="0">
                <a:ea typeface="ＭＳ Ｐゴシック" pitchFamily="34" charset="-128"/>
              </a:rPr>
              <a:t>27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Number of Jobs		</a:t>
            </a:r>
            <a:r>
              <a:rPr lang="en-US" altLang="en-US" sz="2800" dirty="0" smtClean="0">
                <a:ea typeface="ＭＳ Ｐゴシック" pitchFamily="34" charset="-128"/>
              </a:rPr>
              <a:t>26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Recruiter Booths		</a:t>
            </a:r>
            <a:r>
              <a:rPr lang="en-US" altLang="en-US" sz="2800" dirty="0" smtClean="0">
                <a:ea typeface="ＭＳ Ｐゴシック" pitchFamily="34" charset="-128"/>
              </a:rPr>
              <a:t>23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Private Offices			</a:t>
            </a:r>
            <a:r>
              <a:rPr lang="en-US" altLang="en-US" sz="2800" dirty="0" smtClean="0">
                <a:ea typeface="ＭＳ Ｐゴシック" pitchFamily="34" charset="-128"/>
              </a:rPr>
              <a:t>23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>
                <a:ea typeface="ＭＳ Ｐゴシック" pitchFamily="34" charset="-128"/>
              </a:rPr>
              <a:t>Résumé Reviews		</a:t>
            </a:r>
            <a:r>
              <a:rPr lang="en-US" altLang="en-US" sz="2800" dirty="0" smtClean="0">
                <a:ea typeface="ＭＳ Ｐゴシック" pitchFamily="34" charset="-128"/>
              </a:rPr>
              <a:t>316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a typeface="ＭＳ Ｐゴシック" pitchFamily="34" charset="-128"/>
              </a:rPr>
              <a:t>Mock Interviews		</a:t>
            </a:r>
            <a:r>
              <a:rPr lang="en-US" altLang="en-US" sz="2800" dirty="0" smtClean="0">
                <a:ea typeface="ＭＳ Ｐゴシック" pitchFamily="34" charset="-128"/>
              </a:rPr>
              <a:t>139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American Chemical Society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676FDD-735E-43F1-B67F-FA554C96192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9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528CBA9-2DDA-4F59-B5ED-30E95C4A5A71}" type="slidenum">
              <a:rPr lang="en-GB" sz="800" smtClean="0">
                <a:solidFill>
                  <a:srgbClr val="0039A6"/>
                </a:solidFill>
              </a:rPr>
              <a:pPr eaLnBrk="1" hangingPunct="1">
                <a:defRPr/>
              </a:pPr>
              <a:t>4</a:t>
            </a:fld>
            <a:endParaRPr lang="en-GB" sz="800">
              <a:solidFill>
                <a:srgbClr val="0039A6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>
                <a:latin typeface="+mn-lt"/>
                <a:cs typeface="Times New Roman"/>
              </a:rPr>
              <a:t>Career Consultant Program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CF8E1F-5AB2-4084-8B0C-413311C51E22}"/>
              </a:ext>
            </a:extLst>
          </p:cNvPr>
          <p:cNvSpPr txBox="1">
            <a:spLocks/>
          </p:cNvSpPr>
          <p:nvPr/>
        </p:nvSpPr>
        <p:spPr bwMode="auto">
          <a:xfrm>
            <a:off x="838218" y="1686719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5pPr>
            <a:lvl6pPr marL="25146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6pPr>
            <a:lvl7pPr marL="29718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7pPr>
            <a:lvl8pPr marL="34290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8pPr>
            <a:lvl9pPr marL="38862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3200" b="1" kern="0" dirty="0">
                <a:ea typeface="ＭＳ Ｐゴシック" pitchFamily="34" charset="-128"/>
              </a:rPr>
              <a:t>GOAL: </a:t>
            </a:r>
            <a:r>
              <a:rPr lang="en-US" sz="3200" kern="0" dirty="0">
                <a:ea typeface="ＭＳ Ｐゴシック" pitchFamily="34" charset="-128"/>
              </a:rPr>
              <a:t>Provide personalized, real-time coaching and career related resources to chemical professionals at all stages of their careers. </a:t>
            </a:r>
          </a:p>
          <a:p>
            <a:pPr eaLnBrk="1" hangingPunct="1">
              <a:defRPr/>
            </a:pPr>
            <a:endParaRPr lang="en-GB" sz="3200" dirty="0">
              <a:ea typeface="ＭＳ Ｐゴシック" pitchFamily="34" charset="-128"/>
              <a:cs typeface="Times New Roman"/>
            </a:endParaRPr>
          </a:p>
          <a:p>
            <a:pPr eaLnBrk="1" hangingPunct="1">
              <a:defRPr/>
            </a:pPr>
            <a:r>
              <a:rPr lang="en-GB" sz="3200" b="1" dirty="0">
                <a:ea typeface="ＭＳ Ｐゴシック" pitchFamily="34" charset="-128"/>
                <a:cs typeface="Times New Roman"/>
              </a:rPr>
              <a:t>Website: </a:t>
            </a:r>
            <a:r>
              <a:rPr lang="en-GB" sz="3200" dirty="0">
                <a:ea typeface="ＭＳ Ｐゴシック" pitchFamily="34" charset="-128"/>
                <a:cs typeface="Times New Roman"/>
                <a:hlinkClick r:id="rId2"/>
              </a:rPr>
              <a:t>https://goo.gl/2sppC9</a:t>
            </a:r>
            <a:endParaRPr lang="en-GB" sz="3200" dirty="0">
              <a:ea typeface="ＭＳ Ｐゴシック" pitchFamily="34" charset="-128"/>
              <a:cs typeface="Times New Roman"/>
            </a:endParaRPr>
          </a:p>
          <a:p>
            <a:pPr eaLnBrk="1" hangingPunct="1">
              <a:defRPr/>
            </a:pPr>
            <a:endParaRPr lang="en-GB" sz="3200" dirty="0">
              <a:ea typeface="ＭＳ Ｐゴシック" pitchFamily="34" charset="-128"/>
              <a:cs typeface="Times New Roman"/>
            </a:endParaRPr>
          </a:p>
          <a:p>
            <a:pPr eaLnBrk="1" hangingPunct="1">
              <a:defRPr/>
            </a:pPr>
            <a:r>
              <a:rPr lang="en-GB" sz="3200" b="1" dirty="0">
                <a:ea typeface="ＭＳ Ｐゴシック" pitchFamily="34" charset="-128"/>
                <a:cs typeface="Times New Roman"/>
              </a:rPr>
              <a:t>ACS Contact: </a:t>
            </a:r>
            <a:r>
              <a:rPr lang="en-GB" sz="3200" dirty="0">
                <a:ea typeface="ＭＳ Ｐゴシック" pitchFamily="34" charset="-128"/>
                <a:cs typeface="Times New Roman"/>
              </a:rPr>
              <a:t>K_Browne@acs.org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967987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S Document" ma:contentTypeID="0x010100EE5400EAE5C348F69CFB42058F1CAEDD006125EDC9C7B3984DA62393999F5DDE3E" ma:contentTypeVersion="2" ma:contentTypeDescription="Create a new ACS Document" ma:contentTypeScope="" ma:versionID="8cda4b72f92b1e0e9be5abcecf9a516e">
  <xsd:schema xmlns:xsd="http://www.w3.org/2001/XMLSchema" xmlns:xs="http://www.w3.org/2001/XMLSchema" xmlns:p="http://schemas.microsoft.com/office/2006/metadata/properties" xmlns:ns1="http://schemas.microsoft.com/sharepoint/v3" xmlns:ns3="ef37f7cd-4fdd-4405-b3bb-57afa5a5ba05" targetNamespace="http://schemas.microsoft.com/office/2006/metadata/properties" ma:root="true" ma:fieldsID="aec0b31af815fe7a628c409ab48c9e1b" ns1:_="" ns3:_="">
    <xsd:import namespace="http://schemas.microsoft.com/sharepoint/v3"/>
    <xsd:import namespace="ef37f7cd-4fdd-4405-b3bb-57afa5a5ba0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Body" minOccurs="0"/>
                <xsd:element ref="ns3:ACSFormType"/>
                <xsd:element ref="ns3:ACSFormCategory"/>
                <xsd:element ref="ns3:ACSDepartment" minOccurs="0"/>
                <xsd:element ref="ns3:ACSDivision"/>
                <xsd:element ref="ns3:ACSOffice" minOccurs="0"/>
                <xsd:element ref="ns3:ACSReviewPerio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>
      <xsd:simpleType>
        <xsd:restriction base="dms:Unknown"/>
      </xsd:simpleType>
    </xsd:element>
    <xsd:element name="Body" ma:index="10" nillable="true" ma:displayName="Body" ma:internalName="Bod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7f7cd-4fdd-4405-b3bb-57afa5a5ba05" elementFormDefault="qualified">
    <xsd:import namespace="http://schemas.microsoft.com/office/2006/documentManagement/types"/>
    <xsd:import namespace="http://schemas.microsoft.com/office/infopath/2007/PartnerControls"/>
    <xsd:element name="ACSFormType" ma:index="12" ma:displayName="Form Type" ma:list="{8d172959-6fa4-42f6-871f-54dbdfd4aceb}" ma:internalName="ACSFormType" ma:readOnly="false" ma:showField="Title" ma:web="850cea4c-d0fb-4487-b51d-ee8ee284c70f">
      <xsd:simpleType>
        <xsd:restriction base="dms:Lookup"/>
      </xsd:simpleType>
    </xsd:element>
    <xsd:element name="ACSFormCategory" ma:index="13" ma:displayName="Form Category" ma:list="{44420682-dfcc-4f36-b99f-708f6f303a95}" ma:internalName="ACSFormCategory" ma:readOnly="false" ma:showField="Title" ma:web="850cea4c-d0fb-4487-b51d-ee8ee284c70f">
      <xsd:simpleType>
        <xsd:restriction base="dms:Lookup"/>
      </xsd:simpleType>
    </xsd:element>
    <xsd:element name="ACSDepartment" ma:index="14" nillable="true" ma:displayName="Department" ma:list="{46a90cc6-c686-42ce-9904-98664a5608f5}" ma:internalName="ACSDepartment" ma:readOnly="false" ma:showField="Title" ma:web="850cea4c-d0fb-4487-b51d-ee8ee284c70f">
      <xsd:simpleType>
        <xsd:restriction base="dms:Lookup"/>
      </xsd:simpleType>
    </xsd:element>
    <xsd:element name="ACSDivision" ma:index="15" ma:displayName="Division" ma:list="{1646f739-82ef-4b95-9990-978559a0f834}" ma:internalName="ACSDivision" ma:readOnly="false" ma:showField="Title" ma:web="850cea4c-d0fb-4487-b51d-ee8ee284c70f">
      <xsd:simpleType>
        <xsd:restriction base="dms:Lookup"/>
      </xsd:simpleType>
    </xsd:element>
    <xsd:element name="ACSOffice" ma:index="16" nillable="true" ma:displayName="Office" ma:format="Dropdown" ma:internalName="ACSOffice" ma:readOnly="false">
      <xsd:simpleType>
        <xsd:restriction base="dms:Choice">
          <xsd:enumeration value="Accounts Payable"/>
          <xsd:enumeration value="Administration"/>
          <xsd:enumeration value="Benefits"/>
          <xsd:enumeration value="Budgets &amp; Analysis"/>
          <xsd:enumeration value="Copy Center"/>
          <xsd:enumeration value="Conferencing"/>
          <xsd:enumeration value="Contract Administration"/>
          <xsd:enumeration value="Finance"/>
          <xsd:enumeration value="General Accounting"/>
          <xsd:enumeration value="Human Resources"/>
          <xsd:enumeration value="National Meetings"/>
          <xsd:enumeration value="Payroll"/>
          <xsd:enumeration value="Purchasing"/>
          <xsd:enumeration value="Service Center"/>
          <xsd:enumeration value="Taxes"/>
        </xsd:restriction>
      </xsd:simpleType>
    </xsd:element>
    <xsd:element name="ACSReviewPeriod" ma:index="17" ma:displayName="Review Period" ma:default="6 months" ma:format="Dropdown" ma:internalName="ACSReviewPeriod" ma:readOnly="false">
      <xsd:simpleType>
        <xsd:restriction base="dms:Choice">
          <xsd:enumeration value="6 months"/>
          <xsd:enumeration value="12 months"/>
          <xsd:enumeration value="18 month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CSFormType xmlns="ef37f7cd-4fdd-4405-b3bb-57afa5a5ba05">1</ACSFormType>
    <ACSDivision xmlns="ef37f7cd-4fdd-4405-b3bb-57afa5a5ba05">7</ACSDivision>
    <ACSFormCategory xmlns="ef37f7cd-4fdd-4405-b3bb-57afa5a5ba05">1</ACSFormCategory>
    <ACSDepartment xmlns="ef37f7cd-4fdd-4405-b3bb-57afa5a5ba05">20</ACSDepartment>
    <Body xmlns="http://schemas.microsoft.com/sharepoint/v3" xsi:nil="true"/>
    <ACSOffice xmlns="ef37f7cd-4fdd-4405-b3bb-57afa5a5ba05" xsi:nil="true"/>
    <ACSReviewPeriod xmlns="ef37f7cd-4fdd-4405-b3bb-57afa5a5ba05">18 months</ACSReviewPerio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AC785A-9216-4ED6-BE76-625F0A846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37f7cd-4fdd-4405-b3bb-57afa5a5ba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BC4B4F-E8D9-432E-97F4-82F9F6A70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F0C2F-0383-4D75-934F-E233DB6B5859}">
  <ds:schemaRefs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f37f7cd-4fdd-4405-b3bb-57afa5a5ba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164</Words>
  <Application>Microsoft Office PowerPoint</Application>
  <PresentationFormat>On-screen Show (4:3)</PresentationFormat>
  <Paragraphs>59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Calibri</vt:lpstr>
      <vt:lpstr>Gill Sans MT</vt:lpstr>
      <vt:lpstr>Times New Roman</vt:lpstr>
      <vt:lpstr>1_Custom Design</vt:lpstr>
      <vt:lpstr>Custom Design</vt:lpstr>
      <vt:lpstr>2_Custom Design</vt:lpstr>
      <vt:lpstr>1_Default Design</vt:lpstr>
      <vt:lpstr>Image</vt:lpstr>
      <vt:lpstr>PowerPoint Presentation</vt:lpstr>
      <vt:lpstr>ACS Domestic Chemists Unemployment </vt:lpstr>
      <vt:lpstr>ACS Onsite Career Fair</vt:lpstr>
      <vt:lpstr>Career Consultant Program 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ACS - Short Version</dc:title>
  <dc:creator>Douglas Dollemore</dc:creator>
  <cp:lastModifiedBy>Kimberly Browne</cp:lastModifiedBy>
  <cp:revision>263</cp:revision>
  <cp:lastPrinted>2017-04-03T19:20:25Z</cp:lastPrinted>
  <dcterms:created xsi:type="dcterms:W3CDTF">2011-09-22T19:16:17Z</dcterms:created>
  <dcterms:modified xsi:type="dcterms:W3CDTF">2018-05-24T15:15:20Z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0x010100EE5400EAE5C348F69CFB42058F1CAEDD006125EDC9C7B3984DA62393999F5DDE3E</vt:lpwstr>
  </property>
</Properties>
</file>