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457" r:id="rId2"/>
    <p:sldId id="470" r:id="rId3"/>
    <p:sldId id="460" r:id="rId4"/>
    <p:sldId id="461" r:id="rId5"/>
    <p:sldId id="472" r:id="rId6"/>
    <p:sldId id="471" r:id="rId7"/>
    <p:sldId id="469" r:id="rId8"/>
  </p:sldIdLst>
  <p:sldSz cx="9144000" cy="5143500" type="screen16x9"/>
  <p:notesSz cx="7010400" cy="92964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04" userDrawn="1">
          <p15:clr>
            <a:srgbClr val="A4A3A4"/>
          </p15:clr>
        </p15:guide>
        <p15:guide id="2" pos="52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an Bernstein" initials="BB" lastIdx="1" clrIdx="0">
    <p:extLst>
      <p:ext uri="{19B8F6BF-5375-455C-9EA6-DF929625EA0E}">
        <p15:presenceInfo xmlns:p15="http://schemas.microsoft.com/office/powerpoint/2012/main" userId="S-1-5-21-178209953-1570854703-1900685670-20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9A6"/>
    <a:srgbClr val="008000"/>
    <a:srgbClr val="0054A6"/>
    <a:srgbClr val="FDC82F"/>
    <a:srgbClr val="FFCE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34906" autoAdjust="0"/>
  </p:normalViewPr>
  <p:slideViewPr>
    <p:cSldViewPr>
      <p:cViewPr varScale="1">
        <p:scale>
          <a:sx n="92" d="100"/>
          <a:sy n="92" d="100"/>
        </p:scale>
        <p:origin x="612" y="78"/>
      </p:cViewPr>
      <p:guideLst>
        <p:guide orient="horz" pos="804"/>
        <p:guide pos="5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85"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475" cy="466725"/>
          </a:xfrm>
          <a:prstGeom prst="rect">
            <a:avLst/>
          </a:prstGeom>
        </p:spPr>
        <p:txBody>
          <a:bodyPr vert="horz" lIns="91425" tIns="45712" rIns="91425" bIns="45712"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6725"/>
          </a:xfrm>
          <a:prstGeom prst="rect">
            <a:avLst/>
          </a:prstGeom>
        </p:spPr>
        <p:txBody>
          <a:bodyPr vert="horz" lIns="91425" tIns="45712" rIns="91425" bIns="45712" rtlCol="0"/>
          <a:lstStyle>
            <a:lvl1pPr algn="r">
              <a:defRPr sz="1200"/>
            </a:lvl1pPr>
          </a:lstStyle>
          <a:p>
            <a:fld id="{CAADE317-82F4-4209-87FD-98D4708914A5}" type="datetimeFigureOut">
              <a:rPr lang="en-US" smtClean="0"/>
              <a:t>8/20/2018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25" tIns="45712" rIns="91425" bIns="4571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6725"/>
          </a:xfrm>
          <a:prstGeom prst="rect">
            <a:avLst/>
          </a:prstGeom>
        </p:spPr>
        <p:txBody>
          <a:bodyPr vert="horz" lIns="91425" tIns="45712" rIns="91425" bIns="45712" rtlCol="0" anchor="b"/>
          <a:lstStyle>
            <a:lvl1pPr algn="r">
              <a:defRPr sz="1200"/>
            </a:lvl1pPr>
          </a:lstStyle>
          <a:p>
            <a:fld id="{18A7AB54-834D-45CF-A539-3E71434806D1}" type="slidenum">
              <a:rPr lang="en-US" smtClean="0"/>
              <a:t>‹#›</a:t>
            </a:fld>
            <a:endParaRPr lang="en-US" dirty="0"/>
          </a:p>
        </p:txBody>
      </p:sp>
    </p:spTree>
    <p:extLst>
      <p:ext uri="{BB962C8B-B14F-4D97-AF65-F5344CB8AC3E}">
        <p14:creationId xmlns:p14="http://schemas.microsoft.com/office/powerpoint/2010/main" val="3926342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0"/>
            <a:ext cx="3037948" cy="464820"/>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defTabSz="966627">
              <a:defRPr sz="1300"/>
            </a:lvl1pPr>
          </a:lstStyle>
          <a:p>
            <a:pPr>
              <a:defRPr/>
            </a:pPr>
            <a:endParaRPr lang="en-GB" dirty="0"/>
          </a:p>
        </p:txBody>
      </p:sp>
      <p:sp>
        <p:nvSpPr>
          <p:cNvPr id="10243" name="Rectangle 3"/>
          <p:cNvSpPr>
            <a:spLocks noGrp="1" noChangeArrowheads="1"/>
          </p:cNvSpPr>
          <p:nvPr>
            <p:ph type="dt" idx="1"/>
          </p:nvPr>
        </p:nvSpPr>
        <p:spPr bwMode="auto">
          <a:xfrm>
            <a:off x="3970836" y="0"/>
            <a:ext cx="3037948" cy="464820"/>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r" defTabSz="966627">
              <a:defRPr sz="1300"/>
            </a:lvl1pPr>
          </a:lstStyle>
          <a:p>
            <a:pPr>
              <a:defRPr/>
            </a:pPr>
            <a:endParaRPr lang="en-GB" dirty="0"/>
          </a:p>
        </p:txBody>
      </p:sp>
      <p:sp>
        <p:nvSpPr>
          <p:cNvPr id="50180"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01688" y="4415790"/>
            <a:ext cx="5607027" cy="4183380"/>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0246" name="Rectangle 6"/>
          <p:cNvSpPr>
            <a:spLocks noGrp="1" noChangeArrowheads="1"/>
          </p:cNvSpPr>
          <p:nvPr>
            <p:ph type="ftr" sz="quarter" idx="4"/>
          </p:nvPr>
        </p:nvSpPr>
        <p:spPr bwMode="auto">
          <a:xfrm>
            <a:off x="1" y="8830110"/>
            <a:ext cx="3037948" cy="464820"/>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defTabSz="966627">
              <a:defRPr sz="1300"/>
            </a:lvl1pPr>
          </a:lstStyle>
          <a:p>
            <a:pPr>
              <a:defRPr/>
            </a:pPr>
            <a:endParaRPr lang="en-GB" dirty="0"/>
          </a:p>
        </p:txBody>
      </p:sp>
      <p:sp>
        <p:nvSpPr>
          <p:cNvPr id="10247" name="Rectangle 7"/>
          <p:cNvSpPr>
            <a:spLocks noGrp="1" noChangeArrowheads="1"/>
          </p:cNvSpPr>
          <p:nvPr>
            <p:ph type="sldNum" sz="quarter" idx="5"/>
          </p:nvPr>
        </p:nvSpPr>
        <p:spPr bwMode="auto">
          <a:xfrm>
            <a:off x="3970836" y="8830110"/>
            <a:ext cx="3037948" cy="464820"/>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r" defTabSz="966627">
              <a:defRPr sz="1300"/>
            </a:lvl1pPr>
          </a:lstStyle>
          <a:p>
            <a:pPr>
              <a:defRPr/>
            </a:pPr>
            <a:fld id="{B5AB8241-9BA5-5A46-B1D8-1CFB7F33862C}"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111125" defTabSz="973138" eaLnBrk="1" hangingPunct="1">
              <a:tabLst>
                <a:tab pos="17887950" algn="l"/>
              </a:tabLst>
              <a:defRPr/>
            </a:pPr>
            <a:r>
              <a:rPr lang="en-US" altLang="en-US" b="1" dirty="0" smtClean="0">
                <a:latin typeface="Arial" panose="020B0604020202020204" pitchFamily="34" charset="0"/>
              </a:rPr>
              <a:t>Good afternoon.  Thank you for making time on your busy agenda for this brief report from the Society Committee on Budget &amp; Finance.</a:t>
            </a:r>
          </a:p>
          <a:p>
            <a:pPr marL="111125" defTabSz="973138" eaLnBrk="1" hangingPunct="1">
              <a:tabLst>
                <a:tab pos="17887950" algn="l"/>
              </a:tabLst>
              <a:defRPr/>
            </a:pPr>
            <a:endParaRPr lang="en-US" altLang="en-US" b="1" dirty="0" smtClean="0">
              <a:latin typeface="Arial" panose="020B0604020202020204" pitchFamily="34" charset="0"/>
            </a:endParaRPr>
          </a:p>
          <a:p>
            <a:pPr marL="111125" defTabSz="973138" eaLnBrk="1" hangingPunct="1">
              <a:lnSpc>
                <a:spcPct val="200000"/>
              </a:lnSpc>
              <a:tabLst>
                <a:tab pos="17887950" algn="l"/>
              </a:tabLst>
              <a:defRPr/>
            </a:pPr>
            <a:r>
              <a:rPr lang="en-US" altLang="en-US" b="1" dirty="0" smtClean="0">
                <a:latin typeface="Arial" panose="020B0604020202020204" pitchFamily="34" charset="0"/>
              </a:rPr>
              <a:t> </a:t>
            </a:r>
            <a:r>
              <a:rPr lang="en-US" altLang="en-US" b="1" dirty="0" smtClean="0">
                <a:solidFill>
                  <a:srgbClr val="FF0000"/>
                </a:solidFill>
                <a:latin typeface="Arial" panose="020B0604020202020204" pitchFamily="34" charset="0"/>
              </a:rPr>
              <a:t>(CLICK)</a:t>
            </a:r>
            <a:endParaRPr lang="en-US" altLang="en-US" b="1" dirty="0" smtClean="0">
              <a:latin typeface="Arial" panose="020B0604020202020204" pitchFamily="34" charset="0"/>
            </a:endParaRPr>
          </a:p>
          <a:p>
            <a:pPr>
              <a:defRPr/>
            </a:pPr>
            <a:endParaRPr lang="en-US" dirty="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4CDAB7E0-9B69-4422-89E6-E248C5406B0B}" type="slidenum">
              <a:rPr lang="en-GB" altLang="en-US" smtClean="0"/>
              <a:pPr/>
              <a:t>1</a:t>
            </a:fld>
            <a:endParaRPr lang="en-GB" altLang="en-US" smtClean="0"/>
          </a:p>
        </p:txBody>
      </p:sp>
    </p:spTree>
    <p:extLst>
      <p:ext uri="{BB962C8B-B14F-4D97-AF65-F5344CB8AC3E}">
        <p14:creationId xmlns:p14="http://schemas.microsoft.com/office/powerpoint/2010/main" val="2577346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Arial" panose="020B0604020202020204" pitchFamily="34" charset="0"/>
                <a:ea typeface="MS PGothic" panose="020B0600070205080204" pitchFamily="34" charset="-128"/>
              </a:defRPr>
            </a:lvl1pPr>
            <a:lvl2pPr marL="741363" indent="-282575" defTabSz="920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5425" defTabSz="920750">
              <a:spcBef>
                <a:spcPct val="30000"/>
              </a:spcBef>
              <a:defRPr sz="1200">
                <a:solidFill>
                  <a:schemeClr val="tx1"/>
                </a:solidFill>
                <a:latin typeface="Arial" panose="020B0604020202020204" pitchFamily="34" charset="0"/>
                <a:ea typeface="MS PGothic" panose="020B0600070205080204" pitchFamily="34" charset="-128"/>
              </a:defRPr>
            </a:lvl3pPr>
            <a:lvl4pPr marL="1601788" indent="-225425" defTabSz="920750">
              <a:spcBef>
                <a:spcPct val="30000"/>
              </a:spcBef>
              <a:defRPr sz="1200">
                <a:solidFill>
                  <a:schemeClr val="tx1"/>
                </a:solidFill>
                <a:latin typeface="Arial" panose="020B0604020202020204" pitchFamily="34" charset="0"/>
                <a:ea typeface="MS PGothic" panose="020B0600070205080204" pitchFamily="34" charset="-128"/>
              </a:defRPr>
            </a:lvl4pPr>
            <a:lvl5pPr marL="2060575" indent="-225425" defTabSz="920750">
              <a:spcBef>
                <a:spcPct val="30000"/>
              </a:spcBef>
              <a:defRPr sz="1200">
                <a:solidFill>
                  <a:schemeClr val="tx1"/>
                </a:solidFill>
                <a:latin typeface="Arial" panose="020B0604020202020204" pitchFamily="34" charset="0"/>
                <a:ea typeface="MS PGothic" panose="020B0600070205080204" pitchFamily="34" charset="-128"/>
              </a:defRPr>
            </a:lvl5pPr>
            <a:lvl6pPr marL="2517775" indent="-225425" defTabSz="92075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4975" indent="-225425" defTabSz="92075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32175" indent="-225425" defTabSz="92075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9375" indent="-225425" defTabSz="92075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04DBFC8-C472-4654-A7C6-77B69D04D112}" type="slidenum">
              <a:rPr lang="en-GB" altLang="en-US" smtClean="0"/>
              <a:pPr>
                <a:spcBef>
                  <a:spcPct val="0"/>
                </a:spcBef>
              </a:pPr>
              <a:t>2</a:t>
            </a:fld>
            <a:endParaRPr lang="en-GB" altLang="en-US" smtClean="0"/>
          </a:p>
        </p:txBody>
      </p:sp>
      <p:sp>
        <p:nvSpPr>
          <p:cNvPr id="12291" name="Rectangle 2"/>
          <p:cNvSpPr>
            <a:spLocks noGrp="1" noRot="1" noChangeAspect="1" noChangeArrowheads="1" noTextEdit="1"/>
          </p:cNvSpPr>
          <p:nvPr>
            <p:ph type="sldImg"/>
          </p:nvPr>
        </p:nvSpPr>
        <p:spPr>
          <a:xfrm>
            <a:off x="465138" y="687388"/>
            <a:ext cx="6203950" cy="3490912"/>
          </a:xfrm>
          <a:ln/>
        </p:spPr>
      </p:sp>
      <p:sp>
        <p:nvSpPr>
          <p:cNvPr id="12292" name="Rectangle 3"/>
          <p:cNvSpPr>
            <a:spLocks noGrp="1" noChangeArrowheads="1"/>
          </p:cNvSpPr>
          <p:nvPr>
            <p:ph type="body" idx="1"/>
          </p:nvPr>
        </p:nvSpPr>
        <p:spPr>
          <a:xfrm>
            <a:off x="306388" y="4273550"/>
            <a:ext cx="6235700"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sz="800" b="1" smtClean="0">
              <a:latin typeface="Arial" panose="020B0604020202020204" pitchFamily="34" charset="0"/>
            </a:endParaRPr>
          </a:p>
        </p:txBody>
      </p:sp>
    </p:spTree>
    <p:extLst>
      <p:ext uri="{BB962C8B-B14F-4D97-AF65-F5344CB8AC3E}">
        <p14:creationId xmlns:p14="http://schemas.microsoft.com/office/powerpoint/2010/main" val="313921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Arial" panose="020B0604020202020204" pitchFamily="34" charset="0"/>
                <a:ea typeface="ＭＳ Ｐゴシック" panose="020B0600070205080204" pitchFamily="34" charset="-128"/>
              </a:defRPr>
            </a:lvl1pPr>
            <a:lvl2pPr marL="744538" indent="-284163" defTabSz="93027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6175"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6550"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4pPr>
            <a:lvl5pPr marL="2065338"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5pPr>
            <a:lvl6pPr marL="2522538"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9738"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36938"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94138"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4F65070-A54D-43FA-A219-8415D59F7596}" type="slidenum">
              <a:rPr lang="en-GB" altLang="en-US" smtClean="0"/>
              <a:pPr>
                <a:spcBef>
                  <a:spcPct val="0"/>
                </a:spcBef>
              </a:pPr>
              <a:t>3</a:t>
            </a:fld>
            <a:endParaRPr lang="en-GB" altLang="en-US" smtClean="0"/>
          </a:p>
        </p:txBody>
      </p:sp>
      <p:sp>
        <p:nvSpPr>
          <p:cNvPr id="16387" name="Rectangle 7"/>
          <p:cNvSpPr txBox="1">
            <a:spLocks noGrp="1" noChangeArrowheads="1"/>
          </p:cNvSpPr>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96" tIns="46699" rIns="93396" bIns="46699" anchor="b"/>
          <a:lstStyle>
            <a:lvl1pPr defTabSz="923925">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239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23925">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23925">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23925">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4BFF0764-72F9-4489-B70E-152989CD4E0A}" type="slidenum">
              <a:rPr lang="en-GB" altLang="en-US"/>
              <a:pPr algn="r" eaLnBrk="1" hangingPunct="1">
                <a:spcBef>
                  <a:spcPct val="0"/>
                </a:spcBef>
              </a:pPr>
              <a:t>3</a:t>
            </a:fld>
            <a:endParaRPr lang="en-GB" altLang="en-US"/>
          </a:p>
        </p:txBody>
      </p:sp>
      <p:sp>
        <p:nvSpPr>
          <p:cNvPr id="16388" name="Rectangle 2"/>
          <p:cNvSpPr>
            <a:spLocks noGrp="1" noRot="1" noChangeAspect="1" noChangeArrowheads="1" noTextEdit="1"/>
          </p:cNvSpPr>
          <p:nvPr>
            <p:ph type="sldImg"/>
          </p:nvPr>
        </p:nvSpPr>
        <p:spPr>
          <a:xfrm>
            <a:off x="411163" y="696913"/>
            <a:ext cx="6196012" cy="3486150"/>
          </a:xfrm>
          <a:ln/>
        </p:spPr>
      </p:sp>
      <p:sp>
        <p:nvSpPr>
          <p:cNvPr id="24581" name="Rectangle 3"/>
          <p:cNvSpPr>
            <a:spLocks noGrp="1" noChangeArrowheads="1"/>
          </p:cNvSpPr>
          <p:nvPr>
            <p:ph type="body" idx="1"/>
          </p:nvPr>
        </p:nvSpPr>
        <p:spPr>
          <a:xfrm>
            <a:off x="350838" y="4267200"/>
            <a:ext cx="6235700" cy="4800600"/>
          </a:xfrm>
          <a:solidFill>
            <a:srgbClr val="FFFFFF"/>
          </a:solidFill>
          <a:ln cap="flat" algn="ctr"/>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515" tIns="46256" rIns="92515" bIns="46256"/>
          <a:lstStyle/>
          <a:p>
            <a:pPr marL="285747" indent="-171448" defTabSz="989002" eaLnBrk="1" hangingPunct="1">
              <a:lnSpc>
                <a:spcPct val="90000"/>
              </a:lnSpc>
              <a:buFont typeface="Wingdings" panose="05000000000000000000" pitchFamily="2" charset="2"/>
              <a:buChar char="§"/>
              <a:tabLst>
                <a:tab pos="18106816" algn="l"/>
              </a:tabLst>
              <a:defRPr/>
            </a:pPr>
            <a:r>
              <a:rPr lang="en-US" altLang="en-US" b="1" dirty="0" smtClean="0"/>
              <a:t>We’ll now transition to a Division or Programmatic summary of the 2018 Probable 1 Projection.  </a:t>
            </a:r>
          </a:p>
          <a:p>
            <a:pPr marL="285747" indent="-171448" defTabSz="989002" eaLnBrk="1" hangingPunct="1">
              <a:lnSpc>
                <a:spcPct val="90000"/>
              </a:lnSpc>
              <a:buFont typeface="Wingdings" panose="05000000000000000000" pitchFamily="2" charset="2"/>
              <a:buChar char="§"/>
              <a:tabLst>
                <a:tab pos="18106816" algn="l"/>
              </a:tabLst>
              <a:defRPr/>
            </a:pPr>
            <a:r>
              <a:rPr lang="en-US" altLang="en-US" b="1" dirty="0" smtClean="0"/>
              <a:t>This slide is a traditional Sources and Uses chart that captures the Society’s major </a:t>
            </a:r>
            <a:r>
              <a:rPr lang="en-US" altLang="en-US" b="1" u="sng" dirty="0" smtClean="0"/>
              <a:t>sources of net contribution</a:t>
            </a:r>
            <a:r>
              <a:rPr lang="en-US" altLang="en-US" b="1" dirty="0" smtClean="0"/>
              <a:t>…purple bars at the top pointing to the right; </a:t>
            </a:r>
            <a:r>
              <a:rPr lang="en-US" altLang="en-US" b="1" u="sng" dirty="0" smtClean="0"/>
              <a:t>and net expense  </a:t>
            </a:r>
            <a:r>
              <a:rPr lang="en-US" altLang="en-US" b="1" dirty="0" smtClean="0"/>
              <a:t>– shown here in several colors pointing to the left.  </a:t>
            </a:r>
          </a:p>
          <a:p>
            <a:pPr marL="285747" indent="-171448" defTabSz="989002" eaLnBrk="1" hangingPunct="1">
              <a:lnSpc>
                <a:spcPct val="90000"/>
              </a:lnSpc>
              <a:buFont typeface="Wingdings" panose="05000000000000000000" pitchFamily="2" charset="2"/>
              <a:buChar char="§"/>
              <a:tabLst>
                <a:tab pos="18106816" algn="l"/>
              </a:tabLst>
              <a:defRPr/>
            </a:pPr>
            <a:r>
              <a:rPr lang="en-US" altLang="en-US" b="1" dirty="0" smtClean="0"/>
              <a:t>The top bar, labeled Information Services (which contains </a:t>
            </a:r>
            <a:r>
              <a:rPr lang="en-US" altLang="en-US" b="1" u="sng" dirty="0" smtClean="0"/>
              <a:t>CAS</a:t>
            </a:r>
            <a:r>
              <a:rPr lang="en-US" altLang="en-US" b="1" dirty="0" smtClean="0"/>
              <a:t> and </a:t>
            </a:r>
            <a:r>
              <a:rPr lang="en-US" altLang="en-US" b="1" u="sng" dirty="0" smtClean="0"/>
              <a:t>Publications)</a:t>
            </a:r>
            <a:r>
              <a:rPr lang="en-US" altLang="en-US" b="1" dirty="0" smtClean="0"/>
              <a:t>, demonstrate the importance of these two Information Services divisions to the Society’s overall financial health.  As I noted earlier, the two divisions account for 91% of total ACS revenue; and CAS and Pubs are projected to generate net contributions of $83M in 2018.       </a:t>
            </a:r>
          </a:p>
          <a:p>
            <a:pPr marL="285747" indent="-171448" defTabSz="989002" eaLnBrk="1" hangingPunct="1">
              <a:lnSpc>
                <a:spcPct val="90000"/>
              </a:lnSpc>
              <a:buFont typeface="Wingdings" panose="05000000000000000000" pitchFamily="2" charset="2"/>
              <a:buChar char="§"/>
              <a:tabLst>
                <a:tab pos="18106816" algn="l"/>
              </a:tabLst>
              <a:defRPr/>
            </a:pPr>
            <a:r>
              <a:rPr lang="en-US" altLang="en-US" b="1" u="sng" dirty="0" smtClean="0"/>
              <a:t>Investments</a:t>
            </a:r>
            <a:r>
              <a:rPr lang="en-US" altLang="en-US" b="1" dirty="0" smtClean="0"/>
              <a:t> are projected to generate $11.4M from dividend and interest income.  This does not include investment gains -- which are reported as a non-operating activity on the Society’s income statement.   </a:t>
            </a:r>
          </a:p>
          <a:p>
            <a:pPr marL="285747" indent="-171448" defTabSz="989002" eaLnBrk="1" hangingPunct="1">
              <a:lnSpc>
                <a:spcPct val="90000"/>
              </a:lnSpc>
              <a:buFont typeface="Wingdings" panose="05000000000000000000" pitchFamily="2" charset="2"/>
              <a:buChar char="§"/>
              <a:tabLst>
                <a:tab pos="18106816" algn="l"/>
              </a:tabLst>
              <a:defRPr/>
            </a:pPr>
            <a:r>
              <a:rPr lang="en-US" altLang="en-US" b="1" u="sng" dirty="0" smtClean="0"/>
              <a:t>The next for bars </a:t>
            </a:r>
            <a:r>
              <a:rPr lang="en-US" altLang="en-US" b="1" dirty="0" smtClean="0"/>
              <a:t>total ~</a:t>
            </a:r>
            <a:r>
              <a:rPr lang="en-US" altLang="en-US" b="1" u="sng" dirty="0" smtClean="0"/>
              <a:t>$101.4 </a:t>
            </a:r>
            <a:r>
              <a:rPr lang="en-US" altLang="en-US" b="1" dirty="0" smtClean="0"/>
              <a:t>– and are used to fund ~$47M in Society Programs (shown here in blue); the net expenses for Governance and Web Strategy &amp; Operations, as well as the negative Net Dues (net expense of approx. $800K.  [Total dues revenue is projected at $14.8M --- but after bylaw required allocations to Local Sections, Divisions, C&amp;EN, and other expenses (i.e., Member Services) this is the net remaining]; Governance and Web Strategy &amp; Operations.</a:t>
            </a:r>
          </a:p>
          <a:p>
            <a:pPr marL="285747" indent="-171448" defTabSz="989002" eaLnBrk="1" hangingPunct="1">
              <a:lnSpc>
                <a:spcPct val="90000"/>
              </a:lnSpc>
              <a:buFont typeface="Wingdings" panose="05000000000000000000" pitchFamily="2" charset="2"/>
              <a:buChar char="§"/>
              <a:tabLst>
                <a:tab pos="18106816" algn="l"/>
              </a:tabLst>
              <a:defRPr/>
            </a:pPr>
            <a:r>
              <a:rPr lang="en-US" altLang="en-US" b="1" dirty="0" smtClean="0"/>
              <a:t>What remains at the bottom of the chart is the projected $31.8M Net from Operations.  </a:t>
            </a:r>
          </a:p>
          <a:p>
            <a:pPr marL="285747" indent="-171448" defTabSz="989002" eaLnBrk="1" hangingPunct="1">
              <a:lnSpc>
                <a:spcPct val="90000"/>
              </a:lnSpc>
              <a:buFont typeface="Wingdings" panose="05000000000000000000" pitchFamily="2" charset="2"/>
              <a:buChar char="§"/>
              <a:tabLst>
                <a:tab pos="18106816" algn="l"/>
              </a:tabLst>
              <a:defRPr/>
            </a:pPr>
            <a:r>
              <a:rPr lang="en-US" altLang="en-US" b="1" dirty="0" smtClean="0">
                <a:solidFill>
                  <a:srgbClr val="FF0000"/>
                </a:solidFill>
                <a:latin typeface="Arial Unicode MS" pitchFamily="34" charset="-128"/>
              </a:rPr>
              <a:t>[CLICK]</a:t>
            </a:r>
            <a:endParaRPr lang="en-US" altLang="en-US" dirty="0" smtClean="0">
              <a:solidFill>
                <a:srgbClr val="FF0000"/>
              </a:solidFill>
            </a:endParaRPr>
          </a:p>
          <a:p>
            <a:pPr marL="114299" defTabSz="989002" eaLnBrk="1" hangingPunct="1">
              <a:lnSpc>
                <a:spcPct val="90000"/>
              </a:lnSpc>
              <a:tabLst>
                <a:tab pos="18106816" algn="l"/>
              </a:tabLst>
              <a:defRPr/>
            </a:pPr>
            <a:endParaRPr lang="en-US" altLang="en-US" b="1" dirty="0" smtClean="0"/>
          </a:p>
        </p:txBody>
      </p:sp>
    </p:spTree>
    <p:extLst>
      <p:ext uri="{BB962C8B-B14F-4D97-AF65-F5344CB8AC3E}">
        <p14:creationId xmlns:p14="http://schemas.microsoft.com/office/powerpoint/2010/main" val="2765358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Arial" panose="020B0604020202020204" pitchFamily="34" charset="0"/>
                <a:ea typeface="ＭＳ Ｐゴシック" panose="020B0600070205080204" pitchFamily="34" charset="-128"/>
              </a:defRPr>
            </a:lvl1pPr>
            <a:lvl2pPr marL="744538" indent="-284163" defTabSz="93027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6175"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6550"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4pPr>
            <a:lvl5pPr marL="2065338" indent="-227013" defTabSz="930275">
              <a:spcBef>
                <a:spcPct val="30000"/>
              </a:spcBef>
              <a:defRPr sz="1200">
                <a:solidFill>
                  <a:schemeClr val="tx1"/>
                </a:solidFill>
                <a:latin typeface="Arial" panose="020B0604020202020204" pitchFamily="34" charset="0"/>
                <a:ea typeface="ＭＳ Ｐゴシック" panose="020B0600070205080204" pitchFamily="34" charset="-128"/>
              </a:defRPr>
            </a:lvl5pPr>
            <a:lvl6pPr marL="2522538"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9738"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36938"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94138" indent="-227013" defTabSz="93027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5FF444E-9E43-414D-80E6-AA26DA2A3174}" type="slidenum">
              <a:rPr lang="en-GB" altLang="en-US" smtClean="0"/>
              <a:pPr>
                <a:spcBef>
                  <a:spcPct val="0"/>
                </a:spcBef>
              </a:pPr>
              <a:t>4</a:t>
            </a:fld>
            <a:endParaRPr lang="en-GB" altLang="en-US" smtClean="0"/>
          </a:p>
        </p:txBody>
      </p:sp>
      <p:sp>
        <p:nvSpPr>
          <p:cNvPr id="18435"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427038" y="4503738"/>
            <a:ext cx="6318250" cy="4681537"/>
          </a:xfrm>
        </p:spPr>
        <p:txBody>
          <a:bodyPr/>
          <a:lstStyle/>
          <a:p>
            <a:pPr marL="285747" indent="-285747" eaLnBrk="1" hangingPunct="1">
              <a:buFont typeface="Wingdings" panose="05000000000000000000" pitchFamily="2" charset="2"/>
              <a:buChar char="§"/>
              <a:defRPr/>
            </a:pPr>
            <a:r>
              <a:rPr lang="en-US" altLang="en-US" sz="1400" b="1" dirty="0"/>
              <a:t>This slide summarizes how the </a:t>
            </a:r>
            <a:r>
              <a:rPr lang="en-US" altLang="en-US" sz="1400" b="1" dirty="0" smtClean="0"/>
              <a:t>ACS </a:t>
            </a:r>
            <a:r>
              <a:rPr lang="en-US" altLang="en-US" sz="1400" b="1" dirty="0"/>
              <a:t>is projected to end </a:t>
            </a:r>
            <a:r>
              <a:rPr lang="en-US" altLang="en-US" sz="1400" b="1" dirty="0" smtClean="0"/>
              <a:t>2018 </a:t>
            </a:r>
            <a:r>
              <a:rPr lang="en-US" altLang="en-US" sz="1400" b="1" dirty="0"/>
              <a:t>in terms of compliance with the </a:t>
            </a:r>
            <a:r>
              <a:rPr lang="en-US" altLang="en-US" sz="1400" b="1" dirty="0" smtClean="0"/>
              <a:t>five Board-approved </a:t>
            </a:r>
            <a:r>
              <a:rPr lang="en-US" altLang="en-US" sz="1400" b="1" dirty="0"/>
              <a:t>financial guidelines. </a:t>
            </a:r>
          </a:p>
          <a:p>
            <a:pPr marL="285747" indent="-285747" eaLnBrk="1" hangingPunct="1">
              <a:buFont typeface="Wingdings" panose="05000000000000000000" pitchFamily="2" charset="2"/>
              <a:buChar char="§"/>
              <a:defRPr/>
            </a:pPr>
            <a:endParaRPr lang="en-US" altLang="en-US" sz="1400" b="1" dirty="0" smtClean="0"/>
          </a:p>
          <a:p>
            <a:pPr marL="285747" indent="-285747" eaLnBrk="1" hangingPunct="1">
              <a:buFont typeface="Wingdings" panose="05000000000000000000" pitchFamily="2" charset="2"/>
              <a:buChar char="§"/>
              <a:defRPr/>
            </a:pPr>
            <a:r>
              <a:rPr lang="en-US" altLang="en-US" sz="1400" b="1" dirty="0" smtClean="0"/>
              <a:t>As </a:t>
            </a:r>
            <a:r>
              <a:rPr lang="en-US" altLang="en-US" sz="1400" b="1" dirty="0"/>
              <a:t>you can </a:t>
            </a:r>
            <a:r>
              <a:rPr lang="en-US" altLang="en-US" sz="1400" b="1" dirty="0" smtClean="0"/>
              <a:t>see by the colored dots on the right, </a:t>
            </a:r>
            <a:r>
              <a:rPr lang="en-US" altLang="en-US" sz="1400" b="1" dirty="0"/>
              <a:t>we expect to satisfy </a:t>
            </a:r>
            <a:r>
              <a:rPr lang="en-US" altLang="en-US" sz="1400" b="1" dirty="0" smtClean="0"/>
              <a:t>four of these five guidelines.     </a:t>
            </a:r>
          </a:p>
          <a:p>
            <a:pPr marL="285747" indent="-285747" eaLnBrk="1" hangingPunct="1">
              <a:buFont typeface="Wingdings" panose="05000000000000000000" pitchFamily="2" charset="2"/>
              <a:buChar char="§"/>
              <a:defRPr/>
            </a:pPr>
            <a:endParaRPr lang="en-US" altLang="en-US" sz="1400" b="1" dirty="0" smtClean="0"/>
          </a:p>
          <a:p>
            <a:pPr marL="285747" indent="-285747" eaLnBrk="1" hangingPunct="1">
              <a:buFont typeface="Wingdings" panose="05000000000000000000" pitchFamily="2" charset="2"/>
              <a:buChar char="§"/>
              <a:defRPr/>
            </a:pPr>
            <a:r>
              <a:rPr lang="en-US" altLang="en-US" sz="1400" b="1" dirty="0" smtClean="0"/>
              <a:t>The fifth guideline… the Debt Ratio… indicates that, as of today, the Society has no debt. </a:t>
            </a:r>
          </a:p>
          <a:p>
            <a:pPr eaLnBrk="1" hangingPunct="1">
              <a:buFont typeface="Wingdings" panose="05000000000000000000" pitchFamily="2" charset="2"/>
              <a:buNone/>
              <a:defRPr/>
            </a:pPr>
            <a:r>
              <a:rPr lang="en-US" altLang="en-US" sz="1400" b="1" dirty="0" smtClean="0"/>
              <a:t> </a:t>
            </a:r>
          </a:p>
          <a:p>
            <a:pPr marL="285747" indent="-285747" eaLnBrk="1" hangingPunct="1">
              <a:buFont typeface="Wingdings" panose="05000000000000000000" pitchFamily="2" charset="2"/>
              <a:buChar char="§"/>
              <a:defRPr/>
            </a:pPr>
            <a:endParaRPr lang="en-US" altLang="en-US" sz="1400" b="1" dirty="0" smtClean="0">
              <a:solidFill>
                <a:srgbClr val="FF0000"/>
              </a:solidFill>
            </a:endParaRPr>
          </a:p>
          <a:p>
            <a:pPr eaLnBrk="1" hangingPunct="1">
              <a:defRPr/>
            </a:pPr>
            <a:r>
              <a:rPr lang="en-US" altLang="en-US" sz="1400" b="1" dirty="0" smtClean="0">
                <a:solidFill>
                  <a:srgbClr val="FF0000"/>
                </a:solidFill>
                <a:latin typeface="Arial Unicode MS" pitchFamily="34" charset="-128"/>
              </a:rPr>
              <a:t>[</a:t>
            </a:r>
            <a:r>
              <a:rPr lang="en-US" altLang="en-US" sz="1400" b="1" dirty="0">
                <a:solidFill>
                  <a:srgbClr val="FF0000"/>
                </a:solidFill>
                <a:latin typeface="Arial Unicode MS" pitchFamily="34" charset="-128"/>
              </a:rPr>
              <a:t>CLICK]</a:t>
            </a:r>
          </a:p>
          <a:p>
            <a:pPr eaLnBrk="1" hangingPunct="1">
              <a:defRPr/>
            </a:pPr>
            <a:endParaRPr lang="en-US" altLang="en-US" sz="1400" b="1" i="1" dirty="0">
              <a:solidFill>
                <a:srgbClr val="FF0000"/>
              </a:solidFill>
            </a:endParaRPr>
          </a:p>
          <a:p>
            <a:pPr eaLnBrk="1" hangingPunct="1">
              <a:defRPr/>
            </a:pPr>
            <a:endParaRPr lang="en-US" altLang="en-US" sz="1400" b="1" i="1" dirty="0">
              <a:solidFill>
                <a:srgbClr val="FF0000"/>
              </a:solidFill>
            </a:endParaRPr>
          </a:p>
        </p:txBody>
      </p:sp>
    </p:spTree>
    <p:extLst>
      <p:ext uri="{BB962C8B-B14F-4D97-AF65-F5344CB8AC3E}">
        <p14:creationId xmlns:p14="http://schemas.microsoft.com/office/powerpoint/2010/main" val="1250535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685800" y="720725"/>
            <a:ext cx="5710238" cy="3211513"/>
          </a:xfrm>
          <a:ln/>
        </p:spPr>
      </p:sp>
      <p:sp>
        <p:nvSpPr>
          <p:cNvPr id="36867" name="Rectangle 3"/>
          <p:cNvSpPr>
            <a:spLocks noGrp="1" noChangeArrowheads="1"/>
          </p:cNvSpPr>
          <p:nvPr>
            <p:ph type="body" idx="1"/>
          </p:nvPr>
        </p:nvSpPr>
        <p:spPr>
          <a:xfrm>
            <a:off x="413899" y="3953912"/>
            <a:ext cx="6493027" cy="4289288"/>
          </a:xfrm>
        </p:spPr>
        <p:txBody>
          <a:bodyPr lIns="91954" tIns="45975" rIns="91954" bIns="45975"/>
          <a:lstStyle/>
          <a:p>
            <a:pPr>
              <a:defRPr/>
            </a:pPr>
            <a:endParaRPr lang="en-US" sz="1400" b="1" baseline="0" dirty="0" smtClean="0"/>
          </a:p>
          <a:p>
            <a:pPr marL="171448" indent="-171448">
              <a:buFont typeface="Wingdings" pitchFamily="2" charset="2"/>
              <a:buChar char="§"/>
              <a:defRPr/>
            </a:pPr>
            <a:r>
              <a:rPr lang="en-US" sz="1400" b="1" dirty="0" smtClean="0"/>
              <a:t>This last slide reflects the Society’s current financial position at July 31.  The blue call out box recaps the key factors that account for the change in the Society’s financial position since YE 2015</a:t>
            </a:r>
            <a:r>
              <a:rPr lang="en-US" sz="1400" b="1" baseline="0" dirty="0" smtClean="0"/>
              <a:t> (in terms of Unrestricted Net Assets)</a:t>
            </a:r>
            <a:r>
              <a:rPr lang="en-US" sz="1400" b="1" dirty="0" smtClean="0"/>
              <a:t>.</a:t>
            </a:r>
          </a:p>
          <a:p>
            <a:pPr marL="171448" indent="-171448">
              <a:buFont typeface="Wingdings" pitchFamily="2" charset="2"/>
              <a:buChar char="§"/>
              <a:defRPr/>
            </a:pPr>
            <a:endParaRPr lang="en-US" sz="800" b="1" dirty="0">
              <a:solidFill>
                <a:srgbClr val="FF0000"/>
              </a:solidFill>
            </a:endParaRPr>
          </a:p>
          <a:p>
            <a:pPr marL="171448" marR="0" indent="-171448" algn="l" defTabSz="914400" rtl="0" eaLnBrk="0" fontAlgn="base" latinLnBrk="0" hangingPunct="0">
              <a:lnSpc>
                <a:spcPct val="100000"/>
              </a:lnSpc>
              <a:spcBef>
                <a:spcPct val="30000"/>
              </a:spcBef>
              <a:spcAft>
                <a:spcPct val="0"/>
              </a:spcAft>
              <a:buClrTx/>
              <a:buSzTx/>
              <a:buFont typeface="Wingdings" pitchFamily="2" charset="2"/>
              <a:buChar char="§"/>
              <a:tabLst/>
              <a:defRPr/>
            </a:pPr>
            <a:r>
              <a:rPr lang="en-US" sz="1400" b="1" dirty="0" smtClean="0"/>
              <a:t>Focusing on the box, you can see through the first 7 months of</a:t>
            </a:r>
            <a:r>
              <a:rPr lang="en-US" sz="1400" b="1" baseline="0" dirty="0" smtClean="0"/>
              <a:t> 2</a:t>
            </a:r>
            <a:r>
              <a:rPr lang="en-US" sz="1400" b="1" dirty="0" smtClean="0"/>
              <a:t>018 – Net from Operations (+$31.8M); investment gains of ($6.3M); and a partial reversal of previously recorded accounting charges (+$19.5M) associated with our Postretirement Benefit Plans (PRBP), net to an increase in Unrestricted Net Assets of $57.6M – bringing the total to ~$342M.   </a:t>
            </a:r>
          </a:p>
          <a:p>
            <a:pPr marL="171448" marR="0" indent="-171448" algn="l" defTabSz="914400" rtl="0" eaLnBrk="0" fontAlgn="base" latinLnBrk="0" hangingPunct="0">
              <a:lnSpc>
                <a:spcPct val="100000"/>
              </a:lnSpc>
              <a:spcBef>
                <a:spcPct val="30000"/>
              </a:spcBef>
              <a:spcAft>
                <a:spcPct val="0"/>
              </a:spcAft>
              <a:buClrTx/>
              <a:buSzTx/>
              <a:buFont typeface="Wingdings" pitchFamily="2" charset="2"/>
              <a:buChar char="§"/>
              <a:tabLst/>
              <a:defRPr/>
            </a:pPr>
            <a:endParaRPr lang="en-US" sz="1400" b="1" dirty="0" smtClean="0"/>
          </a:p>
          <a:p>
            <a:pPr marL="171448" marR="0" indent="-171448" algn="l" defTabSz="914400" rtl="0" eaLnBrk="0" fontAlgn="base" latinLnBrk="0" hangingPunct="0">
              <a:lnSpc>
                <a:spcPct val="100000"/>
              </a:lnSpc>
              <a:spcBef>
                <a:spcPct val="30000"/>
              </a:spcBef>
              <a:spcAft>
                <a:spcPct val="0"/>
              </a:spcAft>
              <a:buClrTx/>
              <a:buSzTx/>
              <a:buFont typeface="Wingdings" pitchFamily="2" charset="2"/>
              <a:buChar char="§"/>
              <a:tabLst/>
              <a:defRPr/>
            </a:pPr>
            <a:r>
              <a:rPr lang="en-US" sz="1400" b="1" dirty="0" smtClean="0"/>
              <a:t>Note:  It’s too early/too difficult to make accurate YE projections – since the position will b</a:t>
            </a:r>
            <a:r>
              <a:rPr lang="en-US" sz="1400" b="1" baseline="0" dirty="0" smtClean="0"/>
              <a:t>e </a:t>
            </a:r>
            <a:r>
              <a:rPr lang="en-US" sz="1400" b="1" dirty="0" smtClean="0"/>
              <a:t>significantly impacted by changes in interest rates and the capital markets</a:t>
            </a:r>
            <a:r>
              <a:rPr lang="en-US" sz="1400" b="1" baseline="0" dirty="0" smtClean="0"/>
              <a:t> (investments).   Nevertheless, the upward trend is encouraging – as the </a:t>
            </a:r>
            <a:r>
              <a:rPr lang="en-US" sz="1400" b="1" baseline="0" smtClean="0"/>
              <a:t>Society’s financial position </a:t>
            </a:r>
            <a:r>
              <a:rPr lang="en-US" sz="1400" b="1" baseline="0" dirty="0" smtClean="0"/>
              <a:t>has shown   </a:t>
            </a:r>
          </a:p>
          <a:p>
            <a:pPr marL="171448" marR="0" indent="-171448" algn="l" defTabSz="914400" rtl="0" eaLnBrk="0" fontAlgn="base" latinLnBrk="0" hangingPunct="0">
              <a:lnSpc>
                <a:spcPct val="100000"/>
              </a:lnSpc>
              <a:spcBef>
                <a:spcPct val="30000"/>
              </a:spcBef>
              <a:spcAft>
                <a:spcPct val="0"/>
              </a:spcAft>
              <a:buClrTx/>
              <a:buSzTx/>
              <a:buFont typeface="Wingdings" pitchFamily="2" charset="2"/>
              <a:buChar char="§"/>
              <a:tabLst/>
              <a:defRPr/>
            </a:pPr>
            <a:endParaRPr lang="en-US" sz="1400" b="1" baseline="0" dirty="0" smtClean="0"/>
          </a:p>
          <a:p>
            <a:pPr marL="171448" marR="0" indent="-171448" algn="l" defTabSz="914400" rtl="0" eaLnBrk="0" fontAlgn="base" latinLnBrk="0" hangingPunct="0">
              <a:lnSpc>
                <a:spcPct val="100000"/>
              </a:lnSpc>
              <a:spcBef>
                <a:spcPct val="30000"/>
              </a:spcBef>
              <a:spcAft>
                <a:spcPct val="0"/>
              </a:spcAft>
              <a:buClrTx/>
              <a:buSzTx/>
              <a:buFont typeface="Wingdings" pitchFamily="2" charset="2"/>
              <a:buChar char="§"/>
              <a:tabLst/>
              <a:defRPr/>
            </a:pPr>
            <a:r>
              <a:rPr lang="en-US" sz="1400" b="1" baseline="0" dirty="0" smtClean="0"/>
              <a:t>The Fund Balance Guideline requires a Minimum of about $265M in UNA.  </a:t>
            </a:r>
          </a:p>
          <a:p>
            <a:pPr marL="171448" marR="0" indent="-171448" algn="l" defTabSz="914400" rtl="0" eaLnBrk="0" fontAlgn="base" latinLnBrk="0" hangingPunct="0">
              <a:lnSpc>
                <a:spcPct val="100000"/>
              </a:lnSpc>
              <a:spcBef>
                <a:spcPct val="30000"/>
              </a:spcBef>
              <a:spcAft>
                <a:spcPct val="0"/>
              </a:spcAft>
              <a:buClrTx/>
              <a:buSzTx/>
              <a:buFont typeface="Wingdings" pitchFamily="2" charset="2"/>
              <a:buChar char="§"/>
              <a:tabLst/>
              <a:defRPr/>
            </a:pPr>
            <a:endParaRPr lang="en-US" sz="1400" b="1" baseline="0" dirty="0" smtClean="0"/>
          </a:p>
          <a:p>
            <a:pPr marL="171448" marR="0" indent="-171448" algn="l" defTabSz="914400" rtl="0" eaLnBrk="0" fontAlgn="base" latinLnBrk="0" hangingPunct="0">
              <a:lnSpc>
                <a:spcPct val="100000"/>
              </a:lnSpc>
              <a:spcBef>
                <a:spcPct val="30000"/>
              </a:spcBef>
              <a:spcAft>
                <a:spcPct val="0"/>
              </a:spcAft>
              <a:buClrTx/>
              <a:buSzTx/>
              <a:buFont typeface="Wingdings" pitchFamily="2" charset="2"/>
              <a:buChar char="§"/>
              <a:tabLst/>
              <a:defRPr/>
            </a:pPr>
            <a:r>
              <a:rPr lang="en-US" sz="1400" b="1" baseline="0" dirty="0" smtClean="0"/>
              <a:t>Mr. Chair, that concludes my report. </a:t>
            </a:r>
            <a:endParaRPr lang="en-US" sz="1400" b="1" dirty="0" smtClean="0"/>
          </a:p>
          <a:p>
            <a:pPr marL="171448" marR="0" indent="-171448" algn="l" defTabSz="914400" rtl="0" eaLnBrk="0" fontAlgn="base" latinLnBrk="0" hangingPunct="0">
              <a:lnSpc>
                <a:spcPct val="100000"/>
              </a:lnSpc>
              <a:spcBef>
                <a:spcPct val="30000"/>
              </a:spcBef>
              <a:spcAft>
                <a:spcPct val="0"/>
              </a:spcAft>
              <a:buClrTx/>
              <a:buSzTx/>
              <a:buFont typeface="Wingdings" pitchFamily="2" charset="2"/>
              <a:buChar char="§"/>
              <a:tabLst/>
              <a:defRPr/>
            </a:pPr>
            <a:endParaRPr lang="en-US" sz="1400" b="1" dirty="0" smtClean="0"/>
          </a:p>
          <a:p>
            <a:pPr eaLnBrk="1" hangingPunct="1">
              <a:buFont typeface="Wingdings" pitchFamily="2" charset="2"/>
              <a:buNone/>
              <a:defRPr/>
            </a:pPr>
            <a:endParaRPr lang="en-US" b="1" dirty="0" smtClean="0">
              <a:solidFill>
                <a:srgbClr val="FF0000"/>
              </a:solidFill>
            </a:endParaRPr>
          </a:p>
        </p:txBody>
      </p:sp>
    </p:spTree>
    <p:extLst>
      <p:ext uri="{BB962C8B-B14F-4D97-AF65-F5344CB8AC3E}">
        <p14:creationId xmlns:p14="http://schemas.microsoft.com/office/powerpoint/2010/main" val="2246054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Arial" panose="020B0604020202020204" pitchFamily="34" charset="0"/>
                <a:ea typeface="MS PGothic" panose="020B0600070205080204" pitchFamily="34" charset="-128"/>
              </a:defRPr>
            </a:lvl1pPr>
            <a:lvl2pPr marL="741363" indent="-282575" defTabSz="920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5425" defTabSz="920750">
              <a:spcBef>
                <a:spcPct val="30000"/>
              </a:spcBef>
              <a:defRPr sz="1200">
                <a:solidFill>
                  <a:schemeClr val="tx1"/>
                </a:solidFill>
                <a:latin typeface="Arial" panose="020B0604020202020204" pitchFamily="34" charset="0"/>
                <a:ea typeface="MS PGothic" panose="020B0600070205080204" pitchFamily="34" charset="-128"/>
              </a:defRPr>
            </a:lvl3pPr>
            <a:lvl4pPr marL="1601788" indent="-225425" defTabSz="920750">
              <a:spcBef>
                <a:spcPct val="30000"/>
              </a:spcBef>
              <a:defRPr sz="1200">
                <a:solidFill>
                  <a:schemeClr val="tx1"/>
                </a:solidFill>
                <a:latin typeface="Arial" panose="020B0604020202020204" pitchFamily="34" charset="0"/>
                <a:ea typeface="MS PGothic" panose="020B0600070205080204" pitchFamily="34" charset="-128"/>
              </a:defRPr>
            </a:lvl4pPr>
            <a:lvl5pPr marL="2060575" indent="-225425" defTabSz="920750">
              <a:spcBef>
                <a:spcPct val="30000"/>
              </a:spcBef>
              <a:defRPr sz="1200">
                <a:solidFill>
                  <a:schemeClr val="tx1"/>
                </a:solidFill>
                <a:latin typeface="Arial" panose="020B0604020202020204" pitchFamily="34" charset="0"/>
                <a:ea typeface="MS PGothic" panose="020B0600070205080204" pitchFamily="34" charset="-128"/>
              </a:defRPr>
            </a:lvl5pPr>
            <a:lvl6pPr marL="2517775" indent="-225425" defTabSz="92075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4975" indent="-225425" defTabSz="92075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32175" indent="-225425" defTabSz="92075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9375" indent="-225425" defTabSz="92075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04DBFC8-C472-4654-A7C6-77B69D04D112}" type="slidenum">
              <a:rPr lang="en-GB" altLang="en-US" smtClean="0"/>
              <a:pPr>
                <a:spcBef>
                  <a:spcPct val="0"/>
                </a:spcBef>
              </a:pPr>
              <a:t>6</a:t>
            </a:fld>
            <a:endParaRPr lang="en-GB" altLang="en-US" smtClean="0"/>
          </a:p>
        </p:txBody>
      </p:sp>
      <p:sp>
        <p:nvSpPr>
          <p:cNvPr id="12291" name="Rectangle 2"/>
          <p:cNvSpPr>
            <a:spLocks noGrp="1" noRot="1" noChangeAspect="1" noChangeArrowheads="1" noTextEdit="1"/>
          </p:cNvSpPr>
          <p:nvPr>
            <p:ph type="sldImg"/>
          </p:nvPr>
        </p:nvSpPr>
        <p:spPr>
          <a:xfrm>
            <a:off x="465138" y="687388"/>
            <a:ext cx="6203950" cy="3490912"/>
          </a:xfrm>
          <a:ln/>
        </p:spPr>
      </p:sp>
      <p:sp>
        <p:nvSpPr>
          <p:cNvPr id="12292" name="Rectangle 3"/>
          <p:cNvSpPr>
            <a:spLocks noGrp="1" noChangeArrowheads="1"/>
          </p:cNvSpPr>
          <p:nvPr>
            <p:ph type="body" idx="1"/>
          </p:nvPr>
        </p:nvSpPr>
        <p:spPr>
          <a:xfrm>
            <a:off x="306388" y="4273550"/>
            <a:ext cx="6235700" cy="48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sz="800" b="1" smtClean="0">
              <a:latin typeface="Arial" panose="020B0604020202020204" pitchFamily="34" charset="0"/>
            </a:endParaRPr>
          </a:p>
        </p:txBody>
      </p:sp>
    </p:spTree>
    <p:extLst>
      <p:ext uri="{BB962C8B-B14F-4D97-AF65-F5344CB8AC3E}">
        <p14:creationId xmlns:p14="http://schemas.microsoft.com/office/powerpoint/2010/main" val="3493245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111125" defTabSz="973138" eaLnBrk="1" hangingPunct="1">
              <a:tabLst>
                <a:tab pos="17887950" algn="l"/>
              </a:tabLst>
              <a:defRPr/>
            </a:pPr>
            <a:r>
              <a:rPr lang="en-US" altLang="en-US" b="1" dirty="0" smtClean="0">
                <a:latin typeface="Arial" panose="020B0604020202020204" pitchFamily="34" charset="0"/>
              </a:rPr>
              <a:t>Good afternoon.  Thank you for making time on your busy agenda for this brief report from the Society Committee on Budget &amp; Finance.</a:t>
            </a:r>
          </a:p>
          <a:p>
            <a:pPr marL="111125" defTabSz="973138" eaLnBrk="1" hangingPunct="1">
              <a:tabLst>
                <a:tab pos="17887950" algn="l"/>
              </a:tabLst>
              <a:defRPr/>
            </a:pPr>
            <a:endParaRPr lang="en-US" altLang="en-US" b="1" dirty="0" smtClean="0">
              <a:latin typeface="Arial" panose="020B0604020202020204" pitchFamily="34" charset="0"/>
            </a:endParaRPr>
          </a:p>
          <a:p>
            <a:pPr marL="111125" defTabSz="973138" eaLnBrk="1" hangingPunct="1">
              <a:lnSpc>
                <a:spcPct val="200000"/>
              </a:lnSpc>
              <a:tabLst>
                <a:tab pos="17887950" algn="l"/>
              </a:tabLst>
              <a:defRPr/>
            </a:pPr>
            <a:r>
              <a:rPr lang="en-US" altLang="en-US" b="1" dirty="0" smtClean="0">
                <a:latin typeface="Arial" panose="020B0604020202020204" pitchFamily="34" charset="0"/>
              </a:rPr>
              <a:t> </a:t>
            </a:r>
            <a:r>
              <a:rPr lang="en-US" altLang="en-US" b="1" dirty="0" smtClean="0">
                <a:solidFill>
                  <a:srgbClr val="FF0000"/>
                </a:solidFill>
                <a:latin typeface="Arial" panose="020B0604020202020204" pitchFamily="34" charset="0"/>
              </a:rPr>
              <a:t>(CLICK)</a:t>
            </a:r>
            <a:endParaRPr lang="en-US" altLang="en-US" b="1" dirty="0" smtClean="0">
              <a:latin typeface="Arial" panose="020B0604020202020204" pitchFamily="34" charset="0"/>
            </a:endParaRPr>
          </a:p>
          <a:p>
            <a:pPr>
              <a:defRPr/>
            </a:pPr>
            <a:endParaRPr lang="en-US" dirty="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4CDAB7E0-9B69-4422-89E6-E248C5406B0B}" type="slidenum">
              <a:rPr lang="en-GB" altLang="en-US" smtClean="0"/>
              <a:pPr/>
              <a:t>7</a:t>
            </a:fld>
            <a:endParaRPr lang="en-GB" altLang="en-US" smtClean="0"/>
          </a:p>
        </p:txBody>
      </p:sp>
    </p:spTree>
    <p:extLst>
      <p:ext uri="{BB962C8B-B14F-4D97-AF65-F5344CB8AC3E}">
        <p14:creationId xmlns:p14="http://schemas.microsoft.com/office/powerpoint/2010/main" val="5168545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143000"/>
            <a:ext cx="6986588" cy="4019550"/>
          </a:xfrm>
          <a:prstGeom prst="rect">
            <a:avLst/>
          </a:prstGeom>
          <a:solidFill>
            <a:srgbClr val="0039A6"/>
          </a:solidFill>
          <a:ln w="9525">
            <a:noFill/>
            <a:miter lim="800000"/>
            <a:headEnd/>
            <a:tailEnd/>
          </a:ln>
          <a:effectLst/>
        </p:spPr>
        <p:txBody>
          <a:bodyPr wrap="none" anchor="ctr">
            <a:prstTxWarp prst="textNoShape">
              <a:avLst/>
            </a:prstTxWarp>
          </a:bodyPr>
          <a:lstStyle/>
          <a:p>
            <a:pPr>
              <a:defRPr/>
            </a:pPr>
            <a:endParaRPr lang="en-US" dirty="0"/>
          </a:p>
        </p:txBody>
      </p:sp>
      <p:sp>
        <p:nvSpPr>
          <p:cNvPr id="5" name="Rectangle 8"/>
          <p:cNvSpPr>
            <a:spLocks noChangeArrowheads="1"/>
          </p:cNvSpPr>
          <p:nvPr userDrawn="1"/>
        </p:nvSpPr>
        <p:spPr bwMode="auto">
          <a:xfrm>
            <a:off x="0" y="0"/>
            <a:ext cx="6986588" cy="1169988"/>
          </a:xfrm>
          <a:prstGeom prst="rect">
            <a:avLst/>
          </a:prstGeom>
          <a:solidFill>
            <a:srgbClr val="FDC82F"/>
          </a:solidFill>
          <a:ln w="9525">
            <a:noFill/>
            <a:miter lim="800000"/>
            <a:headEnd/>
            <a:tailEnd/>
          </a:ln>
          <a:effectLst/>
        </p:spPr>
        <p:txBody>
          <a:bodyPr wrap="none" anchor="ctr">
            <a:prstTxWarp prst="textNoShape">
              <a:avLst/>
            </a:prstTxWarp>
          </a:bodyPr>
          <a:lstStyle/>
          <a:p>
            <a:pPr>
              <a:defRPr/>
            </a:pPr>
            <a:endParaRPr lang="en-US" dirty="0"/>
          </a:p>
        </p:txBody>
      </p:sp>
      <p:sp>
        <p:nvSpPr>
          <p:cNvPr id="6" name="Line 9"/>
          <p:cNvSpPr>
            <a:spLocks noChangeShapeType="1"/>
          </p:cNvSpPr>
          <p:nvPr userDrawn="1"/>
        </p:nvSpPr>
        <p:spPr bwMode="auto">
          <a:xfrm flipV="1">
            <a:off x="358775" y="0"/>
            <a:ext cx="0" cy="5143500"/>
          </a:xfrm>
          <a:prstGeom prst="line">
            <a:avLst/>
          </a:prstGeom>
          <a:noFill/>
          <a:ln w="9525">
            <a:solidFill>
              <a:schemeClr val="bg1"/>
            </a:solidFill>
            <a:round/>
            <a:headEnd/>
            <a:tailEnd/>
          </a:ln>
          <a:effectLst/>
        </p:spPr>
        <p:txBody>
          <a:bodyPr>
            <a:prstTxWarp prst="textNoShape">
              <a:avLst/>
            </a:prstTxWarp>
          </a:bodyPr>
          <a:lstStyle/>
          <a:p>
            <a:pPr>
              <a:defRPr/>
            </a:pPr>
            <a:endParaRPr lang="en-US" dirty="0"/>
          </a:p>
        </p:txBody>
      </p:sp>
      <p:pic>
        <p:nvPicPr>
          <p:cNvPr id="7" name="Picture 14" descr="ACS_Chemistry_for_Life_CMYK_Logo_Large"/>
          <p:cNvPicPr>
            <a:picLocks noChangeAspect="1" noChangeArrowheads="1"/>
          </p:cNvPicPr>
          <p:nvPr userDrawn="1"/>
        </p:nvPicPr>
        <p:blipFill>
          <a:blip r:embed="rId2"/>
          <a:srcRect/>
          <a:stretch>
            <a:fillRect/>
          </a:stretch>
        </p:blipFill>
        <p:spPr bwMode="auto">
          <a:xfrm>
            <a:off x="7215188" y="914400"/>
            <a:ext cx="1693862" cy="534988"/>
          </a:xfrm>
          <a:prstGeom prst="rect">
            <a:avLst/>
          </a:prstGeom>
          <a:noFill/>
          <a:ln w="9525">
            <a:noFill/>
            <a:miter lim="800000"/>
            <a:headEnd/>
            <a:tailEnd/>
          </a:ln>
        </p:spPr>
      </p:pic>
      <p:sp>
        <p:nvSpPr>
          <p:cNvPr id="4099" name="Rectangle 3"/>
          <p:cNvSpPr>
            <a:spLocks noGrp="1" noChangeArrowheads="1"/>
          </p:cNvSpPr>
          <p:nvPr>
            <p:ph type="ctrTitle"/>
          </p:nvPr>
        </p:nvSpPr>
        <p:spPr>
          <a:xfrm>
            <a:off x="804672" y="1977629"/>
            <a:ext cx="5329237" cy="1913334"/>
          </a:xfrm>
        </p:spPr>
        <p:txBody>
          <a:bodyPr/>
          <a:lstStyle>
            <a:lvl1pPr>
              <a:defRPr sz="3200" b="0">
                <a:solidFill>
                  <a:schemeClr val="bg1"/>
                </a:solidFill>
              </a:defRPr>
            </a:lvl1pPr>
          </a:lstStyle>
          <a:p>
            <a:r>
              <a:rPr lang="en-US" smtClean="0"/>
              <a:t>Click to edit Master title style</a:t>
            </a:r>
            <a:endParaRPr lang="en-GB"/>
          </a:p>
        </p:txBody>
      </p:sp>
      <p:sp>
        <p:nvSpPr>
          <p:cNvPr id="4100" name="Rectangle 4"/>
          <p:cNvSpPr>
            <a:spLocks noGrp="1" noChangeArrowheads="1"/>
          </p:cNvSpPr>
          <p:nvPr>
            <p:ph type="subTitle" idx="1"/>
          </p:nvPr>
        </p:nvSpPr>
        <p:spPr>
          <a:xfrm>
            <a:off x="827089" y="4105275"/>
            <a:ext cx="5329237" cy="681038"/>
          </a:xfrm>
        </p:spPr>
        <p:txBody>
          <a:bodyPr/>
          <a:lstStyle>
            <a:lvl1pPr marL="0" indent="0">
              <a:buFontTx/>
              <a:buNone/>
              <a:defRPr sz="1200">
                <a:solidFill>
                  <a:schemeClr val="bg1"/>
                </a:solidFill>
              </a:defRPr>
            </a:lvl1pPr>
          </a:lstStyle>
          <a:p>
            <a:r>
              <a:rPr lang="en-US" smtClean="0"/>
              <a:t>Click to edit Master subtitle style</a:t>
            </a:r>
            <a:endParaRPr lang="en-GB"/>
          </a:p>
        </p:txBody>
      </p:sp>
      <p:sp>
        <p:nvSpPr>
          <p:cNvPr id="8" name="Rectangle 10"/>
          <p:cNvSpPr>
            <a:spLocks noGrp="1" noChangeArrowheads="1"/>
          </p:cNvSpPr>
          <p:nvPr>
            <p:ph type="ftr" sz="quarter" idx="10"/>
          </p:nvPr>
        </p:nvSpPr>
        <p:spPr>
          <a:xfrm>
            <a:off x="804863" y="950913"/>
            <a:ext cx="2895600" cy="209550"/>
          </a:xfrm>
        </p:spPr>
        <p:txBody>
          <a:bodyPr/>
          <a:lstStyle>
            <a:lvl1pPr>
              <a:defRPr smtClean="0">
                <a:solidFill>
                  <a:srgbClr val="0054A6"/>
                </a:solidFill>
              </a:defRPr>
            </a:lvl1pPr>
          </a:lstStyle>
          <a:p>
            <a:pPr>
              <a:defRPr/>
            </a:pPr>
            <a:r>
              <a:rPr lang="en-GB" dirty="0"/>
              <a:t>American Chemical Society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5B876900-0E3B-D94C-8A32-C55FE5AE6812}"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3064" y="239317"/>
            <a:ext cx="1963737" cy="435530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7089" y="239317"/>
            <a:ext cx="5743575" cy="435530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38E07EB5-07F9-2E4F-A54B-A61D01C7A7BD}"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9D91F825-A009-764B-886E-E225967BA464}"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FA7784FE-3B3B-4245-BBC6-1DFC2966AB08}"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7088" y="1329929"/>
            <a:ext cx="3852862" cy="32646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2350" y="1329929"/>
            <a:ext cx="3854450" cy="32646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6" name="Rectangle 6"/>
          <p:cNvSpPr>
            <a:spLocks noGrp="1" noChangeArrowheads="1"/>
          </p:cNvSpPr>
          <p:nvPr>
            <p:ph type="sldNum" sz="quarter" idx="11"/>
          </p:nvPr>
        </p:nvSpPr>
        <p:spPr>
          <a:ln/>
        </p:spPr>
        <p:txBody>
          <a:bodyPr/>
          <a:lstStyle>
            <a:lvl1pPr>
              <a:defRPr/>
            </a:lvl1pPr>
          </a:lstStyle>
          <a:p>
            <a:pPr>
              <a:defRPr/>
            </a:pPr>
            <a:fld id="{F3EFA4BB-799E-554A-B774-951AF9B5C22F}"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8" name="Rectangle 6"/>
          <p:cNvSpPr>
            <a:spLocks noGrp="1" noChangeArrowheads="1"/>
          </p:cNvSpPr>
          <p:nvPr>
            <p:ph type="sldNum" sz="quarter" idx="11"/>
          </p:nvPr>
        </p:nvSpPr>
        <p:spPr>
          <a:ln/>
        </p:spPr>
        <p:txBody>
          <a:bodyPr/>
          <a:lstStyle>
            <a:lvl1pPr>
              <a:defRPr/>
            </a:lvl1pPr>
          </a:lstStyle>
          <a:p>
            <a:pPr>
              <a:defRPr/>
            </a:pPr>
            <a:fld id="{1A14AE5A-37CD-1849-918F-39BC088E2ADA}"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4" name="Rectangle 6"/>
          <p:cNvSpPr>
            <a:spLocks noGrp="1" noChangeArrowheads="1"/>
          </p:cNvSpPr>
          <p:nvPr>
            <p:ph type="sldNum" sz="quarter" idx="11"/>
          </p:nvPr>
        </p:nvSpPr>
        <p:spPr>
          <a:ln/>
        </p:spPr>
        <p:txBody>
          <a:bodyPr/>
          <a:lstStyle>
            <a:lvl1pPr>
              <a:defRPr/>
            </a:lvl1pPr>
          </a:lstStyle>
          <a:p>
            <a:pPr>
              <a:defRPr/>
            </a:pPr>
            <a:fld id="{15F2B459-BA9D-584B-8851-DE7533AEA59F}"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3" name="Rectangle 6"/>
          <p:cNvSpPr>
            <a:spLocks noGrp="1" noChangeArrowheads="1"/>
          </p:cNvSpPr>
          <p:nvPr>
            <p:ph type="sldNum" sz="quarter" idx="11"/>
          </p:nvPr>
        </p:nvSpPr>
        <p:spPr>
          <a:ln/>
        </p:spPr>
        <p:txBody>
          <a:bodyPr/>
          <a:lstStyle>
            <a:lvl1pPr>
              <a:defRPr/>
            </a:lvl1pPr>
          </a:lstStyle>
          <a:p>
            <a:pPr>
              <a:defRPr/>
            </a:pPr>
            <a:fld id="{603BD59D-15DA-E844-9783-219C4D83C895}" type="slidenum">
              <a:rPr lang="en-GB"/>
              <a:pPr>
                <a:defRPr/>
              </a:pPr>
              <a:t>‹#›</a:t>
            </a:fld>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6" name="Rectangle 6"/>
          <p:cNvSpPr>
            <a:spLocks noGrp="1" noChangeArrowheads="1"/>
          </p:cNvSpPr>
          <p:nvPr>
            <p:ph type="sldNum" sz="quarter" idx="11"/>
          </p:nvPr>
        </p:nvSpPr>
        <p:spPr>
          <a:ln/>
        </p:spPr>
        <p:txBody>
          <a:bodyPr/>
          <a:lstStyle>
            <a:lvl1pPr>
              <a:defRPr/>
            </a:lvl1pPr>
          </a:lstStyle>
          <a:p>
            <a:pPr>
              <a:defRPr/>
            </a:pPr>
            <a:fld id="{D7258742-78BA-724E-BF41-BB5D05E37F23}"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6" name="Rectangle 6"/>
          <p:cNvSpPr>
            <a:spLocks noGrp="1" noChangeArrowheads="1"/>
          </p:cNvSpPr>
          <p:nvPr>
            <p:ph type="sldNum" sz="quarter" idx="11"/>
          </p:nvPr>
        </p:nvSpPr>
        <p:spPr>
          <a:ln/>
        </p:spPr>
        <p:txBody>
          <a:bodyPr/>
          <a:lstStyle>
            <a:lvl1pPr>
              <a:defRPr/>
            </a:lvl1pPr>
          </a:lstStyle>
          <a:p>
            <a:pPr>
              <a:defRPr/>
            </a:pPr>
            <a:fld id="{ED782598-DCB1-DC48-BEF1-B8EF8ED665E9}"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088" y="239713"/>
            <a:ext cx="5616575" cy="7080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endParaRPr lang="en-GB"/>
          </a:p>
        </p:txBody>
      </p:sp>
      <p:sp>
        <p:nvSpPr>
          <p:cNvPr id="1027" name="Rectangle 3"/>
          <p:cNvSpPr>
            <a:spLocks noGrp="1" noChangeArrowheads="1"/>
          </p:cNvSpPr>
          <p:nvPr>
            <p:ph type="body" idx="1"/>
          </p:nvPr>
        </p:nvSpPr>
        <p:spPr bwMode="auto">
          <a:xfrm>
            <a:off x="827088" y="1330325"/>
            <a:ext cx="7859712" cy="32639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29" name="Rectangle 5"/>
          <p:cNvSpPr>
            <a:spLocks noGrp="1" noChangeArrowheads="1"/>
          </p:cNvSpPr>
          <p:nvPr>
            <p:ph type="ftr" sz="quarter" idx="3"/>
          </p:nvPr>
        </p:nvSpPr>
        <p:spPr bwMode="auto">
          <a:xfrm>
            <a:off x="804863" y="4864100"/>
            <a:ext cx="2895600" cy="209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800" b="1" smtClean="0">
                <a:solidFill>
                  <a:srgbClr val="0039A6"/>
                </a:solidFill>
              </a:defRPr>
            </a:lvl1pPr>
          </a:lstStyle>
          <a:p>
            <a:pPr>
              <a:defRPr/>
            </a:pPr>
            <a:r>
              <a:rPr lang="en-GB" dirty="0"/>
              <a:t>American Chemical Society</a:t>
            </a:r>
          </a:p>
        </p:txBody>
      </p:sp>
      <p:sp>
        <p:nvSpPr>
          <p:cNvPr id="1030" name="Rectangle 6"/>
          <p:cNvSpPr>
            <a:spLocks noGrp="1" noChangeArrowheads="1"/>
          </p:cNvSpPr>
          <p:nvPr>
            <p:ph type="sldNum" sz="quarter" idx="4"/>
          </p:nvPr>
        </p:nvSpPr>
        <p:spPr bwMode="auto">
          <a:xfrm>
            <a:off x="6934200" y="4864100"/>
            <a:ext cx="1773238" cy="2190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800" b="1">
                <a:solidFill>
                  <a:srgbClr val="0039A6"/>
                </a:solidFill>
              </a:defRPr>
            </a:lvl1pPr>
          </a:lstStyle>
          <a:p>
            <a:pPr>
              <a:defRPr/>
            </a:pPr>
            <a:fld id="{2E4FD6D8-E3CD-AF48-818A-96BF2E166CB4}" type="slidenum">
              <a:rPr lang="en-GB"/>
              <a:pPr>
                <a:defRPr/>
              </a:pPr>
              <a:t>‹#›</a:t>
            </a:fld>
            <a:endParaRPr lang="en-GB" dirty="0"/>
          </a:p>
        </p:txBody>
      </p:sp>
      <p:sp>
        <p:nvSpPr>
          <p:cNvPr id="1037" name="Line 13"/>
          <p:cNvSpPr>
            <a:spLocks noChangeShapeType="1"/>
          </p:cNvSpPr>
          <p:nvPr userDrawn="1"/>
        </p:nvSpPr>
        <p:spPr bwMode="auto">
          <a:xfrm flipV="1">
            <a:off x="827088" y="4781548"/>
            <a:ext cx="7859712" cy="1"/>
          </a:xfrm>
          <a:prstGeom prst="line">
            <a:avLst/>
          </a:prstGeom>
          <a:noFill/>
          <a:ln w="9525">
            <a:solidFill>
              <a:srgbClr val="0039A6"/>
            </a:solidFill>
            <a:round/>
            <a:headEnd/>
            <a:tailEnd/>
          </a:ln>
          <a:effectLst/>
        </p:spPr>
        <p:txBody>
          <a:bodyPr>
            <a:prstTxWarp prst="textNoShape">
              <a:avLst/>
            </a:prstTxWarp>
          </a:bodyPr>
          <a:lstStyle/>
          <a:p>
            <a:pPr>
              <a:defRPr/>
            </a:pPr>
            <a:endParaRPr lang="en-US" dirty="0"/>
          </a:p>
        </p:txBody>
      </p:sp>
      <p:sp>
        <p:nvSpPr>
          <p:cNvPr id="10" name="Rectangle 9"/>
          <p:cNvSpPr>
            <a:spLocks noChangeArrowheads="1"/>
          </p:cNvSpPr>
          <p:nvPr userDrawn="1"/>
        </p:nvSpPr>
        <p:spPr bwMode="auto">
          <a:xfrm>
            <a:off x="0" y="1143000"/>
            <a:ext cx="342900" cy="4019550"/>
          </a:xfrm>
          <a:prstGeom prst="rect">
            <a:avLst/>
          </a:prstGeom>
          <a:solidFill>
            <a:srgbClr val="0039A6"/>
          </a:solidFill>
          <a:ln w="9525">
            <a:noFill/>
            <a:miter lim="800000"/>
            <a:headEnd/>
            <a:tailEnd/>
          </a:ln>
          <a:effectLst/>
        </p:spPr>
        <p:txBody>
          <a:bodyPr wrap="none" anchor="ctr">
            <a:prstTxWarp prst="textNoShape">
              <a:avLst/>
            </a:prstTxWarp>
          </a:bodyPr>
          <a:lstStyle/>
          <a:p>
            <a:pPr>
              <a:defRPr/>
            </a:pPr>
            <a:endParaRPr lang="en-US" dirty="0"/>
          </a:p>
        </p:txBody>
      </p:sp>
      <p:sp>
        <p:nvSpPr>
          <p:cNvPr id="11" name="Rectangle 8"/>
          <p:cNvSpPr>
            <a:spLocks noChangeArrowheads="1"/>
          </p:cNvSpPr>
          <p:nvPr userDrawn="1"/>
        </p:nvSpPr>
        <p:spPr bwMode="auto">
          <a:xfrm>
            <a:off x="0" y="0"/>
            <a:ext cx="342900" cy="1169988"/>
          </a:xfrm>
          <a:prstGeom prst="rect">
            <a:avLst/>
          </a:prstGeom>
          <a:solidFill>
            <a:srgbClr val="FDC82F"/>
          </a:solidFill>
          <a:ln w="9525">
            <a:noFill/>
            <a:miter lim="800000"/>
            <a:headEnd/>
            <a:tailEnd/>
          </a:ln>
          <a:effectLst/>
        </p:spPr>
        <p:txBody>
          <a:bodyPr wrap="none" anchor="ctr">
            <a:prstTxWarp prst="textNoShape">
              <a:avLst/>
            </a:prstTxWarp>
          </a:bodyPr>
          <a:lstStyle/>
          <a:p>
            <a:pPr>
              <a:defRPr/>
            </a:pPr>
            <a:endParaRPr lang="en-US" dirty="0"/>
          </a:p>
        </p:txBody>
      </p:sp>
      <p:pic>
        <p:nvPicPr>
          <p:cNvPr id="1033" name="Picture 14" descr="ACS_Chemistry_for_Life_CMYK_Logo_Large"/>
          <p:cNvPicPr>
            <a:picLocks noChangeAspect="1" noChangeArrowheads="1"/>
          </p:cNvPicPr>
          <p:nvPr userDrawn="1"/>
        </p:nvPicPr>
        <p:blipFill>
          <a:blip r:embed="rId13"/>
          <a:srcRect/>
          <a:stretch>
            <a:fillRect/>
          </a:stretch>
        </p:blipFill>
        <p:spPr bwMode="auto">
          <a:xfrm>
            <a:off x="6992938" y="411163"/>
            <a:ext cx="1693862" cy="534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6"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hf hdr="0" dt="0"/>
  <p:txStyles>
    <p:titleStyle>
      <a:lvl1pPr algn="l" rtl="0" eaLnBrk="1" fontAlgn="base" hangingPunct="1">
        <a:lnSpc>
          <a:spcPct val="90000"/>
        </a:lnSpc>
        <a:spcBef>
          <a:spcPct val="0"/>
        </a:spcBef>
        <a:spcAft>
          <a:spcPct val="0"/>
        </a:spcAft>
        <a:defRPr sz="2600" b="1">
          <a:solidFill>
            <a:srgbClr val="0039A6"/>
          </a:solidFill>
          <a:latin typeface="+mj-lt"/>
          <a:ea typeface="ＭＳ Ｐゴシック" charset="-128"/>
          <a:cs typeface="ＭＳ Ｐゴシック" charset="-128"/>
        </a:defRPr>
      </a:lvl1pPr>
      <a:lvl2pPr algn="l" rtl="0" eaLnBrk="1" fontAlgn="base" hangingPunct="1">
        <a:lnSpc>
          <a:spcPct val="90000"/>
        </a:lnSpc>
        <a:spcBef>
          <a:spcPct val="0"/>
        </a:spcBef>
        <a:spcAft>
          <a:spcPct val="0"/>
        </a:spcAft>
        <a:defRPr sz="2600" b="1">
          <a:solidFill>
            <a:srgbClr val="0039A6"/>
          </a:solidFill>
          <a:latin typeface="Arial" charset="0"/>
          <a:ea typeface="ＭＳ Ｐゴシック" charset="-128"/>
          <a:cs typeface="ＭＳ Ｐゴシック" charset="-128"/>
        </a:defRPr>
      </a:lvl2pPr>
      <a:lvl3pPr algn="l" rtl="0" eaLnBrk="1" fontAlgn="base" hangingPunct="1">
        <a:lnSpc>
          <a:spcPct val="90000"/>
        </a:lnSpc>
        <a:spcBef>
          <a:spcPct val="0"/>
        </a:spcBef>
        <a:spcAft>
          <a:spcPct val="0"/>
        </a:spcAft>
        <a:defRPr sz="2600" b="1">
          <a:solidFill>
            <a:srgbClr val="0039A6"/>
          </a:solidFill>
          <a:latin typeface="Arial" charset="0"/>
          <a:ea typeface="ＭＳ Ｐゴシック" charset="-128"/>
          <a:cs typeface="ＭＳ Ｐゴシック" charset="-128"/>
        </a:defRPr>
      </a:lvl3pPr>
      <a:lvl4pPr algn="l" rtl="0" eaLnBrk="1" fontAlgn="base" hangingPunct="1">
        <a:lnSpc>
          <a:spcPct val="90000"/>
        </a:lnSpc>
        <a:spcBef>
          <a:spcPct val="0"/>
        </a:spcBef>
        <a:spcAft>
          <a:spcPct val="0"/>
        </a:spcAft>
        <a:defRPr sz="2600" b="1">
          <a:solidFill>
            <a:srgbClr val="0039A6"/>
          </a:solidFill>
          <a:latin typeface="Arial" charset="0"/>
          <a:ea typeface="ＭＳ Ｐゴシック" charset="-128"/>
          <a:cs typeface="ＭＳ Ｐゴシック" charset="-128"/>
        </a:defRPr>
      </a:lvl4pPr>
      <a:lvl5pPr algn="l" rtl="0" eaLnBrk="1" fontAlgn="base" hangingPunct="1">
        <a:lnSpc>
          <a:spcPct val="90000"/>
        </a:lnSpc>
        <a:spcBef>
          <a:spcPct val="0"/>
        </a:spcBef>
        <a:spcAft>
          <a:spcPct val="0"/>
        </a:spcAft>
        <a:defRPr sz="2600" b="1">
          <a:solidFill>
            <a:srgbClr val="0039A6"/>
          </a:solidFill>
          <a:latin typeface="Arial" charset="0"/>
          <a:ea typeface="ＭＳ Ｐゴシック" charset="-128"/>
          <a:cs typeface="ＭＳ Ｐゴシック" charset="-128"/>
        </a:defRPr>
      </a:lvl5pPr>
      <a:lvl6pPr marL="457200" algn="l" rtl="0" eaLnBrk="1" fontAlgn="base" hangingPunct="1">
        <a:lnSpc>
          <a:spcPct val="90000"/>
        </a:lnSpc>
        <a:spcBef>
          <a:spcPct val="0"/>
        </a:spcBef>
        <a:spcAft>
          <a:spcPct val="0"/>
        </a:spcAft>
        <a:defRPr sz="2600" b="1">
          <a:solidFill>
            <a:srgbClr val="0039A6"/>
          </a:solidFill>
          <a:latin typeface="Arial" charset="0"/>
        </a:defRPr>
      </a:lvl6pPr>
      <a:lvl7pPr marL="914400" algn="l" rtl="0" eaLnBrk="1" fontAlgn="base" hangingPunct="1">
        <a:lnSpc>
          <a:spcPct val="90000"/>
        </a:lnSpc>
        <a:spcBef>
          <a:spcPct val="0"/>
        </a:spcBef>
        <a:spcAft>
          <a:spcPct val="0"/>
        </a:spcAft>
        <a:defRPr sz="2600" b="1">
          <a:solidFill>
            <a:srgbClr val="0039A6"/>
          </a:solidFill>
          <a:latin typeface="Arial" charset="0"/>
        </a:defRPr>
      </a:lvl7pPr>
      <a:lvl8pPr marL="1371600" algn="l" rtl="0" eaLnBrk="1" fontAlgn="base" hangingPunct="1">
        <a:lnSpc>
          <a:spcPct val="90000"/>
        </a:lnSpc>
        <a:spcBef>
          <a:spcPct val="0"/>
        </a:spcBef>
        <a:spcAft>
          <a:spcPct val="0"/>
        </a:spcAft>
        <a:defRPr sz="2600" b="1">
          <a:solidFill>
            <a:srgbClr val="0039A6"/>
          </a:solidFill>
          <a:latin typeface="Arial" charset="0"/>
        </a:defRPr>
      </a:lvl8pPr>
      <a:lvl9pPr marL="1828800" algn="l" rtl="0" eaLnBrk="1" fontAlgn="base" hangingPunct="1">
        <a:lnSpc>
          <a:spcPct val="90000"/>
        </a:lnSpc>
        <a:spcBef>
          <a:spcPct val="0"/>
        </a:spcBef>
        <a:spcAft>
          <a:spcPct val="0"/>
        </a:spcAft>
        <a:defRPr sz="2600" b="1">
          <a:solidFill>
            <a:srgbClr val="0039A6"/>
          </a:solidFill>
          <a:latin typeface="Arial" charset="0"/>
        </a:defRPr>
      </a:lvl9pPr>
    </p:titleStyle>
    <p:bodyStyle>
      <a:lvl1pPr marL="342900" indent="-342900" algn="l" rtl="0" eaLnBrk="1" fontAlgn="base" hangingPunct="1">
        <a:spcBef>
          <a:spcPct val="10000"/>
        </a:spcBef>
        <a:spcAft>
          <a:spcPct val="40000"/>
        </a:spcAft>
        <a:buChar char="•"/>
        <a:defRPr>
          <a:solidFill>
            <a:srgbClr val="0039A6"/>
          </a:solidFill>
          <a:latin typeface="+mn-lt"/>
          <a:ea typeface="ＭＳ Ｐゴシック" charset="-128"/>
          <a:cs typeface="ＭＳ Ｐゴシック" charset="-128"/>
        </a:defRPr>
      </a:lvl1pPr>
      <a:lvl2pPr marL="742950" indent="-285750" algn="l" rtl="0" eaLnBrk="1" fontAlgn="base" hangingPunct="1">
        <a:spcBef>
          <a:spcPct val="10000"/>
        </a:spcBef>
        <a:spcAft>
          <a:spcPct val="40000"/>
        </a:spcAft>
        <a:buChar char="–"/>
        <a:defRPr sz="1600">
          <a:solidFill>
            <a:srgbClr val="0039A6"/>
          </a:solidFill>
          <a:latin typeface="+mn-lt"/>
          <a:ea typeface="ＭＳ Ｐゴシック" charset="-128"/>
        </a:defRPr>
      </a:lvl2pPr>
      <a:lvl3pPr marL="1143000" indent="-228600" algn="l" rtl="0" eaLnBrk="1" fontAlgn="base" hangingPunct="1">
        <a:spcBef>
          <a:spcPct val="10000"/>
        </a:spcBef>
        <a:spcAft>
          <a:spcPct val="40000"/>
        </a:spcAft>
        <a:buChar char="•"/>
        <a:defRPr sz="1400">
          <a:solidFill>
            <a:srgbClr val="0039A6"/>
          </a:solidFill>
          <a:latin typeface="+mn-lt"/>
          <a:ea typeface="ＭＳ Ｐゴシック" charset="-128"/>
        </a:defRPr>
      </a:lvl3pPr>
      <a:lvl4pPr marL="1600200" indent="-228600" algn="l" rtl="0" eaLnBrk="1" fontAlgn="base" hangingPunct="1">
        <a:spcBef>
          <a:spcPct val="10000"/>
        </a:spcBef>
        <a:spcAft>
          <a:spcPct val="40000"/>
        </a:spcAft>
        <a:buChar char="–"/>
        <a:defRPr sz="1200">
          <a:solidFill>
            <a:srgbClr val="0039A6"/>
          </a:solidFill>
          <a:latin typeface="+mn-lt"/>
          <a:ea typeface="ＭＳ Ｐゴシック" charset="-128"/>
        </a:defRPr>
      </a:lvl4pPr>
      <a:lvl5pPr marL="2057400" indent="-228600" algn="l" rtl="0" eaLnBrk="1" fontAlgn="base" hangingPunct="1">
        <a:spcBef>
          <a:spcPct val="10000"/>
        </a:spcBef>
        <a:spcAft>
          <a:spcPct val="40000"/>
        </a:spcAft>
        <a:buChar char="»"/>
        <a:defRPr sz="1000">
          <a:solidFill>
            <a:srgbClr val="0039A6"/>
          </a:solidFill>
          <a:latin typeface="+mn-lt"/>
          <a:ea typeface="ＭＳ Ｐゴシック" charset="-128"/>
        </a:defRPr>
      </a:lvl5pPr>
      <a:lvl6pPr marL="2514600" indent="-228600" algn="l" rtl="0" eaLnBrk="1" fontAlgn="base" hangingPunct="1">
        <a:spcBef>
          <a:spcPct val="10000"/>
        </a:spcBef>
        <a:spcAft>
          <a:spcPct val="40000"/>
        </a:spcAft>
        <a:buChar char="»"/>
        <a:defRPr sz="1000">
          <a:solidFill>
            <a:srgbClr val="0039A6"/>
          </a:solidFill>
          <a:latin typeface="+mn-lt"/>
          <a:ea typeface="ＭＳ Ｐゴシック" charset="-128"/>
        </a:defRPr>
      </a:lvl6pPr>
      <a:lvl7pPr marL="2971800" indent="-228600" algn="l" rtl="0" eaLnBrk="1" fontAlgn="base" hangingPunct="1">
        <a:spcBef>
          <a:spcPct val="10000"/>
        </a:spcBef>
        <a:spcAft>
          <a:spcPct val="40000"/>
        </a:spcAft>
        <a:buChar char="»"/>
        <a:defRPr sz="1000">
          <a:solidFill>
            <a:srgbClr val="0039A6"/>
          </a:solidFill>
          <a:latin typeface="+mn-lt"/>
          <a:ea typeface="ＭＳ Ｐゴシック" charset="-128"/>
        </a:defRPr>
      </a:lvl7pPr>
      <a:lvl8pPr marL="3429000" indent="-228600" algn="l" rtl="0" eaLnBrk="1" fontAlgn="base" hangingPunct="1">
        <a:spcBef>
          <a:spcPct val="10000"/>
        </a:spcBef>
        <a:spcAft>
          <a:spcPct val="40000"/>
        </a:spcAft>
        <a:buChar char="»"/>
        <a:defRPr sz="1000">
          <a:solidFill>
            <a:srgbClr val="0039A6"/>
          </a:solidFill>
          <a:latin typeface="+mn-lt"/>
          <a:ea typeface="ＭＳ Ｐゴシック" charset="-128"/>
        </a:defRPr>
      </a:lvl8pPr>
      <a:lvl9pPr marL="3886200" indent="-228600" algn="l" rtl="0" eaLnBrk="1" fontAlgn="base" hangingPunct="1">
        <a:spcBef>
          <a:spcPct val="10000"/>
        </a:spcBef>
        <a:spcAft>
          <a:spcPct val="40000"/>
        </a:spcAft>
        <a:buChar char="»"/>
        <a:defRPr sz="1000">
          <a:solidFill>
            <a:srgbClr val="0039A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012"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804863" y="1978025"/>
            <a:ext cx="6205537" cy="1912938"/>
          </a:xfrm>
        </p:spPr>
        <p:txBody>
          <a:bodyPr/>
          <a:lstStyle/>
          <a:p>
            <a:pPr eaLnBrk="1" hangingPunct="1"/>
            <a:r>
              <a:rPr lang="en-US" altLang="en-US" dirty="0" smtClean="0">
                <a:ea typeface="ＭＳ Ｐゴシック" panose="020B0600070205080204" pitchFamily="34" charset="-128"/>
              </a:rPr>
              <a:t>Report from the </a:t>
            </a:r>
            <a:br>
              <a:rPr lang="en-US" altLang="en-US" dirty="0" smtClean="0">
                <a:ea typeface="ＭＳ Ｐゴシック" panose="020B0600070205080204" pitchFamily="34" charset="-128"/>
              </a:rPr>
            </a:br>
            <a:r>
              <a:rPr lang="en-US" altLang="en-US" dirty="0" smtClean="0">
                <a:ea typeface="ＭＳ Ｐゴシック" panose="020B0600070205080204" pitchFamily="34" charset="-128"/>
              </a:rPr>
              <a:t>Society Committee on </a:t>
            </a:r>
            <a:br>
              <a:rPr lang="en-US" altLang="en-US" dirty="0" smtClean="0">
                <a:ea typeface="ＭＳ Ｐゴシック" panose="020B0600070205080204" pitchFamily="34" charset="-128"/>
              </a:rPr>
            </a:br>
            <a:r>
              <a:rPr lang="en-US" altLang="en-US" dirty="0" smtClean="0">
                <a:ea typeface="ＭＳ Ｐゴシック" panose="020B0600070205080204" pitchFamily="34" charset="-128"/>
              </a:rPr>
              <a:t>Budget and Finance</a:t>
            </a:r>
          </a:p>
        </p:txBody>
      </p:sp>
      <p:sp>
        <p:nvSpPr>
          <p:cNvPr id="9219" name="Subtitle 2"/>
          <p:cNvSpPr>
            <a:spLocks noGrp="1"/>
          </p:cNvSpPr>
          <p:nvPr>
            <p:ph type="subTitle" idx="1"/>
          </p:nvPr>
        </p:nvSpPr>
        <p:spPr>
          <a:xfrm>
            <a:off x="827088" y="4105275"/>
            <a:ext cx="6030912" cy="681038"/>
          </a:xfrm>
        </p:spPr>
        <p:txBody>
          <a:bodyPr/>
          <a:lstStyle/>
          <a:p>
            <a:pPr eaLnBrk="1" hangingPunct="1">
              <a:spcBef>
                <a:spcPct val="0"/>
              </a:spcBef>
              <a:spcAft>
                <a:spcPct val="0"/>
              </a:spcAft>
            </a:pPr>
            <a:endParaRPr lang="en-US" altLang="en-US" dirty="0" smtClean="0">
              <a:ea typeface="ＭＳ Ｐゴシック" panose="020B0600070205080204" pitchFamily="34" charset="-128"/>
            </a:endParaRPr>
          </a:p>
          <a:p>
            <a:pPr eaLnBrk="1" hangingPunct="1">
              <a:spcBef>
                <a:spcPct val="0"/>
              </a:spcBef>
              <a:spcAft>
                <a:spcPct val="0"/>
              </a:spcAft>
            </a:pPr>
            <a:endParaRPr lang="en-US" altLang="en-US" dirty="0">
              <a:ea typeface="ＭＳ Ｐゴシック" panose="020B0600070205080204" pitchFamily="34" charset="-128"/>
            </a:endParaRPr>
          </a:p>
          <a:p>
            <a:pPr eaLnBrk="1" hangingPunct="1">
              <a:spcBef>
                <a:spcPct val="0"/>
              </a:spcBef>
              <a:spcAft>
                <a:spcPct val="0"/>
              </a:spcAft>
              <a:tabLst>
                <a:tab pos="5943600" algn="r"/>
              </a:tabLst>
            </a:pPr>
            <a:r>
              <a:rPr lang="en-US" altLang="en-US" dirty="0" smtClean="0">
                <a:ea typeface="ＭＳ Ｐゴシック" panose="020B0600070205080204" pitchFamily="34" charset="-128"/>
              </a:rPr>
              <a:t>	August 22, 2018</a:t>
            </a:r>
          </a:p>
          <a:p>
            <a:pPr eaLnBrk="1" hangingPunct="1">
              <a:spcBef>
                <a:spcPct val="0"/>
              </a:spcBef>
              <a:spcAft>
                <a:spcPct val="0"/>
              </a:spcAft>
              <a:tabLst>
                <a:tab pos="5943600" algn="r"/>
              </a:tabLst>
            </a:pPr>
            <a:r>
              <a:rPr lang="en-US" altLang="en-US" dirty="0" smtClean="0">
                <a:ea typeface="ＭＳ Ｐゴシック" panose="020B0600070205080204" pitchFamily="34" charset="-128"/>
              </a:rPr>
              <a:t>www.acs.org/CouncilReports	Boston, Massachusetts</a:t>
            </a:r>
          </a:p>
          <a:p>
            <a:pPr eaLnBrk="1" hangingPunct="1">
              <a:spcBef>
                <a:spcPct val="0"/>
              </a:spcBef>
              <a:spcAft>
                <a:spcPct val="0"/>
              </a:spcAft>
              <a:tabLst>
                <a:tab pos="5943600" algn="r"/>
              </a:tabLst>
            </a:pPr>
            <a:endParaRPr lang="en-US" altLang="en-US" dirty="0" smtClean="0">
              <a:ea typeface="ＭＳ Ｐゴシック" panose="020B0600070205080204" pitchFamily="34" charset="-128"/>
            </a:endParaRPr>
          </a:p>
          <a:p>
            <a:pPr eaLnBrk="1" hangingPunct="1"/>
            <a:endParaRPr lang="en-US" altLang="en-US" dirty="0" smtClean="0">
              <a:ea typeface="ＭＳ Ｐゴシック" panose="020B0600070205080204" pitchFamily="34" charset="-128"/>
            </a:endParaRPr>
          </a:p>
        </p:txBody>
      </p:sp>
      <p:sp>
        <p:nvSpPr>
          <p:cNvPr id="922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10000"/>
              </a:spcBef>
              <a:spcAft>
                <a:spcPct val="40000"/>
              </a:spcAft>
              <a:buChar char="•"/>
              <a:defRPr>
                <a:solidFill>
                  <a:srgbClr val="0039A6"/>
                </a:solidFill>
                <a:latin typeface="Arial" panose="020B0604020202020204" pitchFamily="34" charset="0"/>
                <a:ea typeface="ＭＳ Ｐゴシック" panose="020B0600070205080204" pitchFamily="34" charset="-128"/>
              </a:defRPr>
            </a:lvl1pPr>
            <a:lvl2pPr marL="742950" indent="-285750">
              <a:spcBef>
                <a:spcPct val="10000"/>
              </a:spcBef>
              <a:spcAft>
                <a:spcPct val="40000"/>
              </a:spcAft>
              <a:buChar char="–"/>
              <a:defRPr sz="1600">
                <a:solidFill>
                  <a:srgbClr val="0039A6"/>
                </a:solidFill>
                <a:latin typeface="Arial" panose="020B0604020202020204" pitchFamily="34" charset="0"/>
                <a:ea typeface="ＭＳ Ｐゴシック" panose="020B0600070205080204" pitchFamily="34" charset="-128"/>
              </a:defRPr>
            </a:lvl2pPr>
            <a:lvl3pPr marL="1143000" indent="-228600">
              <a:spcBef>
                <a:spcPct val="10000"/>
              </a:spcBef>
              <a:spcAft>
                <a:spcPct val="40000"/>
              </a:spcAft>
              <a:buChar char="•"/>
              <a:defRPr sz="1400">
                <a:solidFill>
                  <a:srgbClr val="0039A6"/>
                </a:solidFill>
                <a:latin typeface="Arial" panose="020B0604020202020204" pitchFamily="34" charset="0"/>
                <a:ea typeface="ＭＳ Ｐゴシック" panose="020B0600070205080204" pitchFamily="34" charset="-128"/>
              </a:defRPr>
            </a:lvl3pPr>
            <a:lvl4pPr marL="1600200" indent="-228600">
              <a:spcBef>
                <a:spcPct val="10000"/>
              </a:spcBef>
              <a:spcAft>
                <a:spcPct val="40000"/>
              </a:spcAft>
              <a:buChar char="–"/>
              <a:defRPr sz="1200">
                <a:solidFill>
                  <a:srgbClr val="0039A6"/>
                </a:solidFill>
                <a:latin typeface="Arial" panose="020B0604020202020204" pitchFamily="34" charset="0"/>
                <a:ea typeface="ＭＳ Ｐゴシック" panose="020B0600070205080204" pitchFamily="34" charset="-128"/>
              </a:defRPr>
            </a:lvl4pPr>
            <a:lvl5pPr marL="2057400" indent="-22860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5pPr>
            <a:lvl6pPr marL="2514600" indent="-22860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6pPr>
            <a:lvl7pPr marL="2971800" indent="-22860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7pPr>
            <a:lvl8pPr marL="3429000" indent="-22860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8pPr>
            <a:lvl9pPr marL="3886200" indent="-22860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9pPr>
          </a:lstStyle>
          <a:p>
            <a:pPr>
              <a:spcBef>
                <a:spcPct val="0"/>
              </a:spcBef>
              <a:spcAft>
                <a:spcPct val="0"/>
              </a:spcAft>
              <a:buFontTx/>
              <a:buNone/>
            </a:pPr>
            <a:r>
              <a:rPr lang="en-GB" altLang="en-US" smtClean="0">
                <a:solidFill>
                  <a:srgbClr val="0054A6"/>
                </a:solidFill>
              </a:rPr>
              <a:t>American Chemical Society</a:t>
            </a:r>
          </a:p>
        </p:txBody>
      </p:sp>
    </p:spTree>
    <p:extLst>
      <p:ext uri="{BB962C8B-B14F-4D97-AF65-F5344CB8AC3E}">
        <p14:creationId xmlns:p14="http://schemas.microsoft.com/office/powerpoint/2010/main" val="1913243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838200" y="1254701"/>
            <a:ext cx="6477000" cy="3025775"/>
          </a:xfrm>
        </p:spPr>
        <p:txBody>
          <a:bodyPr/>
          <a:lstStyle/>
          <a:p>
            <a:pPr eaLnBrk="1" hangingPunct="1">
              <a:lnSpc>
                <a:spcPct val="80000"/>
              </a:lnSpc>
              <a:buFont typeface="Wingdings" panose="05000000000000000000" pitchFamily="2" charset="2"/>
              <a:buChar char="Ø"/>
              <a:defRPr/>
            </a:pPr>
            <a:r>
              <a:rPr lang="en-US" altLang="en-US" sz="2800" b="1" dirty="0" smtClean="0">
                <a:solidFill>
                  <a:srgbClr val="000099"/>
                </a:solidFill>
                <a:ea typeface="ＭＳ Ｐゴシック" panose="020B0600070205080204" pitchFamily="34" charset="-128"/>
              </a:rPr>
              <a:t>Net from Operations – $31.8M</a:t>
            </a:r>
          </a:p>
          <a:p>
            <a:pPr lvl="1" eaLnBrk="1" hangingPunct="1">
              <a:lnSpc>
                <a:spcPct val="80000"/>
              </a:lnSpc>
              <a:buFont typeface="Wingdings" panose="05000000000000000000" pitchFamily="2" charset="2"/>
              <a:buChar char="§"/>
              <a:defRPr/>
            </a:pPr>
            <a:r>
              <a:rPr lang="en-US" altLang="en-US" sz="2400" b="1" dirty="0" smtClean="0">
                <a:solidFill>
                  <a:srgbClr val="000099"/>
                </a:solidFill>
                <a:ea typeface="ＭＳ Ｐゴシック" panose="020B0600070205080204" pitchFamily="34" charset="-128"/>
              </a:rPr>
              <a:t>$1.3M favorable to Budget</a:t>
            </a:r>
          </a:p>
          <a:p>
            <a:pPr eaLnBrk="1" hangingPunct="1">
              <a:lnSpc>
                <a:spcPct val="80000"/>
              </a:lnSpc>
              <a:buFont typeface="Wingdings" panose="05000000000000000000" pitchFamily="2" charset="2"/>
              <a:buChar char="Ø"/>
              <a:defRPr/>
            </a:pPr>
            <a:r>
              <a:rPr lang="en-US" altLang="en-US" sz="2800" b="1" dirty="0" smtClean="0">
                <a:solidFill>
                  <a:srgbClr val="000099"/>
                </a:solidFill>
                <a:ea typeface="ＭＳ Ｐゴシック" panose="020B0600070205080204" pitchFamily="34" charset="-128"/>
              </a:rPr>
              <a:t>Total Revenues – $565.1M  </a:t>
            </a:r>
          </a:p>
          <a:p>
            <a:pPr lvl="1" eaLnBrk="1" hangingPunct="1">
              <a:lnSpc>
                <a:spcPct val="80000"/>
              </a:lnSpc>
              <a:buFont typeface="Wingdings" panose="05000000000000000000" pitchFamily="2" charset="2"/>
              <a:buChar char="§"/>
              <a:defRPr/>
            </a:pPr>
            <a:r>
              <a:rPr lang="en-US" altLang="en-US" sz="2400" b="1" dirty="0" smtClean="0">
                <a:solidFill>
                  <a:srgbClr val="000099"/>
                </a:solidFill>
                <a:ea typeface="ＭＳ Ｐゴシック" panose="020B0600070205080204" pitchFamily="34" charset="-128"/>
              </a:rPr>
              <a:t>$5.7M (1.0%) favorable to Budget</a:t>
            </a:r>
          </a:p>
          <a:p>
            <a:pPr eaLnBrk="1" hangingPunct="1">
              <a:lnSpc>
                <a:spcPct val="80000"/>
              </a:lnSpc>
              <a:buFont typeface="Wingdings" panose="05000000000000000000" pitchFamily="2" charset="2"/>
              <a:buChar char="Ø"/>
              <a:defRPr/>
            </a:pPr>
            <a:r>
              <a:rPr lang="en-US" altLang="en-US" sz="2800" b="1" dirty="0" smtClean="0">
                <a:solidFill>
                  <a:srgbClr val="000099"/>
                </a:solidFill>
                <a:ea typeface="ＭＳ Ｐゴシック" panose="020B0600070205080204" pitchFamily="34" charset="-128"/>
              </a:rPr>
              <a:t>Total Expenses – $533.3M </a:t>
            </a:r>
          </a:p>
          <a:p>
            <a:pPr lvl="1" eaLnBrk="1" hangingPunct="1">
              <a:lnSpc>
                <a:spcPct val="80000"/>
              </a:lnSpc>
              <a:buFont typeface="Wingdings" panose="05000000000000000000" pitchFamily="2" charset="2"/>
              <a:buChar char="§"/>
              <a:defRPr/>
            </a:pPr>
            <a:r>
              <a:rPr lang="en-US" altLang="en-US" sz="2400" b="1" dirty="0" smtClean="0">
                <a:solidFill>
                  <a:srgbClr val="000099"/>
                </a:solidFill>
                <a:ea typeface="ＭＳ Ｐゴシック" panose="020B0600070205080204" pitchFamily="34" charset="-128"/>
              </a:rPr>
              <a:t>$4.4M (0.8%) unfavorable to Budget</a:t>
            </a:r>
          </a:p>
          <a:p>
            <a:pPr marL="0" indent="0" eaLnBrk="1" hangingPunct="1">
              <a:lnSpc>
                <a:spcPct val="80000"/>
              </a:lnSpc>
              <a:buFontTx/>
              <a:buNone/>
              <a:defRPr/>
            </a:pPr>
            <a:endParaRPr lang="en-US" altLang="en-US" sz="2000" b="1" dirty="0" smtClean="0">
              <a:solidFill>
                <a:srgbClr val="000099"/>
              </a:solidFill>
              <a:ea typeface="ＭＳ Ｐゴシック" panose="020B0600070205080204" pitchFamily="34" charset="-128"/>
            </a:endParaRPr>
          </a:p>
          <a:p>
            <a:pPr lvl="1" eaLnBrk="1" hangingPunct="1">
              <a:lnSpc>
                <a:spcPct val="80000"/>
              </a:lnSpc>
              <a:defRPr/>
            </a:pPr>
            <a:endParaRPr lang="en-US" altLang="en-US" sz="1800" b="1" dirty="0" smtClean="0">
              <a:solidFill>
                <a:srgbClr val="000099"/>
              </a:solidFill>
              <a:ea typeface="ＭＳ Ｐゴシック" panose="020B0600070205080204" pitchFamily="34" charset="-128"/>
            </a:endParaRPr>
          </a:p>
        </p:txBody>
      </p:sp>
      <p:sp>
        <p:nvSpPr>
          <p:cNvPr id="11267" name="Rectangle 3"/>
          <p:cNvSpPr>
            <a:spLocks noGrp="1" noChangeArrowheads="1"/>
          </p:cNvSpPr>
          <p:nvPr>
            <p:ph type="title"/>
          </p:nvPr>
        </p:nvSpPr>
        <p:spPr>
          <a:xfrm>
            <a:off x="762000" y="319088"/>
            <a:ext cx="5334000" cy="625475"/>
          </a:xfrm>
        </p:spPr>
        <p:txBody>
          <a:bodyPr lIns="68580" tIns="34290" rIns="68580" bIns="34290" anchor="ctr"/>
          <a:lstStyle/>
          <a:p>
            <a:pPr eaLnBrk="1" hangingPunct="1"/>
            <a:r>
              <a:rPr lang="en-US" altLang="en-US" sz="3200" dirty="0" smtClean="0">
                <a:solidFill>
                  <a:srgbClr val="000099"/>
                </a:solidFill>
              </a:rPr>
              <a:t>2018 Probable 1 Projection </a:t>
            </a:r>
            <a:r>
              <a:rPr lang="en-US" altLang="en-US" sz="2800" dirty="0" smtClean="0">
                <a:solidFill>
                  <a:srgbClr val="000099"/>
                </a:solidFill>
              </a:rPr>
              <a:t>Highlights</a:t>
            </a:r>
            <a:endParaRPr lang="en-US" altLang="en-US" sz="2800" b="0" dirty="0" smtClean="0">
              <a:solidFill>
                <a:srgbClr val="000099"/>
              </a:solidFill>
            </a:endParaRPr>
          </a:p>
        </p:txBody>
      </p:sp>
      <p:sp>
        <p:nvSpPr>
          <p:cNvPr id="11269" name="Rectangle 6"/>
          <p:cNvSpPr>
            <a:spLocks noChangeArrowheads="1"/>
          </p:cNvSpPr>
          <p:nvPr/>
        </p:nvSpPr>
        <p:spPr bwMode="auto">
          <a:xfrm>
            <a:off x="734290" y="4309917"/>
            <a:ext cx="78001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10000"/>
              </a:spcBef>
              <a:spcAft>
                <a:spcPct val="40000"/>
              </a:spcAft>
              <a:buChar char="•"/>
              <a:defRPr>
                <a:solidFill>
                  <a:srgbClr val="0039A6"/>
                </a:solidFill>
                <a:latin typeface="Arial" panose="020B0604020202020204" pitchFamily="34" charset="0"/>
                <a:ea typeface="MS PGothic" panose="020B0600070205080204" pitchFamily="34" charset="-128"/>
              </a:defRPr>
            </a:lvl1pPr>
            <a:lvl2pPr marL="742950" indent="-285750">
              <a:spcBef>
                <a:spcPct val="10000"/>
              </a:spcBef>
              <a:spcAft>
                <a:spcPct val="40000"/>
              </a:spcAft>
              <a:buChar char="–"/>
              <a:defRPr sz="1600">
                <a:solidFill>
                  <a:srgbClr val="0039A6"/>
                </a:solidFill>
                <a:latin typeface="Arial" panose="020B0604020202020204" pitchFamily="34" charset="0"/>
                <a:ea typeface="MS PGothic" panose="020B0600070205080204" pitchFamily="34" charset="-128"/>
              </a:defRPr>
            </a:lvl2pPr>
            <a:lvl3pPr marL="1143000" indent="-228600">
              <a:spcBef>
                <a:spcPct val="10000"/>
              </a:spcBef>
              <a:spcAft>
                <a:spcPct val="40000"/>
              </a:spcAft>
              <a:buChar char="•"/>
              <a:defRPr sz="1400">
                <a:solidFill>
                  <a:srgbClr val="0039A6"/>
                </a:solidFill>
                <a:latin typeface="Arial" panose="020B0604020202020204" pitchFamily="34" charset="0"/>
                <a:ea typeface="MS PGothic" panose="020B0600070205080204" pitchFamily="34" charset="-128"/>
              </a:defRPr>
            </a:lvl3pPr>
            <a:lvl4pPr marL="1600200" indent="-228600">
              <a:spcBef>
                <a:spcPct val="10000"/>
              </a:spcBef>
              <a:spcAft>
                <a:spcPct val="40000"/>
              </a:spcAft>
              <a:buChar char="–"/>
              <a:defRPr sz="1200">
                <a:solidFill>
                  <a:srgbClr val="0039A6"/>
                </a:solidFill>
                <a:latin typeface="Arial" panose="020B0604020202020204" pitchFamily="34" charset="0"/>
                <a:ea typeface="MS PGothic" panose="020B0600070205080204" pitchFamily="34" charset="-128"/>
              </a:defRPr>
            </a:lvl4pPr>
            <a:lvl5pPr marL="2057400" indent="-228600">
              <a:spcBef>
                <a:spcPct val="10000"/>
              </a:spcBef>
              <a:spcAft>
                <a:spcPct val="40000"/>
              </a:spcAft>
              <a:buChar char="»"/>
              <a:defRPr sz="1000">
                <a:solidFill>
                  <a:srgbClr val="0039A6"/>
                </a:solidFill>
                <a:latin typeface="Arial" panose="020B0604020202020204" pitchFamily="34" charset="0"/>
                <a:ea typeface="MS PGothic" panose="020B0600070205080204" pitchFamily="34" charset="-128"/>
              </a:defRPr>
            </a:lvl5pPr>
            <a:lvl6pPr marL="2514600" indent="-228600" eaLnBrk="0" fontAlgn="base" hangingPunct="0">
              <a:spcBef>
                <a:spcPct val="10000"/>
              </a:spcBef>
              <a:spcAft>
                <a:spcPct val="40000"/>
              </a:spcAft>
              <a:buChar char="»"/>
              <a:defRPr sz="1000">
                <a:solidFill>
                  <a:srgbClr val="0039A6"/>
                </a:solidFill>
                <a:latin typeface="Arial" panose="020B0604020202020204" pitchFamily="34" charset="0"/>
                <a:ea typeface="MS PGothic" panose="020B0600070205080204" pitchFamily="34" charset="-128"/>
              </a:defRPr>
            </a:lvl6pPr>
            <a:lvl7pPr marL="2971800" indent="-228600" eaLnBrk="0" fontAlgn="base" hangingPunct="0">
              <a:spcBef>
                <a:spcPct val="10000"/>
              </a:spcBef>
              <a:spcAft>
                <a:spcPct val="40000"/>
              </a:spcAft>
              <a:buChar char="»"/>
              <a:defRPr sz="1000">
                <a:solidFill>
                  <a:srgbClr val="0039A6"/>
                </a:solidFill>
                <a:latin typeface="Arial" panose="020B0604020202020204" pitchFamily="34" charset="0"/>
                <a:ea typeface="MS PGothic" panose="020B0600070205080204" pitchFamily="34" charset="-128"/>
              </a:defRPr>
            </a:lvl7pPr>
            <a:lvl8pPr marL="3429000" indent="-228600" eaLnBrk="0" fontAlgn="base" hangingPunct="0">
              <a:spcBef>
                <a:spcPct val="10000"/>
              </a:spcBef>
              <a:spcAft>
                <a:spcPct val="40000"/>
              </a:spcAft>
              <a:buChar char="»"/>
              <a:defRPr sz="1000">
                <a:solidFill>
                  <a:srgbClr val="0039A6"/>
                </a:solidFill>
                <a:latin typeface="Arial" panose="020B0604020202020204" pitchFamily="34" charset="0"/>
                <a:ea typeface="MS PGothic" panose="020B0600070205080204" pitchFamily="34" charset="-128"/>
              </a:defRPr>
            </a:lvl8pPr>
            <a:lvl9pPr marL="3886200" indent="-228600" eaLnBrk="0" fontAlgn="base" hangingPunct="0">
              <a:spcBef>
                <a:spcPct val="10000"/>
              </a:spcBef>
              <a:spcAft>
                <a:spcPct val="40000"/>
              </a:spcAft>
              <a:buChar char="»"/>
              <a:defRPr sz="1000">
                <a:solidFill>
                  <a:srgbClr val="0039A6"/>
                </a:solidFill>
                <a:latin typeface="Arial" panose="020B0604020202020204" pitchFamily="34" charset="0"/>
                <a:ea typeface="MS PGothic" panose="020B0600070205080204" pitchFamily="34" charset="-128"/>
              </a:defRPr>
            </a:lvl9pPr>
          </a:lstStyle>
          <a:p>
            <a:pPr eaLnBrk="1" hangingPunct="1">
              <a:spcBef>
                <a:spcPct val="0"/>
              </a:spcBef>
              <a:spcAft>
                <a:spcPct val="0"/>
              </a:spcAft>
              <a:buFontTx/>
              <a:buNone/>
            </a:pPr>
            <a:r>
              <a:rPr lang="en-US" altLang="en-US" sz="1200" b="1" i="1" u="sng" dirty="0" smtClean="0">
                <a:solidFill>
                  <a:srgbClr val="000099"/>
                </a:solidFill>
              </a:rPr>
              <a:t>Note</a:t>
            </a:r>
            <a:r>
              <a:rPr lang="en-US" altLang="en-US" sz="1200" b="1" i="1" u="sng" dirty="0">
                <a:solidFill>
                  <a:srgbClr val="000099"/>
                </a:solidFill>
              </a:rPr>
              <a:t>:</a:t>
            </a:r>
            <a:r>
              <a:rPr lang="en-US" altLang="en-US" sz="1200" b="1" i="1" dirty="0">
                <a:solidFill>
                  <a:srgbClr val="000099"/>
                </a:solidFill>
              </a:rPr>
              <a:t>  Excludes </a:t>
            </a:r>
            <a:r>
              <a:rPr lang="en-US" altLang="en-US" sz="1200" b="1" i="1" dirty="0" smtClean="0">
                <a:solidFill>
                  <a:srgbClr val="000099"/>
                </a:solidFill>
              </a:rPr>
              <a:t>the ACS </a:t>
            </a:r>
            <a:r>
              <a:rPr lang="en-US" altLang="en-US" sz="1200" b="1" i="1" dirty="0">
                <a:solidFill>
                  <a:srgbClr val="000099"/>
                </a:solidFill>
              </a:rPr>
              <a:t>Petroleum Research </a:t>
            </a:r>
            <a:r>
              <a:rPr lang="en-US" altLang="en-US" sz="1200" b="1" i="1" dirty="0" smtClean="0">
                <a:solidFill>
                  <a:srgbClr val="000099"/>
                </a:solidFill>
              </a:rPr>
              <a:t>Fund, ACS subsidiaries </a:t>
            </a:r>
            <a:r>
              <a:rPr lang="en-US" altLang="en-US" sz="1200" b="1" i="1" dirty="0">
                <a:solidFill>
                  <a:srgbClr val="000099"/>
                </a:solidFill>
              </a:rPr>
              <a:t>and the Member Insurance </a:t>
            </a:r>
            <a:r>
              <a:rPr lang="en-US" altLang="en-US" sz="1200" b="1" i="1" dirty="0" smtClean="0">
                <a:solidFill>
                  <a:srgbClr val="000099"/>
                </a:solidFill>
              </a:rPr>
              <a:t>Program.</a:t>
            </a:r>
            <a:endParaRPr lang="en-US" altLang="en-US" sz="1200" b="1" i="1" dirty="0">
              <a:solidFill>
                <a:srgbClr val="000099"/>
              </a:solidFill>
            </a:endParaRPr>
          </a:p>
        </p:txBody>
      </p:sp>
      <p:sp>
        <p:nvSpPr>
          <p:cNvPr id="5126" name="Slide Number Placeholder 2"/>
          <p:cNvSpPr txBox="1">
            <a:spLocks noGrp="1"/>
          </p:cNvSpPr>
          <p:nvPr/>
        </p:nvSpPr>
        <p:spPr bwMode="auto">
          <a:xfrm>
            <a:off x="7335986" y="4811712"/>
            <a:ext cx="1330325" cy="21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10000"/>
              </a:spcBef>
              <a:spcAft>
                <a:spcPct val="40000"/>
              </a:spcAft>
              <a:buFont typeface="Wingdings" pitchFamily="2" charset="2"/>
              <a:buChar char="Ø"/>
              <a:defRPr sz="3200">
                <a:solidFill>
                  <a:srgbClr val="0039A6"/>
                </a:solidFill>
                <a:latin typeface="Arial" charset="0"/>
              </a:defRPr>
            </a:lvl1pPr>
            <a:lvl2pPr marL="742950" indent="-285750" eaLnBrk="0" hangingPunct="0">
              <a:spcBef>
                <a:spcPct val="10000"/>
              </a:spcBef>
              <a:spcAft>
                <a:spcPct val="40000"/>
              </a:spcAft>
              <a:buFont typeface="Wingdings" pitchFamily="2" charset="2"/>
              <a:buChar char="q"/>
              <a:defRPr sz="2800">
                <a:solidFill>
                  <a:srgbClr val="0039A6"/>
                </a:solidFill>
                <a:latin typeface="Arial" charset="0"/>
              </a:defRPr>
            </a:lvl2pPr>
            <a:lvl3pPr marL="1143000" indent="-228600" eaLnBrk="0" hangingPunct="0">
              <a:spcBef>
                <a:spcPct val="10000"/>
              </a:spcBef>
              <a:spcAft>
                <a:spcPct val="40000"/>
              </a:spcAft>
              <a:buFont typeface="Wingdings" pitchFamily="2" charset="2"/>
              <a:buChar char="§"/>
              <a:defRPr sz="1600">
                <a:solidFill>
                  <a:srgbClr val="0039A6"/>
                </a:solidFill>
                <a:latin typeface="Arial" charset="0"/>
              </a:defRPr>
            </a:lvl3pPr>
            <a:lvl4pPr marL="1600200" indent="-228600" eaLnBrk="0" hangingPunct="0">
              <a:spcBef>
                <a:spcPct val="10000"/>
              </a:spcBef>
              <a:spcAft>
                <a:spcPct val="40000"/>
              </a:spcAft>
              <a:buChar char="–"/>
              <a:defRPr sz="1200">
                <a:solidFill>
                  <a:srgbClr val="0039A6"/>
                </a:solidFill>
                <a:latin typeface="Arial" charset="0"/>
              </a:defRPr>
            </a:lvl4pPr>
            <a:lvl5pPr marL="2057400" indent="-228600" eaLnBrk="0" hangingPunct="0">
              <a:spcBef>
                <a:spcPct val="10000"/>
              </a:spcBef>
              <a:spcAft>
                <a:spcPct val="40000"/>
              </a:spcAft>
              <a:buChar char="»"/>
              <a:defRPr sz="1000">
                <a:solidFill>
                  <a:srgbClr val="0039A6"/>
                </a:solidFill>
                <a:latin typeface="Arial" charset="0"/>
              </a:defRPr>
            </a:lvl5pPr>
            <a:lvl6pPr marL="2514600" indent="-228600" eaLnBrk="0" fontAlgn="base" hangingPunct="0">
              <a:spcBef>
                <a:spcPct val="10000"/>
              </a:spcBef>
              <a:spcAft>
                <a:spcPct val="40000"/>
              </a:spcAft>
              <a:buChar char="»"/>
              <a:defRPr sz="1000">
                <a:solidFill>
                  <a:srgbClr val="0039A6"/>
                </a:solidFill>
                <a:latin typeface="Arial" charset="0"/>
              </a:defRPr>
            </a:lvl6pPr>
            <a:lvl7pPr marL="2971800" indent="-228600" eaLnBrk="0" fontAlgn="base" hangingPunct="0">
              <a:spcBef>
                <a:spcPct val="10000"/>
              </a:spcBef>
              <a:spcAft>
                <a:spcPct val="40000"/>
              </a:spcAft>
              <a:buChar char="»"/>
              <a:defRPr sz="1000">
                <a:solidFill>
                  <a:srgbClr val="0039A6"/>
                </a:solidFill>
                <a:latin typeface="Arial" charset="0"/>
              </a:defRPr>
            </a:lvl7pPr>
            <a:lvl8pPr marL="3429000" indent="-228600" eaLnBrk="0" fontAlgn="base" hangingPunct="0">
              <a:spcBef>
                <a:spcPct val="10000"/>
              </a:spcBef>
              <a:spcAft>
                <a:spcPct val="40000"/>
              </a:spcAft>
              <a:buChar char="»"/>
              <a:defRPr sz="1000">
                <a:solidFill>
                  <a:srgbClr val="0039A6"/>
                </a:solidFill>
                <a:latin typeface="Arial" charset="0"/>
              </a:defRPr>
            </a:lvl8pPr>
            <a:lvl9pPr marL="3886200" indent="-228600" eaLnBrk="0" fontAlgn="base" hangingPunct="0">
              <a:spcBef>
                <a:spcPct val="10000"/>
              </a:spcBef>
              <a:spcAft>
                <a:spcPct val="40000"/>
              </a:spcAft>
              <a:buChar char="»"/>
              <a:defRPr sz="1000">
                <a:solidFill>
                  <a:srgbClr val="0039A6"/>
                </a:solidFill>
                <a:latin typeface="Arial" charset="0"/>
              </a:defRPr>
            </a:lvl9pPr>
          </a:lstStyle>
          <a:p>
            <a:pPr algn="r" eaLnBrk="1" hangingPunct="1">
              <a:spcBef>
                <a:spcPct val="0"/>
              </a:spcBef>
              <a:spcAft>
                <a:spcPct val="0"/>
              </a:spcAft>
              <a:buFontTx/>
              <a:buNone/>
              <a:defRPr/>
            </a:pPr>
            <a:fld id="{65F7E7E4-B248-4281-A54C-7D2FD71AFB3D}" type="slidenum">
              <a:rPr lang="en-GB" altLang="en-US" sz="750" b="1">
                <a:solidFill>
                  <a:srgbClr val="000099"/>
                </a:solidFill>
              </a:rPr>
              <a:pPr algn="r" eaLnBrk="1" hangingPunct="1">
                <a:spcBef>
                  <a:spcPct val="0"/>
                </a:spcBef>
                <a:spcAft>
                  <a:spcPct val="0"/>
                </a:spcAft>
                <a:buFontTx/>
                <a:buNone/>
                <a:defRPr/>
              </a:pPr>
              <a:t>2</a:t>
            </a:fld>
            <a:endParaRPr lang="en-GB" altLang="en-US" sz="750" b="1">
              <a:solidFill>
                <a:srgbClr val="000099"/>
              </a:solidFill>
            </a:endParaRPr>
          </a:p>
        </p:txBody>
      </p:sp>
    </p:spTree>
    <p:extLst>
      <p:ext uri="{BB962C8B-B14F-4D97-AF65-F5344CB8AC3E}">
        <p14:creationId xmlns:p14="http://schemas.microsoft.com/office/powerpoint/2010/main" val="98479960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idx="4294967295"/>
          </p:nvPr>
        </p:nvSpPr>
        <p:spPr>
          <a:xfrm>
            <a:off x="762000" y="323850"/>
            <a:ext cx="5638800" cy="800100"/>
          </a:xfrm>
          <a:extLst>
            <a:ext uri="{909E8E84-426E-40DD-AFC4-6F175D3DCCD1}">
              <a14:hiddenFill xmlns:a14="http://schemas.microsoft.com/office/drawing/2010/main">
                <a:solidFill>
                  <a:schemeClr val="tx2"/>
                </a:solidFill>
              </a14:hiddenFill>
            </a:ext>
          </a:extLst>
        </p:spPr>
        <p:txBody>
          <a:bodyPr lIns="69053" tIns="34527" rIns="69053" bIns="34527" anchor="ctr"/>
          <a:lstStyle/>
          <a:p>
            <a:pPr eaLnBrk="1" hangingPunct="1">
              <a:lnSpc>
                <a:spcPct val="75000"/>
              </a:lnSpc>
            </a:pPr>
            <a:r>
              <a:rPr lang="en-US" altLang="en-US" sz="3200" dirty="0" smtClean="0">
                <a:solidFill>
                  <a:srgbClr val="000099"/>
                </a:solidFill>
                <a:ea typeface="ＭＳ Ｐゴシック" panose="020B0600070205080204" pitchFamily="34" charset="-128"/>
              </a:rPr>
              <a:t>2018 Probable 1 Projection </a:t>
            </a:r>
            <a:r>
              <a:rPr lang="en-US" altLang="en-US" dirty="0" smtClean="0">
                <a:solidFill>
                  <a:srgbClr val="000099"/>
                </a:solidFill>
                <a:ea typeface="ＭＳ Ｐゴシック" panose="020B0600070205080204" pitchFamily="34" charset="-128"/>
              </a:rPr>
              <a:t>*</a:t>
            </a:r>
            <a:br>
              <a:rPr lang="en-US" altLang="en-US" dirty="0" smtClean="0">
                <a:solidFill>
                  <a:srgbClr val="000099"/>
                </a:solidFill>
                <a:ea typeface="ＭＳ Ｐゴシック" panose="020B0600070205080204" pitchFamily="34" charset="-128"/>
              </a:rPr>
            </a:br>
            <a:r>
              <a:rPr lang="en-US" altLang="en-US" sz="1800" dirty="0" smtClean="0">
                <a:solidFill>
                  <a:srgbClr val="000099"/>
                </a:solidFill>
                <a:ea typeface="ＭＳ Ｐゴシック" panose="020B0600070205080204" pitchFamily="34" charset="-128"/>
              </a:rPr>
              <a:t>Net from Operations</a:t>
            </a:r>
            <a:br>
              <a:rPr lang="en-US" altLang="en-US" sz="1800" dirty="0" smtClean="0">
                <a:solidFill>
                  <a:srgbClr val="000099"/>
                </a:solidFill>
                <a:ea typeface="ＭＳ Ｐゴシック" panose="020B0600070205080204" pitchFamily="34" charset="-128"/>
              </a:rPr>
            </a:br>
            <a:r>
              <a:rPr lang="en-US" altLang="en-US" sz="1200" i="1" dirty="0" smtClean="0">
                <a:solidFill>
                  <a:srgbClr val="000099"/>
                </a:solidFill>
                <a:ea typeface="ＭＳ Ｐゴシック" panose="020B0600070205080204" pitchFamily="34" charset="-128"/>
              </a:rPr>
              <a:t>($ in Millions)</a:t>
            </a:r>
            <a:r>
              <a:rPr lang="en-US" altLang="en-US" sz="1800" dirty="0" smtClean="0">
                <a:solidFill>
                  <a:srgbClr val="000099"/>
                </a:solidFill>
                <a:ea typeface="ＭＳ Ｐゴシック" panose="020B0600070205080204" pitchFamily="34" charset="-128"/>
              </a:rPr>
              <a:t> </a:t>
            </a:r>
            <a:endParaRPr lang="en-US" altLang="en-US" sz="1200" dirty="0" smtClean="0">
              <a:solidFill>
                <a:srgbClr val="000099"/>
              </a:solidFill>
              <a:ea typeface="ＭＳ Ｐゴシック" panose="020B0600070205080204" pitchFamily="34" charset="-128"/>
            </a:endParaRPr>
          </a:p>
        </p:txBody>
      </p:sp>
      <p:graphicFrame>
        <p:nvGraphicFramePr>
          <p:cNvPr id="15363" name="Object 2"/>
          <p:cNvGraphicFramePr>
            <a:graphicFrameLocks noGrp="1"/>
          </p:cNvGraphicFramePr>
          <p:nvPr>
            <p:ph type="chart" idx="4294967295"/>
            <p:extLst>
              <p:ext uri="{D42A27DB-BD31-4B8C-83A1-F6EECF244321}">
                <p14:modId xmlns:p14="http://schemas.microsoft.com/office/powerpoint/2010/main" val="1223948541"/>
              </p:ext>
            </p:extLst>
          </p:nvPr>
        </p:nvGraphicFramePr>
        <p:xfrm>
          <a:off x="1447800" y="1423988"/>
          <a:ext cx="6750050" cy="3179762"/>
        </p:xfrm>
        <a:graphic>
          <a:graphicData uri="http://schemas.openxmlformats.org/presentationml/2006/ole">
            <mc:AlternateContent xmlns:mc="http://schemas.openxmlformats.org/markup-compatibility/2006">
              <mc:Choice xmlns:v="urn:schemas-microsoft-com:vml" Requires="v">
                <p:oleObj spid="_x0000_s6172" name="Chart" r:id="rId4" imgW="6772374" imgH="3191022" progId="Excel.Chart.8">
                  <p:embed/>
                </p:oleObj>
              </mc:Choice>
              <mc:Fallback>
                <p:oleObj name="Chart" r:id="rId4" imgW="6772374" imgH="3191022" progId="Excel.Chart.8">
                  <p:embed/>
                  <p:pic>
                    <p:nvPicPr>
                      <p:cNvPr id="15363" name="Object 2"/>
                      <p:cNvPicPr>
                        <a:picLocks noGrp="1" noChangeArrowheads="1"/>
                      </p:cNvPicPr>
                      <p:nvPr/>
                    </p:nvPicPr>
                    <p:blipFill>
                      <a:blip r:embed="rId5"/>
                      <a:srcRect/>
                      <a:stretch>
                        <a:fillRect/>
                      </a:stretch>
                    </p:blipFill>
                    <p:spPr bwMode="auto">
                      <a:xfrm>
                        <a:off x="1447800" y="1423988"/>
                        <a:ext cx="6750050" cy="3179762"/>
                      </a:xfrm>
                      <a:prstGeom prst="rect">
                        <a:avLst/>
                      </a:prstGeom>
                      <a:noFill/>
                      <a:ln>
                        <a:noFill/>
                      </a:ln>
                      <a:extLst/>
                    </p:spPr>
                  </p:pic>
                </p:oleObj>
              </mc:Fallback>
            </mc:AlternateContent>
          </a:graphicData>
        </a:graphic>
      </p:graphicFrame>
      <p:sp>
        <p:nvSpPr>
          <p:cNvPr id="10244" name="Rectangle 5"/>
          <p:cNvSpPr>
            <a:spLocks noChangeArrowheads="1"/>
          </p:cNvSpPr>
          <p:nvPr/>
        </p:nvSpPr>
        <p:spPr bwMode="auto">
          <a:xfrm>
            <a:off x="1606762" y="1456531"/>
            <a:ext cx="2422131" cy="34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053" tIns="34527" rIns="69053" bIns="34527">
            <a:spAutoFit/>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defRPr/>
            </a:pPr>
            <a:r>
              <a:rPr lang="en-US" altLang="en-US" sz="1800" b="1" dirty="0" smtClean="0">
                <a:solidFill>
                  <a:srgbClr val="000099"/>
                </a:solidFill>
              </a:rPr>
              <a:t>Information Services</a:t>
            </a:r>
            <a:endParaRPr lang="en-US" altLang="en-US" sz="1800" b="1" dirty="0">
              <a:solidFill>
                <a:srgbClr val="000099"/>
              </a:solidFill>
            </a:endParaRPr>
          </a:p>
        </p:txBody>
      </p:sp>
      <p:sp>
        <p:nvSpPr>
          <p:cNvPr id="10246" name="Rectangle 7"/>
          <p:cNvSpPr>
            <a:spLocks noChangeArrowheads="1"/>
          </p:cNvSpPr>
          <p:nvPr/>
        </p:nvSpPr>
        <p:spPr bwMode="auto">
          <a:xfrm>
            <a:off x="4024744" y="3475759"/>
            <a:ext cx="2841625" cy="34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053" tIns="34527" rIns="69053" bIns="34527">
            <a:spAutoFit/>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defRPr/>
            </a:pPr>
            <a:r>
              <a:rPr lang="en-US" altLang="en-US" sz="1800" b="1" dirty="0">
                <a:solidFill>
                  <a:srgbClr val="000099"/>
                </a:solidFill>
              </a:rPr>
              <a:t>Society Programs</a:t>
            </a:r>
          </a:p>
        </p:txBody>
      </p:sp>
      <p:sp>
        <p:nvSpPr>
          <p:cNvPr id="10247" name="Rectangle 8"/>
          <p:cNvSpPr>
            <a:spLocks noChangeArrowheads="1"/>
          </p:cNvSpPr>
          <p:nvPr/>
        </p:nvSpPr>
        <p:spPr bwMode="auto">
          <a:xfrm>
            <a:off x="2539452" y="1790444"/>
            <a:ext cx="1485977" cy="34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053" tIns="34527" rIns="69053" bIns="34527">
            <a:spAutoFit/>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defRPr/>
            </a:pPr>
            <a:r>
              <a:rPr lang="en-US" altLang="en-US" sz="1800" b="1" dirty="0">
                <a:solidFill>
                  <a:srgbClr val="000099"/>
                </a:solidFill>
              </a:rPr>
              <a:t>Investments</a:t>
            </a:r>
          </a:p>
        </p:txBody>
      </p:sp>
      <p:sp>
        <p:nvSpPr>
          <p:cNvPr id="10248" name="Rectangle 9"/>
          <p:cNvSpPr>
            <a:spLocks noChangeArrowheads="1"/>
          </p:cNvSpPr>
          <p:nvPr/>
        </p:nvSpPr>
        <p:spPr bwMode="auto">
          <a:xfrm>
            <a:off x="4021569" y="3162300"/>
            <a:ext cx="3123285" cy="34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053" tIns="34527" rIns="69053" bIns="34527">
            <a:spAutoFit/>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defRPr/>
            </a:pPr>
            <a:r>
              <a:rPr lang="en-US" altLang="en-US" sz="1800" b="1" dirty="0">
                <a:solidFill>
                  <a:srgbClr val="000099"/>
                </a:solidFill>
              </a:rPr>
              <a:t>Web Strategy &amp; Operations</a:t>
            </a:r>
          </a:p>
        </p:txBody>
      </p:sp>
      <p:sp>
        <p:nvSpPr>
          <p:cNvPr id="10249" name="Rectangle 10"/>
          <p:cNvSpPr>
            <a:spLocks noChangeArrowheads="1"/>
          </p:cNvSpPr>
          <p:nvPr/>
        </p:nvSpPr>
        <p:spPr bwMode="auto">
          <a:xfrm>
            <a:off x="1601695" y="3782108"/>
            <a:ext cx="2434955" cy="34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053" tIns="34527" rIns="69053" bIns="34527">
            <a:spAutoFit/>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defRPr/>
            </a:pPr>
            <a:r>
              <a:rPr lang="en-US" altLang="en-US" sz="1800" b="1" dirty="0">
                <a:solidFill>
                  <a:srgbClr val="000099"/>
                </a:solidFill>
              </a:rPr>
              <a:t>Net From Operations</a:t>
            </a:r>
          </a:p>
        </p:txBody>
      </p:sp>
      <p:sp>
        <p:nvSpPr>
          <p:cNvPr id="10250" name="Rectangle 12"/>
          <p:cNvSpPr>
            <a:spLocks noChangeArrowheads="1"/>
          </p:cNvSpPr>
          <p:nvPr/>
        </p:nvSpPr>
        <p:spPr bwMode="auto">
          <a:xfrm>
            <a:off x="4021569" y="2138652"/>
            <a:ext cx="1203849" cy="34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053" tIns="34527" rIns="69053" bIns="34527">
            <a:spAutoFit/>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defRPr/>
            </a:pPr>
            <a:r>
              <a:rPr lang="en-US" altLang="en-US" sz="1800" b="1" dirty="0">
                <a:solidFill>
                  <a:srgbClr val="000099"/>
                </a:solidFill>
              </a:rPr>
              <a:t>Net Dues </a:t>
            </a:r>
          </a:p>
        </p:txBody>
      </p:sp>
      <p:sp>
        <p:nvSpPr>
          <p:cNvPr id="10251" name="Rectangle 13"/>
          <p:cNvSpPr>
            <a:spLocks noChangeArrowheads="1"/>
          </p:cNvSpPr>
          <p:nvPr/>
        </p:nvSpPr>
        <p:spPr bwMode="auto">
          <a:xfrm>
            <a:off x="4024744" y="2786784"/>
            <a:ext cx="1473153" cy="34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053" tIns="34527" rIns="69053" bIns="34527">
            <a:spAutoFit/>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defRPr/>
            </a:pPr>
            <a:r>
              <a:rPr lang="en-US" altLang="en-US" sz="1800" b="1" dirty="0">
                <a:solidFill>
                  <a:srgbClr val="000099"/>
                </a:solidFill>
              </a:rPr>
              <a:t>Governance</a:t>
            </a:r>
          </a:p>
        </p:txBody>
      </p:sp>
      <p:sp>
        <p:nvSpPr>
          <p:cNvPr id="10252" name="Rectangle 14"/>
          <p:cNvSpPr>
            <a:spLocks noChangeArrowheads="1"/>
          </p:cNvSpPr>
          <p:nvPr/>
        </p:nvSpPr>
        <p:spPr bwMode="auto">
          <a:xfrm>
            <a:off x="4021569" y="2474480"/>
            <a:ext cx="1565276" cy="34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9053" tIns="34527" rIns="69053" bIns="34527">
            <a:spAutoFit/>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defRPr/>
            </a:pPr>
            <a:r>
              <a:rPr lang="en-US" altLang="en-US" sz="1800" b="1" dirty="0">
                <a:solidFill>
                  <a:srgbClr val="000099"/>
                </a:solidFill>
              </a:rPr>
              <a:t>All </a:t>
            </a:r>
            <a:r>
              <a:rPr lang="en-US" altLang="en-US" sz="1800" b="1" dirty="0" smtClean="0">
                <a:solidFill>
                  <a:srgbClr val="000099"/>
                </a:solidFill>
              </a:rPr>
              <a:t>Other **</a:t>
            </a:r>
            <a:endParaRPr lang="en-US" altLang="en-US" sz="1800" b="1" dirty="0">
              <a:solidFill>
                <a:srgbClr val="000099"/>
              </a:solidFill>
            </a:endParaRPr>
          </a:p>
        </p:txBody>
      </p:sp>
      <p:sp>
        <p:nvSpPr>
          <p:cNvPr id="10253" name="Oval 16"/>
          <p:cNvSpPr>
            <a:spLocks noChangeArrowheads="1"/>
          </p:cNvSpPr>
          <p:nvPr/>
        </p:nvSpPr>
        <p:spPr bwMode="auto">
          <a:xfrm>
            <a:off x="914400" y="3761178"/>
            <a:ext cx="5338763" cy="500876"/>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defRPr/>
            </a:pPr>
            <a:endParaRPr lang="en-US" altLang="en-US" sz="1350">
              <a:solidFill>
                <a:schemeClr val="tx1"/>
              </a:solidFill>
            </a:endParaRPr>
          </a:p>
        </p:txBody>
      </p:sp>
      <p:sp>
        <p:nvSpPr>
          <p:cNvPr id="10257" name="Text Box 19"/>
          <p:cNvSpPr txBox="1">
            <a:spLocks noChangeArrowheads="1"/>
          </p:cNvSpPr>
          <p:nvPr/>
        </p:nvSpPr>
        <p:spPr bwMode="auto">
          <a:xfrm>
            <a:off x="1143000" y="4516438"/>
            <a:ext cx="723900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defRPr/>
            </a:pPr>
            <a:r>
              <a:rPr lang="en-US" altLang="en-US" sz="675" b="1" dirty="0" smtClean="0">
                <a:solidFill>
                  <a:srgbClr val="000099"/>
                </a:solidFill>
              </a:rPr>
              <a:t>  * Note</a:t>
            </a:r>
            <a:r>
              <a:rPr lang="en-US" altLang="en-US" sz="675" b="1" dirty="0">
                <a:solidFill>
                  <a:srgbClr val="000099"/>
                </a:solidFill>
              </a:rPr>
              <a:t>:  </a:t>
            </a:r>
            <a:r>
              <a:rPr lang="en-US" altLang="en-US" sz="675" b="1" dirty="0" smtClean="0">
                <a:solidFill>
                  <a:srgbClr val="000099"/>
                </a:solidFill>
              </a:rPr>
              <a:t>Excludes </a:t>
            </a:r>
            <a:r>
              <a:rPr lang="en-US" altLang="en-US" sz="675" b="1" dirty="0">
                <a:solidFill>
                  <a:srgbClr val="000099"/>
                </a:solidFill>
              </a:rPr>
              <a:t>ACS International, Ltd., Hampden Data Services, Ltd., ACS Petroleum Research Fund, and the Member Insurance Program</a:t>
            </a:r>
            <a:r>
              <a:rPr lang="en-US" altLang="en-US" sz="675" b="1" dirty="0" smtClean="0">
                <a:solidFill>
                  <a:srgbClr val="000099"/>
                </a:solidFill>
              </a:rPr>
              <a:t>.</a:t>
            </a:r>
          </a:p>
          <a:p>
            <a:pPr eaLnBrk="1" hangingPunct="1">
              <a:spcBef>
                <a:spcPct val="0"/>
              </a:spcBef>
              <a:spcAft>
                <a:spcPct val="0"/>
              </a:spcAft>
              <a:buFont typeface="Wingdings" pitchFamily="2" charset="2"/>
              <a:buNone/>
              <a:defRPr/>
            </a:pPr>
            <a:r>
              <a:rPr lang="en-US" altLang="en-US" sz="675" b="1" dirty="0" smtClean="0">
                <a:solidFill>
                  <a:srgbClr val="000099"/>
                </a:solidFill>
              </a:rPr>
              <a:t>**  Note:  All </a:t>
            </a:r>
            <a:r>
              <a:rPr lang="en-US" altLang="en-US" sz="675" b="1" dirty="0">
                <a:solidFill>
                  <a:srgbClr val="000099"/>
                </a:solidFill>
              </a:rPr>
              <a:t>Other includes the Development Office and Unallocated Indirect Costs.  </a:t>
            </a:r>
          </a:p>
          <a:p>
            <a:pPr eaLnBrk="1" hangingPunct="1">
              <a:spcBef>
                <a:spcPct val="0"/>
              </a:spcBef>
              <a:spcAft>
                <a:spcPct val="0"/>
              </a:spcAft>
              <a:buFontTx/>
              <a:buNone/>
              <a:defRPr/>
            </a:pPr>
            <a:endParaRPr lang="en-US" altLang="en-US" sz="675" b="1" dirty="0">
              <a:solidFill>
                <a:srgbClr val="000099"/>
              </a:solidFill>
            </a:endParaRPr>
          </a:p>
        </p:txBody>
      </p:sp>
      <p:sp>
        <p:nvSpPr>
          <p:cNvPr id="15374" name="Slide Number Placeholder 5"/>
          <p:cNvSpPr>
            <a:spLocks noGrp="1"/>
          </p:cNvSpPr>
          <p:nvPr>
            <p:ph type="sldNum" sz="quarter" idx="11"/>
          </p:nvPr>
        </p:nvSpPr>
        <p:spPr>
          <a:xfrm>
            <a:off x="6837363" y="4816475"/>
            <a:ext cx="1773237" cy="193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10000"/>
              </a:spcBef>
              <a:spcAft>
                <a:spcPct val="40000"/>
              </a:spcAft>
              <a:buChar char="•"/>
              <a:defRPr>
                <a:solidFill>
                  <a:srgbClr val="0039A6"/>
                </a:solidFill>
                <a:latin typeface="Arial" panose="020B0604020202020204" pitchFamily="34" charset="0"/>
                <a:ea typeface="ＭＳ Ｐゴシック" panose="020B0600070205080204" pitchFamily="34" charset="-128"/>
              </a:defRPr>
            </a:lvl1pPr>
            <a:lvl2pPr marL="557213" indent="-214313">
              <a:spcBef>
                <a:spcPct val="10000"/>
              </a:spcBef>
              <a:spcAft>
                <a:spcPct val="40000"/>
              </a:spcAft>
              <a:buChar char="–"/>
              <a:defRPr sz="1600">
                <a:solidFill>
                  <a:srgbClr val="0039A6"/>
                </a:solidFill>
                <a:latin typeface="Arial" panose="020B0604020202020204" pitchFamily="34" charset="0"/>
                <a:ea typeface="ＭＳ Ｐゴシック" panose="020B0600070205080204" pitchFamily="34" charset="-128"/>
              </a:defRPr>
            </a:lvl2pPr>
            <a:lvl3pPr marL="857250" indent="-171450">
              <a:spcBef>
                <a:spcPct val="10000"/>
              </a:spcBef>
              <a:spcAft>
                <a:spcPct val="40000"/>
              </a:spcAft>
              <a:buChar char="•"/>
              <a:defRPr sz="1400">
                <a:solidFill>
                  <a:srgbClr val="0039A6"/>
                </a:solidFill>
                <a:latin typeface="Arial" panose="020B0604020202020204" pitchFamily="34" charset="0"/>
                <a:ea typeface="ＭＳ Ｐゴシック" panose="020B0600070205080204" pitchFamily="34" charset="-128"/>
              </a:defRPr>
            </a:lvl3pPr>
            <a:lvl4pPr marL="1200150" indent="-171450">
              <a:spcBef>
                <a:spcPct val="10000"/>
              </a:spcBef>
              <a:spcAft>
                <a:spcPct val="40000"/>
              </a:spcAft>
              <a:buChar char="–"/>
              <a:defRPr sz="1200">
                <a:solidFill>
                  <a:srgbClr val="0039A6"/>
                </a:solidFill>
                <a:latin typeface="Arial" panose="020B0604020202020204" pitchFamily="34" charset="0"/>
                <a:ea typeface="ＭＳ Ｐゴシック" panose="020B0600070205080204" pitchFamily="34" charset="-128"/>
              </a:defRPr>
            </a:lvl4pPr>
            <a:lvl5pPr marL="1543050" indent="-17145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5pPr>
            <a:lvl6pPr marL="2000250" indent="-17145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6pPr>
            <a:lvl7pPr marL="2457450" indent="-17145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7pPr>
            <a:lvl8pPr marL="2914650" indent="-17145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8pPr>
            <a:lvl9pPr marL="3371850" indent="-17145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9pPr>
          </a:lstStyle>
          <a:p>
            <a:pPr>
              <a:spcBef>
                <a:spcPct val="0"/>
              </a:spcBef>
              <a:spcAft>
                <a:spcPct val="0"/>
              </a:spcAft>
              <a:buFontTx/>
              <a:buNone/>
            </a:pPr>
            <a:fld id="{B0728A43-5B17-4260-95EE-177833782CF4}" type="slidenum">
              <a:rPr lang="en-GB" altLang="en-US" smtClean="0">
                <a:solidFill>
                  <a:srgbClr val="000099"/>
                </a:solidFill>
              </a:rPr>
              <a:pPr>
                <a:spcBef>
                  <a:spcPct val="0"/>
                </a:spcBef>
                <a:spcAft>
                  <a:spcPct val="0"/>
                </a:spcAft>
                <a:buFontTx/>
                <a:buNone/>
              </a:pPr>
              <a:t>3</a:t>
            </a:fld>
            <a:endParaRPr lang="en-GB" altLang="en-US" smtClean="0">
              <a:solidFill>
                <a:srgbClr val="000099"/>
              </a:solidFill>
            </a:endParaRPr>
          </a:p>
        </p:txBody>
      </p:sp>
    </p:spTree>
    <p:extLst>
      <p:ext uri="{BB962C8B-B14F-4D97-AF65-F5344CB8AC3E}">
        <p14:creationId xmlns:p14="http://schemas.microsoft.com/office/powerpoint/2010/main" val="3391634020"/>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1"/>
          </p:nvPr>
        </p:nvSpPr>
        <p:spPr>
          <a:xfrm>
            <a:off x="8147050" y="4868863"/>
            <a:ext cx="463550" cy="141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10000"/>
              </a:spcBef>
              <a:spcAft>
                <a:spcPct val="40000"/>
              </a:spcAft>
              <a:buChar char="•"/>
              <a:defRPr>
                <a:solidFill>
                  <a:srgbClr val="0039A6"/>
                </a:solidFill>
                <a:latin typeface="Arial" panose="020B0604020202020204" pitchFamily="34" charset="0"/>
                <a:ea typeface="ＭＳ Ｐゴシック" panose="020B0600070205080204" pitchFamily="34" charset="-128"/>
              </a:defRPr>
            </a:lvl1pPr>
            <a:lvl2pPr marL="557213" indent="-214313">
              <a:spcBef>
                <a:spcPct val="10000"/>
              </a:spcBef>
              <a:spcAft>
                <a:spcPct val="40000"/>
              </a:spcAft>
              <a:buChar char="–"/>
              <a:defRPr sz="1600">
                <a:solidFill>
                  <a:srgbClr val="0039A6"/>
                </a:solidFill>
                <a:latin typeface="Arial" panose="020B0604020202020204" pitchFamily="34" charset="0"/>
                <a:ea typeface="ＭＳ Ｐゴシック" panose="020B0600070205080204" pitchFamily="34" charset="-128"/>
              </a:defRPr>
            </a:lvl2pPr>
            <a:lvl3pPr marL="857250" indent="-171450">
              <a:spcBef>
                <a:spcPct val="10000"/>
              </a:spcBef>
              <a:spcAft>
                <a:spcPct val="40000"/>
              </a:spcAft>
              <a:buChar char="•"/>
              <a:defRPr sz="1400">
                <a:solidFill>
                  <a:srgbClr val="0039A6"/>
                </a:solidFill>
                <a:latin typeface="Arial" panose="020B0604020202020204" pitchFamily="34" charset="0"/>
                <a:ea typeface="ＭＳ Ｐゴシック" panose="020B0600070205080204" pitchFamily="34" charset="-128"/>
              </a:defRPr>
            </a:lvl3pPr>
            <a:lvl4pPr marL="1200150" indent="-171450">
              <a:spcBef>
                <a:spcPct val="10000"/>
              </a:spcBef>
              <a:spcAft>
                <a:spcPct val="40000"/>
              </a:spcAft>
              <a:buChar char="–"/>
              <a:defRPr sz="1200">
                <a:solidFill>
                  <a:srgbClr val="0039A6"/>
                </a:solidFill>
                <a:latin typeface="Arial" panose="020B0604020202020204" pitchFamily="34" charset="0"/>
                <a:ea typeface="ＭＳ Ｐゴシック" panose="020B0600070205080204" pitchFamily="34" charset="-128"/>
              </a:defRPr>
            </a:lvl4pPr>
            <a:lvl5pPr marL="1543050" indent="-17145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5pPr>
            <a:lvl6pPr marL="2000250" indent="-17145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6pPr>
            <a:lvl7pPr marL="2457450" indent="-17145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7pPr>
            <a:lvl8pPr marL="2914650" indent="-17145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8pPr>
            <a:lvl9pPr marL="3371850" indent="-17145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9pPr>
          </a:lstStyle>
          <a:p>
            <a:pPr>
              <a:spcBef>
                <a:spcPct val="0"/>
              </a:spcBef>
              <a:spcAft>
                <a:spcPct val="0"/>
              </a:spcAft>
              <a:buFontTx/>
              <a:buNone/>
            </a:pPr>
            <a:fld id="{8DBAEFDD-119E-4736-9D7E-A3C26E160FC6}" type="slidenum">
              <a:rPr lang="en-GB" altLang="en-US" smtClean="0">
                <a:solidFill>
                  <a:srgbClr val="000099"/>
                </a:solidFill>
              </a:rPr>
              <a:pPr>
                <a:spcBef>
                  <a:spcPct val="0"/>
                </a:spcBef>
                <a:spcAft>
                  <a:spcPct val="0"/>
                </a:spcAft>
                <a:buFontTx/>
                <a:buNone/>
              </a:pPr>
              <a:t>4</a:t>
            </a:fld>
            <a:endParaRPr lang="en-GB" altLang="en-US" smtClean="0">
              <a:solidFill>
                <a:srgbClr val="000099"/>
              </a:solidFill>
            </a:endParaRPr>
          </a:p>
        </p:txBody>
      </p:sp>
      <p:sp>
        <p:nvSpPr>
          <p:cNvPr id="16388" name="Rectangle 16"/>
          <p:cNvSpPr>
            <a:spLocks noChangeArrowheads="1"/>
          </p:cNvSpPr>
          <p:nvPr/>
        </p:nvSpPr>
        <p:spPr bwMode="auto">
          <a:xfrm>
            <a:off x="1930400" y="2301875"/>
            <a:ext cx="1724025"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buFont typeface="Wingdings" pitchFamily="2" charset="2"/>
              <a:buNone/>
              <a:defRPr/>
            </a:pPr>
            <a:endParaRPr lang="en-US" altLang="en-US" sz="1350" b="1" dirty="0">
              <a:solidFill>
                <a:srgbClr val="000099"/>
              </a:solidFill>
            </a:endParaRPr>
          </a:p>
          <a:p>
            <a:pPr eaLnBrk="1" hangingPunct="1">
              <a:spcBef>
                <a:spcPct val="0"/>
              </a:spcBef>
              <a:buFont typeface="Wingdings" pitchFamily="2" charset="2"/>
              <a:buNone/>
              <a:defRPr/>
            </a:pPr>
            <a:r>
              <a:rPr lang="en-US" altLang="en-US" sz="1350" b="1" dirty="0">
                <a:solidFill>
                  <a:srgbClr val="000099"/>
                </a:solidFill>
              </a:rPr>
              <a:t>Debt Ratio</a:t>
            </a:r>
            <a:endParaRPr lang="en-US" altLang="en-US" sz="1950" b="1" dirty="0">
              <a:solidFill>
                <a:srgbClr val="000099"/>
              </a:solidFill>
            </a:endParaRPr>
          </a:p>
          <a:p>
            <a:pPr eaLnBrk="1" hangingPunct="1">
              <a:buFont typeface="Wingdings" pitchFamily="2" charset="2"/>
              <a:buNone/>
              <a:defRPr/>
            </a:pPr>
            <a:endParaRPr lang="en-US" altLang="en-US" sz="1650" b="1" dirty="0">
              <a:solidFill>
                <a:srgbClr val="000099"/>
              </a:solidFill>
            </a:endParaRPr>
          </a:p>
        </p:txBody>
      </p:sp>
      <p:sp>
        <p:nvSpPr>
          <p:cNvPr id="16389" name="Rectangle 4"/>
          <p:cNvSpPr>
            <a:spLocks noChangeArrowheads="1"/>
          </p:cNvSpPr>
          <p:nvPr/>
        </p:nvSpPr>
        <p:spPr bwMode="auto">
          <a:xfrm>
            <a:off x="6327775" y="2871788"/>
            <a:ext cx="822325" cy="62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buFont typeface="Wingdings" pitchFamily="2" charset="2"/>
              <a:buNone/>
              <a:defRPr/>
            </a:pPr>
            <a:endParaRPr lang="en-US" altLang="en-US" sz="1650">
              <a:solidFill>
                <a:srgbClr val="0039A6"/>
              </a:solidFill>
            </a:endParaRPr>
          </a:p>
        </p:txBody>
      </p:sp>
      <p:sp>
        <p:nvSpPr>
          <p:cNvPr id="16390" name="Rectangle 5"/>
          <p:cNvSpPr>
            <a:spLocks noChangeArrowheads="1"/>
          </p:cNvSpPr>
          <p:nvPr/>
        </p:nvSpPr>
        <p:spPr bwMode="auto">
          <a:xfrm>
            <a:off x="6327775" y="2203450"/>
            <a:ext cx="822325"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buFont typeface="Wingdings" pitchFamily="2" charset="2"/>
              <a:buNone/>
              <a:defRPr/>
            </a:pPr>
            <a:endParaRPr lang="en-US" altLang="en-US" sz="1650">
              <a:solidFill>
                <a:srgbClr val="0039A6"/>
              </a:solidFill>
            </a:endParaRPr>
          </a:p>
        </p:txBody>
      </p:sp>
      <p:sp>
        <p:nvSpPr>
          <p:cNvPr id="16391" name="Rectangle 6"/>
          <p:cNvSpPr>
            <a:spLocks noChangeArrowheads="1"/>
          </p:cNvSpPr>
          <p:nvPr/>
        </p:nvSpPr>
        <p:spPr bwMode="auto">
          <a:xfrm>
            <a:off x="6327775" y="1576388"/>
            <a:ext cx="822325" cy="62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buFont typeface="Wingdings" pitchFamily="2" charset="2"/>
              <a:buNone/>
              <a:defRPr/>
            </a:pPr>
            <a:endParaRPr lang="en-US" altLang="en-US" sz="1650">
              <a:solidFill>
                <a:srgbClr val="0039A6"/>
              </a:solidFill>
            </a:endParaRPr>
          </a:p>
        </p:txBody>
      </p:sp>
      <p:sp>
        <p:nvSpPr>
          <p:cNvPr id="16392" name="Rectangle 7"/>
          <p:cNvSpPr>
            <a:spLocks noChangeArrowheads="1"/>
          </p:cNvSpPr>
          <p:nvPr/>
        </p:nvSpPr>
        <p:spPr bwMode="auto">
          <a:xfrm>
            <a:off x="1816100" y="900113"/>
            <a:ext cx="16954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buFont typeface="Wingdings" pitchFamily="2" charset="2"/>
              <a:buNone/>
              <a:defRPr/>
            </a:pPr>
            <a:endParaRPr lang="en-US" altLang="en-US" sz="1350" b="1">
              <a:solidFill>
                <a:schemeClr val="accent2"/>
              </a:solidFill>
            </a:endParaRPr>
          </a:p>
        </p:txBody>
      </p:sp>
      <p:sp>
        <p:nvSpPr>
          <p:cNvPr id="16393" name="Rectangle 9"/>
          <p:cNvSpPr>
            <a:spLocks noChangeArrowheads="1"/>
          </p:cNvSpPr>
          <p:nvPr/>
        </p:nvSpPr>
        <p:spPr bwMode="auto">
          <a:xfrm>
            <a:off x="3578225" y="3657600"/>
            <a:ext cx="2079625"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algn="ctr" eaLnBrk="1" hangingPunct="1">
              <a:spcBef>
                <a:spcPct val="0"/>
              </a:spcBef>
              <a:spcAft>
                <a:spcPct val="0"/>
              </a:spcAft>
              <a:buFontTx/>
              <a:buNone/>
              <a:defRPr/>
            </a:pPr>
            <a:r>
              <a:rPr lang="en-US" altLang="en-US" sz="1350" b="1" dirty="0">
                <a:solidFill>
                  <a:srgbClr val="000099"/>
                </a:solidFill>
              </a:rPr>
              <a:t>4.0% - 8.0%</a:t>
            </a:r>
          </a:p>
          <a:p>
            <a:pPr algn="ctr" eaLnBrk="1" hangingPunct="1">
              <a:spcBef>
                <a:spcPct val="0"/>
              </a:spcBef>
              <a:spcAft>
                <a:spcPct val="0"/>
              </a:spcAft>
              <a:buFontTx/>
              <a:buNone/>
              <a:defRPr/>
            </a:pPr>
            <a:r>
              <a:rPr lang="en-US" altLang="en-US" sz="1350" b="1" dirty="0">
                <a:solidFill>
                  <a:srgbClr val="000099"/>
                </a:solidFill>
              </a:rPr>
              <a:t>ROR target</a:t>
            </a:r>
          </a:p>
          <a:p>
            <a:pPr algn="ctr" eaLnBrk="1" hangingPunct="1">
              <a:spcBef>
                <a:spcPct val="0"/>
              </a:spcBef>
              <a:buFontTx/>
              <a:buNone/>
              <a:defRPr/>
            </a:pPr>
            <a:endParaRPr lang="en-US" altLang="en-US" sz="1350" b="1" dirty="0">
              <a:solidFill>
                <a:srgbClr val="000099"/>
              </a:solidFill>
            </a:endParaRPr>
          </a:p>
        </p:txBody>
      </p:sp>
      <p:sp>
        <p:nvSpPr>
          <p:cNvPr id="16394" name="Rectangle 10"/>
          <p:cNvSpPr>
            <a:spLocks noChangeArrowheads="1"/>
          </p:cNvSpPr>
          <p:nvPr/>
        </p:nvSpPr>
        <p:spPr bwMode="auto">
          <a:xfrm>
            <a:off x="1930400" y="3748088"/>
            <a:ext cx="172402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buFont typeface="Wingdings" pitchFamily="2" charset="2"/>
              <a:buNone/>
              <a:defRPr/>
            </a:pPr>
            <a:r>
              <a:rPr lang="en-US" altLang="en-US" sz="1350" b="1" dirty="0">
                <a:solidFill>
                  <a:srgbClr val="000099"/>
                </a:solidFill>
              </a:rPr>
              <a:t>Sustainability</a:t>
            </a:r>
          </a:p>
          <a:p>
            <a:pPr eaLnBrk="1" hangingPunct="1">
              <a:buFont typeface="Wingdings" pitchFamily="2" charset="2"/>
              <a:buNone/>
              <a:defRPr/>
            </a:pPr>
            <a:endParaRPr lang="en-US" altLang="en-US" sz="1950" b="1" dirty="0">
              <a:solidFill>
                <a:srgbClr val="000099"/>
              </a:solidFill>
            </a:endParaRPr>
          </a:p>
        </p:txBody>
      </p:sp>
      <p:sp>
        <p:nvSpPr>
          <p:cNvPr id="16395" name="Rectangle 12"/>
          <p:cNvSpPr>
            <a:spLocks noChangeArrowheads="1"/>
          </p:cNvSpPr>
          <p:nvPr/>
        </p:nvSpPr>
        <p:spPr bwMode="auto">
          <a:xfrm>
            <a:off x="3578225" y="3016250"/>
            <a:ext cx="2122488" cy="62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algn="ctr" eaLnBrk="1" hangingPunct="1">
              <a:spcBef>
                <a:spcPct val="0"/>
              </a:spcBef>
              <a:buFontTx/>
              <a:buNone/>
              <a:defRPr/>
            </a:pPr>
            <a:r>
              <a:rPr lang="en-US" altLang="en-US" sz="1350" b="1" dirty="0">
                <a:solidFill>
                  <a:srgbClr val="000099"/>
                </a:solidFill>
              </a:rPr>
              <a:t>3-year rolling average of free cash flow &gt; 0</a:t>
            </a:r>
          </a:p>
        </p:txBody>
      </p:sp>
      <p:sp>
        <p:nvSpPr>
          <p:cNvPr id="16396" name="Rectangle 13"/>
          <p:cNvSpPr>
            <a:spLocks noChangeArrowheads="1"/>
          </p:cNvSpPr>
          <p:nvPr/>
        </p:nvSpPr>
        <p:spPr bwMode="auto">
          <a:xfrm>
            <a:off x="1930400" y="3133725"/>
            <a:ext cx="1724025" cy="62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buFont typeface="Wingdings" pitchFamily="2" charset="2"/>
              <a:buNone/>
              <a:defRPr/>
            </a:pPr>
            <a:r>
              <a:rPr lang="en-US" altLang="en-US" sz="1350" b="1" dirty="0">
                <a:solidFill>
                  <a:srgbClr val="000099"/>
                </a:solidFill>
              </a:rPr>
              <a:t>Free Cash Flow</a:t>
            </a:r>
          </a:p>
        </p:txBody>
      </p:sp>
      <p:sp>
        <p:nvSpPr>
          <p:cNvPr id="16397" name="Rectangle 15"/>
          <p:cNvSpPr>
            <a:spLocks noChangeArrowheads="1"/>
          </p:cNvSpPr>
          <p:nvPr/>
        </p:nvSpPr>
        <p:spPr bwMode="auto">
          <a:xfrm>
            <a:off x="3578225" y="2322513"/>
            <a:ext cx="191135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algn="ctr" eaLnBrk="1" hangingPunct="1">
              <a:buFont typeface="Wingdings" pitchFamily="2" charset="2"/>
              <a:buNone/>
              <a:defRPr/>
            </a:pPr>
            <a:endParaRPr lang="en-US" altLang="en-US" sz="1350" b="1">
              <a:solidFill>
                <a:srgbClr val="000099"/>
              </a:solidFill>
            </a:endParaRPr>
          </a:p>
          <a:p>
            <a:pPr algn="ctr" eaLnBrk="1" hangingPunct="1">
              <a:spcBef>
                <a:spcPct val="0"/>
              </a:spcBef>
              <a:buFont typeface="Wingdings" pitchFamily="2" charset="2"/>
              <a:buNone/>
              <a:defRPr/>
            </a:pPr>
            <a:r>
              <a:rPr lang="en-US" altLang="en-US" sz="1350" b="1">
                <a:solidFill>
                  <a:srgbClr val="000099"/>
                </a:solidFill>
              </a:rPr>
              <a:t>50% maximum</a:t>
            </a:r>
          </a:p>
        </p:txBody>
      </p:sp>
      <p:sp>
        <p:nvSpPr>
          <p:cNvPr id="16398" name="Rectangle 18"/>
          <p:cNvSpPr>
            <a:spLocks noChangeArrowheads="1"/>
          </p:cNvSpPr>
          <p:nvPr/>
        </p:nvSpPr>
        <p:spPr bwMode="auto">
          <a:xfrm>
            <a:off x="3549650" y="1716088"/>
            <a:ext cx="1911350" cy="62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algn="ctr" eaLnBrk="1" hangingPunct="1">
              <a:spcBef>
                <a:spcPct val="0"/>
              </a:spcBef>
              <a:buFontTx/>
              <a:buNone/>
              <a:defRPr/>
            </a:pPr>
            <a:endParaRPr lang="en-US" altLang="en-US" sz="1350" b="1" dirty="0">
              <a:solidFill>
                <a:srgbClr val="000099"/>
              </a:solidFill>
            </a:endParaRPr>
          </a:p>
          <a:p>
            <a:pPr algn="ctr" eaLnBrk="1" hangingPunct="1">
              <a:spcBef>
                <a:spcPct val="0"/>
              </a:spcBef>
              <a:buFontTx/>
              <a:buNone/>
              <a:defRPr/>
            </a:pPr>
            <a:r>
              <a:rPr lang="en-US" altLang="en-US" sz="1350" b="1" dirty="0">
                <a:solidFill>
                  <a:srgbClr val="000099"/>
                </a:solidFill>
              </a:rPr>
              <a:t>0.65x target</a:t>
            </a:r>
          </a:p>
        </p:txBody>
      </p:sp>
      <p:sp>
        <p:nvSpPr>
          <p:cNvPr id="16399" name="Rectangle 19"/>
          <p:cNvSpPr>
            <a:spLocks noChangeArrowheads="1"/>
          </p:cNvSpPr>
          <p:nvPr/>
        </p:nvSpPr>
        <p:spPr bwMode="auto">
          <a:xfrm>
            <a:off x="1930400" y="1716088"/>
            <a:ext cx="1724025" cy="62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buFont typeface="Wingdings" pitchFamily="2" charset="2"/>
              <a:buNone/>
              <a:defRPr/>
            </a:pPr>
            <a:endParaRPr lang="en-US" altLang="en-US" sz="1350" b="1" dirty="0">
              <a:solidFill>
                <a:srgbClr val="000099"/>
              </a:solidFill>
            </a:endParaRPr>
          </a:p>
          <a:p>
            <a:pPr eaLnBrk="1" hangingPunct="1">
              <a:buFont typeface="Wingdings" pitchFamily="2" charset="2"/>
              <a:buNone/>
              <a:defRPr/>
            </a:pPr>
            <a:r>
              <a:rPr lang="en-US" altLang="en-US" sz="1350" b="1" dirty="0">
                <a:solidFill>
                  <a:srgbClr val="000099"/>
                </a:solidFill>
              </a:rPr>
              <a:t>Current Ratio</a:t>
            </a:r>
          </a:p>
        </p:txBody>
      </p:sp>
      <p:sp>
        <p:nvSpPr>
          <p:cNvPr id="16400" name="Rectangle 20"/>
          <p:cNvSpPr>
            <a:spLocks noChangeArrowheads="1"/>
          </p:cNvSpPr>
          <p:nvPr/>
        </p:nvSpPr>
        <p:spPr bwMode="auto">
          <a:xfrm>
            <a:off x="1906588" y="4340225"/>
            <a:ext cx="2009775" cy="31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buFont typeface="Wingdings" pitchFamily="2" charset="2"/>
              <a:buNone/>
              <a:defRPr/>
            </a:pPr>
            <a:r>
              <a:rPr lang="en-US" altLang="en-US" sz="1350" b="1" dirty="0">
                <a:solidFill>
                  <a:srgbClr val="000099"/>
                </a:solidFill>
              </a:rPr>
              <a:t>Fund Balance Ratio</a:t>
            </a:r>
            <a:endParaRPr lang="en-US" altLang="en-US" sz="1950" b="1" dirty="0">
              <a:solidFill>
                <a:srgbClr val="000099"/>
              </a:solidFill>
            </a:endParaRPr>
          </a:p>
        </p:txBody>
      </p:sp>
      <p:sp>
        <p:nvSpPr>
          <p:cNvPr id="16401" name="Rectangle 21"/>
          <p:cNvSpPr>
            <a:spLocks noChangeArrowheads="1"/>
          </p:cNvSpPr>
          <p:nvPr/>
        </p:nvSpPr>
        <p:spPr bwMode="auto">
          <a:xfrm>
            <a:off x="3654425" y="4335463"/>
            <a:ext cx="1912938"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algn="ctr" eaLnBrk="1" hangingPunct="1">
              <a:spcBef>
                <a:spcPct val="0"/>
              </a:spcBef>
              <a:buFontTx/>
              <a:buNone/>
              <a:defRPr/>
            </a:pPr>
            <a:r>
              <a:rPr lang="en-US" altLang="en-US" sz="1350" b="1" dirty="0">
                <a:solidFill>
                  <a:srgbClr val="000099"/>
                </a:solidFill>
              </a:rPr>
              <a:t>50% minimum</a:t>
            </a:r>
          </a:p>
        </p:txBody>
      </p:sp>
      <p:sp>
        <p:nvSpPr>
          <p:cNvPr id="17425" name="Rectangle 24"/>
          <p:cNvSpPr>
            <a:spLocks noChangeArrowheads="1"/>
          </p:cNvSpPr>
          <p:nvPr/>
        </p:nvSpPr>
        <p:spPr bwMode="auto">
          <a:xfrm>
            <a:off x="1912938" y="1123950"/>
            <a:ext cx="5300662" cy="684213"/>
          </a:xfrm>
          <a:prstGeom prst="rect">
            <a:avLst/>
          </a:prstGeom>
          <a:solidFill>
            <a:srgbClr val="24609E"/>
          </a:solidFill>
          <a:ln>
            <a:noFill/>
          </a:ln>
          <a:effectLst/>
          <a:extLs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10000"/>
              </a:spcBef>
              <a:spcAft>
                <a:spcPct val="40000"/>
              </a:spcAft>
              <a:buChar char="•"/>
              <a:defRPr>
                <a:solidFill>
                  <a:srgbClr val="0039A6"/>
                </a:solidFill>
                <a:latin typeface="Arial" panose="020B0604020202020204" pitchFamily="34" charset="0"/>
                <a:ea typeface="ＭＳ Ｐゴシック" panose="020B0600070205080204" pitchFamily="34" charset="-128"/>
              </a:defRPr>
            </a:lvl1pPr>
            <a:lvl2pPr marL="742950" indent="-285750">
              <a:spcBef>
                <a:spcPct val="10000"/>
              </a:spcBef>
              <a:spcAft>
                <a:spcPct val="40000"/>
              </a:spcAft>
              <a:buChar char="–"/>
              <a:defRPr sz="1600">
                <a:solidFill>
                  <a:srgbClr val="0039A6"/>
                </a:solidFill>
                <a:latin typeface="Arial" panose="020B0604020202020204" pitchFamily="34" charset="0"/>
                <a:ea typeface="ＭＳ Ｐゴシック" panose="020B0600070205080204" pitchFamily="34" charset="-128"/>
              </a:defRPr>
            </a:lvl2pPr>
            <a:lvl3pPr marL="1143000" indent="-228600">
              <a:spcBef>
                <a:spcPct val="10000"/>
              </a:spcBef>
              <a:spcAft>
                <a:spcPct val="40000"/>
              </a:spcAft>
              <a:buChar char="•"/>
              <a:defRPr sz="1400">
                <a:solidFill>
                  <a:srgbClr val="0039A6"/>
                </a:solidFill>
                <a:latin typeface="Arial" panose="020B0604020202020204" pitchFamily="34" charset="0"/>
                <a:ea typeface="ＭＳ Ｐゴシック" panose="020B0600070205080204" pitchFamily="34" charset="-128"/>
              </a:defRPr>
            </a:lvl3pPr>
            <a:lvl4pPr marL="1600200" indent="-228600">
              <a:spcBef>
                <a:spcPct val="10000"/>
              </a:spcBef>
              <a:spcAft>
                <a:spcPct val="40000"/>
              </a:spcAft>
              <a:buChar char="–"/>
              <a:defRPr sz="1200">
                <a:solidFill>
                  <a:srgbClr val="0039A6"/>
                </a:solidFill>
                <a:latin typeface="Arial" panose="020B0604020202020204" pitchFamily="34" charset="0"/>
                <a:ea typeface="ＭＳ Ｐゴシック" panose="020B0600070205080204" pitchFamily="34" charset="-128"/>
              </a:defRPr>
            </a:lvl4pPr>
            <a:lvl5pPr marL="2057400" indent="-22860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5pPr>
            <a:lvl6pPr marL="2514600" indent="-22860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6pPr>
            <a:lvl7pPr marL="2971800" indent="-22860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7pPr>
            <a:lvl8pPr marL="3429000" indent="-22860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8pPr>
            <a:lvl9pPr marL="3886200" indent="-22860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9pPr>
          </a:lstStyle>
          <a:p>
            <a:pPr algn="ctr">
              <a:spcBef>
                <a:spcPct val="0"/>
              </a:spcBef>
              <a:spcAft>
                <a:spcPct val="0"/>
              </a:spcAft>
              <a:buClr>
                <a:srgbClr val="FF0066"/>
              </a:buClr>
              <a:buFont typeface="Monotype Sorts"/>
              <a:buNone/>
            </a:pPr>
            <a:endParaRPr lang="en-US" altLang="en-US" sz="1500" b="1" u="sng">
              <a:solidFill>
                <a:schemeClr val="bg1"/>
              </a:solidFill>
            </a:endParaRPr>
          </a:p>
          <a:p>
            <a:pPr algn="ctr">
              <a:spcBef>
                <a:spcPct val="0"/>
              </a:spcBef>
              <a:spcAft>
                <a:spcPct val="0"/>
              </a:spcAft>
              <a:buClr>
                <a:srgbClr val="FF0066"/>
              </a:buClr>
              <a:buFont typeface="Monotype Sorts"/>
              <a:buNone/>
            </a:pPr>
            <a:endParaRPr lang="en-US" altLang="en-US" sz="1500" b="1" u="sng">
              <a:solidFill>
                <a:schemeClr val="bg1"/>
              </a:solidFill>
            </a:endParaRPr>
          </a:p>
          <a:p>
            <a:pPr algn="ctr">
              <a:spcBef>
                <a:spcPct val="0"/>
              </a:spcBef>
              <a:spcAft>
                <a:spcPct val="0"/>
              </a:spcAft>
              <a:buClr>
                <a:srgbClr val="FF0066"/>
              </a:buClr>
              <a:buFont typeface="Monotype Sorts"/>
              <a:buNone/>
            </a:pPr>
            <a:endParaRPr lang="en-US" altLang="en-US" sz="1500" b="1" u="sng">
              <a:solidFill>
                <a:schemeClr val="bg1"/>
              </a:solidFill>
            </a:endParaRPr>
          </a:p>
        </p:txBody>
      </p:sp>
      <p:sp>
        <p:nvSpPr>
          <p:cNvPr id="16403" name="Rectangle 25"/>
          <p:cNvSpPr>
            <a:spLocks noChangeArrowheads="1"/>
          </p:cNvSpPr>
          <p:nvPr/>
        </p:nvSpPr>
        <p:spPr bwMode="auto">
          <a:xfrm>
            <a:off x="6346825" y="941388"/>
            <a:ext cx="82232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algn="ctr" eaLnBrk="1" hangingPunct="1">
              <a:buFont typeface="Wingdings" pitchFamily="2" charset="2"/>
              <a:buNone/>
              <a:defRPr/>
            </a:pPr>
            <a:endParaRPr lang="en-US" altLang="en-US" sz="1650" b="1" u="sng">
              <a:solidFill>
                <a:schemeClr val="accent2"/>
              </a:solidFill>
            </a:endParaRPr>
          </a:p>
        </p:txBody>
      </p:sp>
      <p:sp>
        <p:nvSpPr>
          <p:cNvPr id="16404" name="Rectangle 26"/>
          <p:cNvSpPr>
            <a:spLocks noChangeArrowheads="1"/>
          </p:cNvSpPr>
          <p:nvPr/>
        </p:nvSpPr>
        <p:spPr bwMode="auto">
          <a:xfrm>
            <a:off x="5700713" y="1133475"/>
            <a:ext cx="139382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algn="ctr" eaLnBrk="1" hangingPunct="1">
              <a:buFont typeface="Wingdings" pitchFamily="2" charset="2"/>
              <a:buNone/>
              <a:defRPr/>
            </a:pPr>
            <a:r>
              <a:rPr lang="en-US" altLang="en-US" sz="1650" b="1" dirty="0">
                <a:solidFill>
                  <a:schemeClr val="bg1"/>
                </a:solidFill>
              </a:rPr>
              <a:t>2018</a:t>
            </a:r>
          </a:p>
          <a:p>
            <a:pPr algn="ctr" eaLnBrk="1" hangingPunct="1">
              <a:lnSpc>
                <a:spcPct val="85000"/>
              </a:lnSpc>
              <a:spcBef>
                <a:spcPct val="0"/>
              </a:spcBef>
              <a:buFont typeface="Wingdings" pitchFamily="2" charset="2"/>
              <a:buNone/>
              <a:defRPr/>
            </a:pPr>
            <a:r>
              <a:rPr lang="en-US" altLang="en-US" sz="1650" b="1" dirty="0">
                <a:solidFill>
                  <a:schemeClr val="bg1"/>
                </a:solidFill>
              </a:rPr>
              <a:t>Probable 1</a:t>
            </a:r>
          </a:p>
        </p:txBody>
      </p:sp>
      <p:sp>
        <p:nvSpPr>
          <p:cNvPr id="16405" name="Rectangle 27"/>
          <p:cNvSpPr>
            <a:spLocks noChangeArrowheads="1"/>
          </p:cNvSpPr>
          <p:nvPr/>
        </p:nvSpPr>
        <p:spPr bwMode="auto">
          <a:xfrm>
            <a:off x="1828800" y="1047750"/>
            <a:ext cx="14287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algn="ctr" eaLnBrk="1" hangingPunct="1">
              <a:buFont typeface="Wingdings" pitchFamily="2" charset="2"/>
              <a:buNone/>
              <a:defRPr/>
            </a:pPr>
            <a:endParaRPr lang="en-US" altLang="en-US" sz="1650" b="1" dirty="0">
              <a:solidFill>
                <a:schemeClr val="bg1"/>
              </a:solidFill>
            </a:endParaRPr>
          </a:p>
          <a:p>
            <a:pPr algn="ctr" eaLnBrk="1" hangingPunct="1">
              <a:buFont typeface="Wingdings" pitchFamily="2" charset="2"/>
              <a:buNone/>
              <a:defRPr/>
            </a:pPr>
            <a:r>
              <a:rPr lang="en-US" altLang="en-US" sz="1650" b="1" dirty="0">
                <a:solidFill>
                  <a:schemeClr val="bg1"/>
                </a:solidFill>
              </a:rPr>
              <a:t>Guidelines</a:t>
            </a:r>
          </a:p>
        </p:txBody>
      </p:sp>
      <p:sp>
        <p:nvSpPr>
          <p:cNvPr id="17429" name="Line 32"/>
          <p:cNvSpPr>
            <a:spLocks noChangeShapeType="1"/>
          </p:cNvSpPr>
          <p:nvPr/>
        </p:nvSpPr>
        <p:spPr bwMode="auto">
          <a:xfrm>
            <a:off x="1941513" y="1793875"/>
            <a:ext cx="5272087" cy="9525"/>
          </a:xfrm>
          <a:prstGeom prst="line">
            <a:avLst/>
          </a:prstGeom>
          <a:noFill/>
          <a:ln w="12700">
            <a:solidFill>
              <a:srgbClr val="33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0" name="Line 33"/>
          <p:cNvSpPr>
            <a:spLocks noChangeShapeType="1"/>
          </p:cNvSpPr>
          <p:nvPr/>
        </p:nvSpPr>
        <p:spPr bwMode="auto">
          <a:xfrm>
            <a:off x="1851025" y="3586163"/>
            <a:ext cx="5243513" cy="1587"/>
          </a:xfrm>
          <a:prstGeom prst="line">
            <a:avLst/>
          </a:prstGeom>
          <a:noFill/>
          <a:ln w="12700">
            <a:solidFill>
              <a:srgbClr val="33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1" name="Line 34"/>
          <p:cNvSpPr>
            <a:spLocks noChangeShapeType="1"/>
          </p:cNvSpPr>
          <p:nvPr/>
        </p:nvSpPr>
        <p:spPr bwMode="auto">
          <a:xfrm flipV="1">
            <a:off x="1884363" y="3014663"/>
            <a:ext cx="5233987" cy="7937"/>
          </a:xfrm>
          <a:prstGeom prst="line">
            <a:avLst/>
          </a:prstGeom>
          <a:noFill/>
          <a:ln w="12700">
            <a:solidFill>
              <a:srgbClr val="33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2" name="Line 35"/>
          <p:cNvSpPr>
            <a:spLocks noChangeShapeType="1"/>
          </p:cNvSpPr>
          <p:nvPr/>
        </p:nvSpPr>
        <p:spPr bwMode="auto">
          <a:xfrm>
            <a:off x="1951038" y="2484438"/>
            <a:ext cx="5210175" cy="0"/>
          </a:xfrm>
          <a:prstGeom prst="line">
            <a:avLst/>
          </a:prstGeom>
          <a:noFill/>
          <a:ln w="12700">
            <a:solidFill>
              <a:srgbClr val="33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3" name="Line 36"/>
          <p:cNvSpPr>
            <a:spLocks noChangeShapeType="1"/>
          </p:cNvSpPr>
          <p:nvPr/>
        </p:nvSpPr>
        <p:spPr bwMode="auto">
          <a:xfrm>
            <a:off x="1885950" y="4171950"/>
            <a:ext cx="5257800" cy="0"/>
          </a:xfrm>
          <a:prstGeom prst="line">
            <a:avLst/>
          </a:prstGeom>
          <a:noFill/>
          <a:ln w="12700">
            <a:solidFill>
              <a:srgbClr val="33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4" name="Rectangle 3"/>
          <p:cNvSpPr>
            <a:spLocks noGrp="1" noChangeArrowheads="1"/>
          </p:cNvSpPr>
          <p:nvPr>
            <p:ph type="title"/>
          </p:nvPr>
        </p:nvSpPr>
        <p:spPr>
          <a:xfrm>
            <a:off x="873125" y="169863"/>
            <a:ext cx="6172200" cy="950912"/>
          </a:xfrm>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lIns="68580" tIns="34290" rIns="68580" bIns="34290" anchor="ctr"/>
          <a:lstStyle/>
          <a:p>
            <a:pPr eaLnBrk="1" hangingPunct="1"/>
            <a:r>
              <a:rPr lang="en-US" altLang="en-US" sz="3200" dirty="0" smtClean="0">
                <a:solidFill>
                  <a:srgbClr val="000099"/>
                </a:solidFill>
                <a:ea typeface="ＭＳ Ｐゴシック" panose="020B0600070205080204" pitchFamily="34" charset="-128"/>
              </a:rPr>
              <a:t>Financial Guidelines</a:t>
            </a:r>
            <a:endParaRPr lang="en-US" altLang="en-US" sz="3200" i="1" dirty="0" smtClean="0">
              <a:solidFill>
                <a:srgbClr val="000099"/>
              </a:solidFill>
              <a:ea typeface="ＭＳ Ｐゴシック" panose="020B0600070205080204" pitchFamily="34" charset="-128"/>
            </a:endParaRPr>
          </a:p>
        </p:txBody>
      </p:sp>
      <p:sp>
        <p:nvSpPr>
          <p:cNvPr id="16412" name="Rectangle 27"/>
          <p:cNvSpPr>
            <a:spLocks noChangeArrowheads="1"/>
          </p:cNvSpPr>
          <p:nvPr/>
        </p:nvSpPr>
        <p:spPr bwMode="auto">
          <a:xfrm>
            <a:off x="3790950" y="1057275"/>
            <a:ext cx="14287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algn="ctr" eaLnBrk="1" hangingPunct="1">
              <a:buFont typeface="Wingdings" pitchFamily="2" charset="2"/>
              <a:buNone/>
              <a:defRPr/>
            </a:pPr>
            <a:endParaRPr lang="en-US" altLang="en-US" sz="1650" b="1" dirty="0">
              <a:solidFill>
                <a:schemeClr val="bg1"/>
              </a:solidFill>
            </a:endParaRPr>
          </a:p>
          <a:p>
            <a:pPr algn="ctr" eaLnBrk="1" hangingPunct="1">
              <a:buFont typeface="Wingdings" pitchFamily="2" charset="2"/>
              <a:buNone/>
              <a:defRPr/>
            </a:pPr>
            <a:r>
              <a:rPr lang="en-US" altLang="en-US" sz="1650" b="1" dirty="0">
                <a:solidFill>
                  <a:schemeClr val="bg1"/>
                </a:solidFill>
              </a:rPr>
              <a:t>Targets</a:t>
            </a:r>
          </a:p>
        </p:txBody>
      </p:sp>
      <p:sp>
        <p:nvSpPr>
          <p:cNvPr id="45" name="Flowchart: Connector 44"/>
          <p:cNvSpPr/>
          <p:nvPr/>
        </p:nvSpPr>
        <p:spPr>
          <a:xfrm>
            <a:off x="6299200" y="2066925"/>
            <a:ext cx="217488" cy="200025"/>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Flowchart: Connector 33"/>
          <p:cNvSpPr/>
          <p:nvPr/>
        </p:nvSpPr>
        <p:spPr>
          <a:xfrm>
            <a:off x="6299200" y="3760788"/>
            <a:ext cx="217488" cy="200025"/>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Flowchart: Connector 34"/>
          <p:cNvSpPr/>
          <p:nvPr/>
        </p:nvSpPr>
        <p:spPr>
          <a:xfrm>
            <a:off x="6299200" y="3219450"/>
            <a:ext cx="217488" cy="200025"/>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Flowchart: Connector 36"/>
          <p:cNvSpPr/>
          <p:nvPr/>
        </p:nvSpPr>
        <p:spPr>
          <a:xfrm>
            <a:off x="6299200" y="4367213"/>
            <a:ext cx="217488" cy="200025"/>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00"/>
              </a:solidFill>
            </a:endParaRPr>
          </a:p>
        </p:txBody>
      </p:sp>
      <p:sp>
        <p:nvSpPr>
          <p:cNvPr id="33" name="Rectangle 16"/>
          <p:cNvSpPr>
            <a:spLocks noChangeArrowheads="1"/>
          </p:cNvSpPr>
          <p:nvPr/>
        </p:nvSpPr>
        <p:spPr bwMode="auto">
          <a:xfrm>
            <a:off x="6172200" y="2308225"/>
            <a:ext cx="688975"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buFont typeface="Wingdings" pitchFamily="2" charset="2"/>
              <a:buNone/>
              <a:defRPr/>
            </a:pPr>
            <a:endParaRPr lang="en-US" altLang="en-US" sz="1350" b="1" dirty="0">
              <a:solidFill>
                <a:srgbClr val="000099"/>
              </a:solidFill>
            </a:endParaRPr>
          </a:p>
          <a:p>
            <a:pPr eaLnBrk="1" hangingPunct="1">
              <a:spcBef>
                <a:spcPct val="0"/>
              </a:spcBef>
              <a:buFont typeface="Wingdings" pitchFamily="2" charset="2"/>
              <a:buNone/>
              <a:defRPr/>
            </a:pPr>
            <a:r>
              <a:rPr lang="en-US" altLang="en-US" sz="1350" b="1" dirty="0" smtClean="0">
                <a:solidFill>
                  <a:srgbClr val="000099"/>
                </a:solidFill>
              </a:rPr>
              <a:t>N/A</a:t>
            </a:r>
            <a:endParaRPr lang="en-US" altLang="en-US" sz="1650" b="1" dirty="0">
              <a:solidFill>
                <a:srgbClr val="000099"/>
              </a:solidFill>
            </a:endParaRPr>
          </a:p>
        </p:txBody>
      </p:sp>
    </p:spTree>
    <p:extLst>
      <p:ext uri="{BB962C8B-B14F-4D97-AF65-F5344CB8AC3E}">
        <p14:creationId xmlns:p14="http://schemas.microsoft.com/office/powerpoint/2010/main" val="762743672"/>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17"/>
          <p:cNvGraphicFramePr>
            <a:graphicFrameLocks/>
          </p:cNvGraphicFramePr>
          <p:nvPr>
            <p:extLst>
              <p:ext uri="{D42A27DB-BD31-4B8C-83A1-F6EECF244321}">
                <p14:modId xmlns:p14="http://schemas.microsoft.com/office/powerpoint/2010/main" val="2122605416"/>
              </p:ext>
            </p:extLst>
          </p:nvPr>
        </p:nvGraphicFramePr>
        <p:xfrm>
          <a:off x="969962" y="1297699"/>
          <a:ext cx="7239000" cy="3411453"/>
        </p:xfrm>
        <a:graphic>
          <a:graphicData uri="http://schemas.openxmlformats.org/presentationml/2006/ole">
            <mc:AlternateContent xmlns:mc="http://schemas.openxmlformats.org/markup-compatibility/2006">
              <mc:Choice xmlns:v="urn:schemas-microsoft-com:vml" Requires="v">
                <p:oleObj spid="_x0000_s9232" name="Chart" r:id="rId4" imgW="9058485" imgH="5162374" progId="MSGraph.Chart.8">
                  <p:embed followColorScheme="full"/>
                </p:oleObj>
              </mc:Choice>
              <mc:Fallback>
                <p:oleObj name="Chart" r:id="rId4" imgW="9058485" imgH="5162374" progId="MSGraph.Chart.8">
                  <p:embed followColorScheme="full"/>
                  <p:pic>
                    <p:nvPicPr>
                      <p:cNvPr id="17410" name="Object 17"/>
                      <p:cNvPicPr>
                        <a:picLocks noChangeArrowheads="1"/>
                      </p:cNvPicPr>
                      <p:nvPr/>
                    </p:nvPicPr>
                    <p:blipFill>
                      <a:blip r:embed="rId5"/>
                      <a:srcRect/>
                      <a:stretch>
                        <a:fillRect/>
                      </a:stretch>
                    </p:blipFill>
                    <p:spPr bwMode="auto">
                      <a:xfrm>
                        <a:off x="969962" y="1297699"/>
                        <a:ext cx="7239000" cy="3411453"/>
                      </a:xfrm>
                      <a:prstGeom prst="rect">
                        <a:avLst/>
                      </a:prstGeom>
                      <a:noFill/>
                      <a:ln>
                        <a:noFill/>
                      </a:ln>
                      <a:extLst/>
                    </p:spPr>
                  </p:pic>
                </p:oleObj>
              </mc:Fallback>
            </mc:AlternateContent>
          </a:graphicData>
        </a:graphic>
      </p:graphicFrame>
      <p:cxnSp>
        <p:nvCxnSpPr>
          <p:cNvPr id="20" name="Straight Connector 19"/>
          <p:cNvCxnSpPr/>
          <p:nvPr/>
        </p:nvCxnSpPr>
        <p:spPr>
          <a:xfrm>
            <a:off x="6031588" y="1573658"/>
            <a:ext cx="0" cy="17581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411" name="Rectangle 6"/>
          <p:cNvSpPr>
            <a:spLocks noChangeArrowheads="1"/>
          </p:cNvSpPr>
          <p:nvPr/>
        </p:nvSpPr>
        <p:spPr bwMode="auto">
          <a:xfrm>
            <a:off x="778072" y="808229"/>
            <a:ext cx="104067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US" altLang="en-US" sz="1050" b="1" i="1">
                <a:solidFill>
                  <a:srgbClr val="000099"/>
                </a:solidFill>
              </a:rPr>
              <a:t>($ in Millions)</a:t>
            </a:r>
          </a:p>
        </p:txBody>
      </p:sp>
      <p:sp>
        <p:nvSpPr>
          <p:cNvPr id="17412" name="Rectangle 3"/>
          <p:cNvSpPr>
            <a:spLocks noGrp="1" noChangeArrowheads="1"/>
          </p:cNvSpPr>
          <p:nvPr>
            <p:ph type="title"/>
          </p:nvPr>
        </p:nvSpPr>
        <p:spPr>
          <a:xfrm>
            <a:off x="762000" y="209550"/>
            <a:ext cx="6329363" cy="686991"/>
          </a:xfrm>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68580" tIns="34290" rIns="68580" bIns="34290" numCol="1" anchor="ctr" anchorCtr="0" compatLnSpc="1">
            <a:prstTxWarp prst="textNoShape">
              <a:avLst/>
            </a:prstTxWarp>
          </a:bodyPr>
          <a:lstStyle/>
          <a:p>
            <a:pPr eaLnBrk="1" hangingPunct="1"/>
            <a:r>
              <a:rPr lang="en-US" altLang="en-US" sz="3200" dirty="0" smtClean="0">
                <a:solidFill>
                  <a:srgbClr val="000099"/>
                </a:solidFill>
              </a:rPr>
              <a:t>Unrestricted Net Assets</a:t>
            </a:r>
            <a:br>
              <a:rPr lang="en-US" altLang="en-US" sz="3200" dirty="0" smtClean="0">
                <a:solidFill>
                  <a:srgbClr val="000099"/>
                </a:solidFill>
              </a:rPr>
            </a:br>
            <a:r>
              <a:rPr lang="en-US" altLang="en-US" sz="1800" dirty="0" smtClean="0">
                <a:solidFill>
                  <a:srgbClr val="000099"/>
                </a:solidFill>
              </a:rPr>
              <a:t>2014 </a:t>
            </a:r>
            <a:r>
              <a:rPr lang="en-US" altLang="en-US" sz="1800" dirty="0">
                <a:solidFill>
                  <a:srgbClr val="000099"/>
                </a:solidFill>
              </a:rPr>
              <a:t>– 2017 Actuals; est. at </a:t>
            </a:r>
            <a:r>
              <a:rPr lang="en-US" altLang="en-US" sz="1800" dirty="0" smtClean="0">
                <a:solidFill>
                  <a:srgbClr val="000099"/>
                </a:solidFill>
              </a:rPr>
              <a:t>July 31, </a:t>
            </a:r>
            <a:r>
              <a:rPr lang="en-US" altLang="en-US" sz="1800" dirty="0">
                <a:solidFill>
                  <a:srgbClr val="000099"/>
                </a:solidFill>
              </a:rPr>
              <a:t>2018</a:t>
            </a:r>
            <a:br>
              <a:rPr lang="en-US" altLang="en-US" sz="1800" dirty="0">
                <a:solidFill>
                  <a:srgbClr val="000099"/>
                </a:solidFill>
              </a:rPr>
            </a:br>
            <a:endParaRPr lang="en-US" altLang="en-US" sz="1200" i="1" dirty="0">
              <a:solidFill>
                <a:srgbClr val="000099"/>
              </a:solidFill>
            </a:endParaRPr>
          </a:p>
        </p:txBody>
      </p:sp>
      <p:sp>
        <p:nvSpPr>
          <p:cNvPr id="17413" name="Rectangle 5"/>
          <p:cNvSpPr>
            <a:spLocks noChangeArrowheads="1"/>
          </p:cNvSpPr>
          <p:nvPr/>
        </p:nvSpPr>
        <p:spPr bwMode="auto">
          <a:xfrm>
            <a:off x="3371516" y="816358"/>
            <a:ext cx="2819399" cy="1053479"/>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571500" eaLnBrk="0" hangingPunct="0">
              <a:spcBef>
                <a:spcPct val="10000"/>
              </a:spcBef>
              <a:spcAft>
                <a:spcPct val="40000"/>
              </a:spcAft>
              <a:buFont typeface="Wingdings" pitchFamily="2" charset="2"/>
              <a:buChar char="Ø"/>
              <a:tabLst>
                <a:tab pos="1428750" algn="l"/>
                <a:tab pos="2228850" algn="l"/>
              </a:tabLst>
              <a:defRPr sz="3200">
                <a:solidFill>
                  <a:srgbClr val="0054A6"/>
                </a:solidFill>
                <a:latin typeface="Arial" charset="0"/>
              </a:defRPr>
            </a:lvl1pPr>
            <a:lvl2pPr marL="742950" indent="-285750" defTabSz="571500" eaLnBrk="0" hangingPunct="0">
              <a:spcBef>
                <a:spcPct val="10000"/>
              </a:spcBef>
              <a:spcAft>
                <a:spcPct val="40000"/>
              </a:spcAft>
              <a:buSzPct val="85000"/>
              <a:buFont typeface="Wingdings" pitchFamily="2" charset="2"/>
              <a:buChar char="q"/>
              <a:tabLst>
                <a:tab pos="1428750" algn="l"/>
                <a:tab pos="2228850" algn="l"/>
              </a:tabLst>
              <a:defRPr sz="2800">
                <a:solidFill>
                  <a:srgbClr val="0054A6"/>
                </a:solidFill>
                <a:latin typeface="Arial" charset="0"/>
              </a:defRPr>
            </a:lvl2pPr>
            <a:lvl3pPr marL="1143000" indent="-228600" defTabSz="571500" eaLnBrk="0" hangingPunct="0">
              <a:spcBef>
                <a:spcPct val="10000"/>
              </a:spcBef>
              <a:spcAft>
                <a:spcPct val="40000"/>
              </a:spcAft>
              <a:buFont typeface="Wingdings" pitchFamily="2" charset="2"/>
              <a:buChar char="§"/>
              <a:tabLst>
                <a:tab pos="1428750" algn="l"/>
                <a:tab pos="2228850" algn="l"/>
              </a:tabLst>
              <a:defRPr sz="2000">
                <a:solidFill>
                  <a:srgbClr val="0054A6"/>
                </a:solidFill>
                <a:latin typeface="Arial" charset="0"/>
              </a:defRPr>
            </a:lvl3pPr>
            <a:lvl4pPr marL="1600200" indent="-228600" defTabSz="571500" eaLnBrk="0" hangingPunct="0">
              <a:spcBef>
                <a:spcPct val="10000"/>
              </a:spcBef>
              <a:spcAft>
                <a:spcPct val="40000"/>
              </a:spcAft>
              <a:buChar char="–"/>
              <a:tabLst>
                <a:tab pos="1428750" algn="l"/>
                <a:tab pos="2228850" algn="l"/>
              </a:tabLst>
              <a:defRPr sz="1200">
                <a:solidFill>
                  <a:srgbClr val="0054A6"/>
                </a:solidFill>
                <a:latin typeface="Arial" charset="0"/>
              </a:defRPr>
            </a:lvl4pPr>
            <a:lvl5pPr marL="2057400" indent="-228600" defTabSz="571500" eaLnBrk="0" hangingPunct="0">
              <a:spcBef>
                <a:spcPct val="10000"/>
              </a:spcBef>
              <a:spcAft>
                <a:spcPct val="40000"/>
              </a:spcAft>
              <a:buChar char="»"/>
              <a:tabLst>
                <a:tab pos="1428750" algn="l"/>
                <a:tab pos="2228850" algn="l"/>
              </a:tabLst>
              <a:defRPr sz="1000">
                <a:solidFill>
                  <a:srgbClr val="0054A6"/>
                </a:solidFill>
                <a:latin typeface="Arial" charset="0"/>
              </a:defRPr>
            </a:lvl5pPr>
            <a:lvl6pPr marL="2514600" indent="-228600" defTabSz="571500" eaLnBrk="0" fontAlgn="base" hangingPunct="0">
              <a:spcBef>
                <a:spcPct val="10000"/>
              </a:spcBef>
              <a:spcAft>
                <a:spcPct val="40000"/>
              </a:spcAft>
              <a:buChar char="»"/>
              <a:tabLst>
                <a:tab pos="1428750" algn="l"/>
                <a:tab pos="2228850" algn="l"/>
              </a:tabLst>
              <a:defRPr sz="1000">
                <a:solidFill>
                  <a:srgbClr val="0054A6"/>
                </a:solidFill>
                <a:latin typeface="Arial" charset="0"/>
              </a:defRPr>
            </a:lvl6pPr>
            <a:lvl7pPr marL="2971800" indent="-228600" defTabSz="571500" eaLnBrk="0" fontAlgn="base" hangingPunct="0">
              <a:spcBef>
                <a:spcPct val="10000"/>
              </a:spcBef>
              <a:spcAft>
                <a:spcPct val="40000"/>
              </a:spcAft>
              <a:buChar char="»"/>
              <a:tabLst>
                <a:tab pos="1428750" algn="l"/>
                <a:tab pos="2228850" algn="l"/>
              </a:tabLst>
              <a:defRPr sz="1000">
                <a:solidFill>
                  <a:srgbClr val="0054A6"/>
                </a:solidFill>
                <a:latin typeface="Arial" charset="0"/>
              </a:defRPr>
            </a:lvl7pPr>
            <a:lvl8pPr marL="3429000" indent="-228600" defTabSz="571500" eaLnBrk="0" fontAlgn="base" hangingPunct="0">
              <a:spcBef>
                <a:spcPct val="10000"/>
              </a:spcBef>
              <a:spcAft>
                <a:spcPct val="40000"/>
              </a:spcAft>
              <a:buChar char="»"/>
              <a:tabLst>
                <a:tab pos="1428750" algn="l"/>
                <a:tab pos="2228850" algn="l"/>
              </a:tabLst>
              <a:defRPr sz="1000">
                <a:solidFill>
                  <a:srgbClr val="0054A6"/>
                </a:solidFill>
                <a:latin typeface="Arial" charset="0"/>
              </a:defRPr>
            </a:lvl8pPr>
            <a:lvl9pPr marL="3886200" indent="-228600" defTabSz="571500" eaLnBrk="0" fontAlgn="base" hangingPunct="0">
              <a:spcBef>
                <a:spcPct val="10000"/>
              </a:spcBef>
              <a:spcAft>
                <a:spcPct val="40000"/>
              </a:spcAft>
              <a:buChar char="»"/>
              <a:tabLst>
                <a:tab pos="1428750" algn="l"/>
                <a:tab pos="2228850" algn="l"/>
              </a:tabLst>
              <a:defRPr sz="1000">
                <a:solidFill>
                  <a:srgbClr val="0054A6"/>
                </a:solidFill>
                <a:latin typeface="Arial" charset="0"/>
              </a:defRPr>
            </a:lvl9pPr>
          </a:lstStyle>
          <a:p>
            <a:pPr eaLnBrk="1" hangingPunct="1">
              <a:spcBef>
                <a:spcPct val="0"/>
              </a:spcBef>
              <a:spcAft>
                <a:spcPct val="0"/>
              </a:spcAft>
              <a:buNone/>
              <a:tabLst>
                <a:tab pos="1628775" algn="dec"/>
              </a:tabLst>
            </a:pPr>
            <a:r>
              <a:rPr lang="en-US" altLang="en-US" sz="1400" b="1" dirty="0">
                <a:solidFill>
                  <a:schemeClr val="tx1"/>
                </a:solidFill>
              </a:rPr>
              <a:t>P1 Net from Ops</a:t>
            </a:r>
            <a:r>
              <a:rPr lang="en-US" altLang="en-US" sz="1400" b="1" dirty="0" smtClean="0">
                <a:solidFill>
                  <a:schemeClr val="tx1"/>
                </a:solidFill>
              </a:rPr>
              <a:t>. </a:t>
            </a:r>
            <a:r>
              <a:rPr lang="en-US" altLang="en-US" sz="1400" b="1" dirty="0">
                <a:solidFill>
                  <a:schemeClr val="tx1"/>
                </a:solidFill>
              </a:rPr>
              <a:t>	</a:t>
            </a:r>
            <a:r>
              <a:rPr lang="en-US" altLang="en-US" sz="1400" b="1" dirty="0" smtClean="0">
                <a:solidFill>
                  <a:schemeClr val="tx1"/>
                </a:solidFill>
              </a:rPr>
              <a:t>       $   </a:t>
            </a:r>
            <a:r>
              <a:rPr lang="en-US" altLang="en-US" sz="1400" b="1" dirty="0">
                <a:solidFill>
                  <a:schemeClr val="tx1"/>
                </a:solidFill>
              </a:rPr>
              <a:t>31.8 M</a:t>
            </a:r>
          </a:p>
          <a:p>
            <a:pPr eaLnBrk="1" hangingPunct="1">
              <a:spcBef>
                <a:spcPct val="0"/>
              </a:spcBef>
              <a:spcAft>
                <a:spcPct val="0"/>
              </a:spcAft>
              <a:buNone/>
              <a:tabLst>
                <a:tab pos="1628775" algn="dec"/>
              </a:tabLst>
            </a:pPr>
            <a:r>
              <a:rPr lang="en-US" altLang="en-US" sz="1400" b="1" dirty="0">
                <a:solidFill>
                  <a:schemeClr val="tx1"/>
                </a:solidFill>
              </a:rPr>
              <a:t>Net Investment </a:t>
            </a:r>
            <a:r>
              <a:rPr lang="en-US" altLang="en-US" sz="1400" b="1" dirty="0" smtClean="0">
                <a:solidFill>
                  <a:schemeClr val="tx1"/>
                </a:solidFill>
              </a:rPr>
              <a:t>Gains       6.3 M</a:t>
            </a:r>
            <a:endParaRPr lang="en-US" altLang="en-US" sz="1400" b="1" dirty="0">
              <a:solidFill>
                <a:schemeClr val="tx1"/>
              </a:solidFill>
            </a:endParaRPr>
          </a:p>
          <a:p>
            <a:pPr eaLnBrk="1" hangingPunct="1">
              <a:spcBef>
                <a:spcPct val="0"/>
              </a:spcBef>
              <a:spcAft>
                <a:spcPct val="0"/>
              </a:spcAft>
              <a:buNone/>
              <a:tabLst>
                <a:tab pos="1628775" algn="dec"/>
              </a:tabLst>
            </a:pPr>
            <a:r>
              <a:rPr lang="en-US" altLang="en-US" sz="1400" b="1" dirty="0">
                <a:solidFill>
                  <a:schemeClr val="tx1"/>
                </a:solidFill>
              </a:rPr>
              <a:t>PRBP Credit	</a:t>
            </a:r>
            <a:r>
              <a:rPr lang="en-US" altLang="en-US" sz="1400" b="1" dirty="0" smtClean="0">
                <a:solidFill>
                  <a:schemeClr val="tx1"/>
                </a:solidFill>
              </a:rPr>
              <a:t>                </a:t>
            </a:r>
            <a:r>
              <a:rPr lang="en-US" altLang="en-US" sz="1400" b="1" u="sng" dirty="0" smtClean="0">
                <a:solidFill>
                  <a:schemeClr val="tx1"/>
                </a:solidFill>
              </a:rPr>
              <a:t>     19.5 </a:t>
            </a:r>
            <a:r>
              <a:rPr lang="en-US" altLang="en-US" sz="1400" b="1" u="sng" dirty="0">
                <a:solidFill>
                  <a:schemeClr val="tx1"/>
                </a:solidFill>
              </a:rPr>
              <a:t>M</a:t>
            </a:r>
          </a:p>
          <a:p>
            <a:pPr eaLnBrk="1" hangingPunct="1">
              <a:spcBef>
                <a:spcPct val="0"/>
              </a:spcBef>
              <a:spcAft>
                <a:spcPct val="0"/>
              </a:spcAft>
              <a:buNone/>
              <a:tabLst>
                <a:tab pos="1628775" algn="dec"/>
              </a:tabLst>
            </a:pPr>
            <a:r>
              <a:rPr lang="en-US" altLang="en-US" sz="1400" b="1" dirty="0">
                <a:solidFill>
                  <a:schemeClr val="tx1"/>
                </a:solidFill>
              </a:rPr>
              <a:t>Total Increase	</a:t>
            </a:r>
            <a:r>
              <a:rPr lang="en-US" altLang="en-US" sz="1400" b="1" dirty="0" smtClean="0">
                <a:solidFill>
                  <a:schemeClr val="tx1"/>
                </a:solidFill>
              </a:rPr>
              <a:t>             $   57.6 </a:t>
            </a:r>
            <a:r>
              <a:rPr lang="en-US" altLang="en-US" sz="1400" b="1" dirty="0">
                <a:solidFill>
                  <a:schemeClr val="tx1"/>
                </a:solidFill>
              </a:rPr>
              <a:t>M</a:t>
            </a:r>
          </a:p>
        </p:txBody>
      </p:sp>
      <p:cxnSp>
        <p:nvCxnSpPr>
          <p:cNvPr id="22" name="Straight Arrow Connector 21"/>
          <p:cNvCxnSpPr/>
          <p:nvPr/>
        </p:nvCxnSpPr>
        <p:spPr>
          <a:xfrm>
            <a:off x="6021197" y="2030029"/>
            <a:ext cx="304800" cy="0"/>
          </a:xfrm>
          <a:prstGeom prst="straightConnector1">
            <a:avLst/>
          </a:prstGeom>
          <a:ln w="28575">
            <a:solidFill>
              <a:schemeClr val="tx1"/>
            </a:solidFill>
            <a:tailEnd type="arrow"/>
          </a:ln>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cxnSp>
      <p:sp>
        <p:nvSpPr>
          <p:cNvPr id="17419" name="Text Box 4"/>
          <p:cNvSpPr txBox="1">
            <a:spLocks noChangeArrowheads="1"/>
          </p:cNvSpPr>
          <p:nvPr/>
        </p:nvSpPr>
        <p:spPr bwMode="auto">
          <a:xfrm>
            <a:off x="1219200" y="4498520"/>
            <a:ext cx="7239000" cy="43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508000" indent="-508000" eaLnBrk="0" hangingPunct="0">
              <a:spcBef>
                <a:spcPct val="10000"/>
              </a:spcBef>
              <a:spcAft>
                <a:spcPct val="40000"/>
              </a:spcAft>
              <a:buFont typeface="Wingdings" pitchFamily="2" charset="2"/>
              <a:buChar char="Ø"/>
              <a:defRPr sz="3200">
                <a:solidFill>
                  <a:srgbClr val="0054A6"/>
                </a:solidFill>
                <a:latin typeface="Arial" charset="0"/>
              </a:defRPr>
            </a:lvl1pPr>
            <a:lvl2pPr marL="742950" indent="-285750" eaLnBrk="0" hangingPunct="0">
              <a:spcBef>
                <a:spcPct val="10000"/>
              </a:spcBef>
              <a:spcAft>
                <a:spcPct val="40000"/>
              </a:spcAft>
              <a:buSzPct val="85000"/>
              <a:buFont typeface="Wingdings" pitchFamily="2" charset="2"/>
              <a:buChar char="q"/>
              <a:defRPr sz="2800">
                <a:solidFill>
                  <a:srgbClr val="0054A6"/>
                </a:solidFill>
                <a:latin typeface="Arial" charset="0"/>
              </a:defRPr>
            </a:lvl2pPr>
            <a:lvl3pPr marL="1143000" indent="-228600" eaLnBrk="0" hangingPunct="0">
              <a:spcBef>
                <a:spcPct val="10000"/>
              </a:spcBef>
              <a:spcAft>
                <a:spcPct val="40000"/>
              </a:spcAft>
              <a:buFont typeface="Wingdings" pitchFamily="2" charset="2"/>
              <a:buChar char="§"/>
              <a:defRPr sz="20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marL="0" indent="0">
              <a:spcBef>
                <a:spcPct val="0"/>
              </a:spcBef>
              <a:spcAft>
                <a:spcPct val="0"/>
              </a:spcAft>
              <a:buNone/>
            </a:pPr>
            <a:r>
              <a:rPr lang="en-US" altLang="en-US" sz="750" b="1" u="sng" dirty="0">
                <a:solidFill>
                  <a:srgbClr val="000099"/>
                </a:solidFill>
              </a:rPr>
              <a:t>Note:</a:t>
            </a:r>
            <a:r>
              <a:rPr lang="en-US" altLang="en-US" sz="750" b="1" dirty="0">
                <a:solidFill>
                  <a:srgbClr val="000099"/>
                </a:solidFill>
              </a:rPr>
              <a:t>  PRBP stands for post-retirement benefit plans. Excludes ACS International, Ltd., Hampden Data Services, Ltd., ACS Petroleum Research </a:t>
            </a:r>
            <a:r>
              <a:rPr lang="en-US" altLang="en-US" sz="750" b="1" dirty="0" smtClean="0">
                <a:solidFill>
                  <a:srgbClr val="000099"/>
                </a:solidFill>
              </a:rPr>
              <a:t>Fund and the </a:t>
            </a:r>
            <a:r>
              <a:rPr lang="en-US" altLang="en-US" sz="750" b="1" dirty="0">
                <a:solidFill>
                  <a:srgbClr val="000099"/>
                </a:solidFill>
              </a:rPr>
              <a:t>Member Insurance </a:t>
            </a:r>
            <a:r>
              <a:rPr lang="en-US" altLang="en-US" sz="750" b="1" dirty="0" smtClean="0">
                <a:solidFill>
                  <a:srgbClr val="000099"/>
                </a:solidFill>
              </a:rPr>
              <a:t>Program. </a:t>
            </a:r>
            <a:endParaRPr lang="en-US" altLang="en-US" sz="750" b="1" dirty="0">
              <a:solidFill>
                <a:srgbClr val="000099"/>
              </a:solidFill>
            </a:endParaRPr>
          </a:p>
          <a:p>
            <a:pPr marL="0" indent="0">
              <a:spcBef>
                <a:spcPct val="0"/>
              </a:spcBef>
              <a:spcAft>
                <a:spcPct val="0"/>
              </a:spcAft>
              <a:buNone/>
            </a:pPr>
            <a:endParaRPr lang="en-US" altLang="en-US" sz="750" b="1" dirty="0">
              <a:solidFill>
                <a:srgbClr val="000099"/>
              </a:solidFill>
            </a:endParaRPr>
          </a:p>
        </p:txBody>
      </p:sp>
      <p:sp>
        <p:nvSpPr>
          <p:cNvPr id="13" name="Left Brace 12"/>
          <p:cNvSpPr/>
          <p:nvPr/>
        </p:nvSpPr>
        <p:spPr>
          <a:xfrm rot="10800000" flipH="1" flipV="1">
            <a:off x="6336388" y="1854779"/>
            <a:ext cx="64412" cy="310334"/>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4" name="Straight Connector 3"/>
          <p:cNvCxnSpPr/>
          <p:nvPr/>
        </p:nvCxnSpPr>
        <p:spPr>
          <a:xfrm flipH="1" flipV="1">
            <a:off x="6031588" y="1869837"/>
            <a:ext cx="1" cy="160192"/>
          </a:xfrm>
          <a:prstGeom prst="line">
            <a:avLst/>
          </a:prstGeom>
        </p:spPr>
        <p:style>
          <a:lnRef idx="2">
            <a:schemeClr val="dk1"/>
          </a:lnRef>
          <a:fillRef idx="0">
            <a:schemeClr val="dk1"/>
          </a:fillRef>
          <a:effectRef idx="1">
            <a:schemeClr val="dk1"/>
          </a:effectRef>
          <a:fontRef idx="minor">
            <a:schemeClr val="tx1"/>
          </a:fontRef>
        </p:style>
      </p:cxnSp>
      <p:sp>
        <p:nvSpPr>
          <p:cNvPr id="7" name="Slide Number Placeholder 6"/>
          <p:cNvSpPr>
            <a:spLocks noGrp="1"/>
          </p:cNvSpPr>
          <p:nvPr>
            <p:ph type="sldNum" sz="quarter" idx="11"/>
          </p:nvPr>
        </p:nvSpPr>
        <p:spPr/>
        <p:txBody>
          <a:bodyPr/>
          <a:lstStyle/>
          <a:p>
            <a:pPr>
              <a:defRPr/>
            </a:pPr>
            <a:fld id="{15F2B459-BA9D-584B-8851-DE7533AEA59F}" type="slidenum">
              <a:rPr lang="en-GB" smtClean="0"/>
              <a:pPr>
                <a:defRPr/>
              </a:pPr>
              <a:t>5</a:t>
            </a:fld>
            <a:endParaRPr lang="en-GB" dirty="0"/>
          </a:p>
        </p:txBody>
      </p:sp>
    </p:spTree>
    <p:extLst>
      <p:ext uri="{BB962C8B-B14F-4D97-AF65-F5344CB8AC3E}">
        <p14:creationId xmlns:p14="http://schemas.microsoft.com/office/powerpoint/2010/main" val="360000379"/>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838200" y="1462521"/>
            <a:ext cx="6477000" cy="3025775"/>
          </a:xfrm>
        </p:spPr>
        <p:txBody>
          <a:bodyPr/>
          <a:lstStyle/>
          <a:p>
            <a:pPr eaLnBrk="1" hangingPunct="1">
              <a:lnSpc>
                <a:spcPct val="80000"/>
              </a:lnSpc>
              <a:buFont typeface="Wingdings" panose="05000000000000000000" pitchFamily="2" charset="2"/>
              <a:buChar char="Ø"/>
              <a:defRPr/>
            </a:pPr>
            <a:r>
              <a:rPr lang="en-US" altLang="en-US" sz="2800" b="1" i="1" dirty="0" smtClean="0">
                <a:solidFill>
                  <a:srgbClr val="000099"/>
                </a:solidFill>
                <a:ea typeface="ＭＳ Ｐゴシック" panose="020B0600070205080204" pitchFamily="34" charset="-128"/>
              </a:rPr>
              <a:t>ACS Festival Series</a:t>
            </a:r>
          </a:p>
          <a:p>
            <a:pPr lvl="1" eaLnBrk="1" hangingPunct="1">
              <a:lnSpc>
                <a:spcPct val="80000"/>
              </a:lnSpc>
              <a:buFont typeface="Wingdings" panose="05000000000000000000" pitchFamily="2" charset="2"/>
              <a:buChar char="§"/>
              <a:defRPr/>
            </a:pPr>
            <a:r>
              <a:rPr lang="en-US" altLang="en-US" sz="2400" b="1" dirty="0" smtClean="0">
                <a:solidFill>
                  <a:srgbClr val="000099"/>
                </a:solidFill>
                <a:ea typeface="ＭＳ Ｐゴシック" panose="020B0600070205080204" pitchFamily="34" charset="-128"/>
              </a:rPr>
              <a:t>2019 Proposed Budget - $219,000</a:t>
            </a:r>
          </a:p>
          <a:p>
            <a:pPr lvl="1" eaLnBrk="1" hangingPunct="1">
              <a:lnSpc>
                <a:spcPct val="80000"/>
              </a:lnSpc>
              <a:buFont typeface="Wingdings" panose="05000000000000000000" pitchFamily="2" charset="2"/>
              <a:buChar char="§"/>
              <a:defRPr/>
            </a:pPr>
            <a:r>
              <a:rPr lang="en-US" altLang="en-US" sz="2400" b="1" dirty="0" smtClean="0">
                <a:solidFill>
                  <a:srgbClr val="000099"/>
                </a:solidFill>
                <a:ea typeface="ＭＳ Ｐゴシック" panose="020B0600070205080204" pitchFamily="34" charset="-128"/>
              </a:rPr>
              <a:t>2020 Forecast Budget - $220,000</a:t>
            </a:r>
          </a:p>
          <a:p>
            <a:pPr lvl="1" eaLnBrk="1" hangingPunct="1">
              <a:lnSpc>
                <a:spcPct val="80000"/>
              </a:lnSpc>
              <a:buFont typeface="Wingdings" panose="05000000000000000000" pitchFamily="2" charset="2"/>
              <a:buChar char="§"/>
              <a:defRPr/>
            </a:pPr>
            <a:r>
              <a:rPr lang="en-US" altLang="en-US" sz="2400" b="1" dirty="0" smtClean="0">
                <a:solidFill>
                  <a:srgbClr val="000099"/>
                </a:solidFill>
                <a:ea typeface="ＭＳ Ｐゴシック" panose="020B0600070205080204" pitchFamily="34" charset="-128"/>
              </a:rPr>
              <a:t>2021 Forecast Budget - $222,000</a:t>
            </a:r>
          </a:p>
          <a:p>
            <a:pPr marL="0" indent="0" eaLnBrk="1" hangingPunct="1">
              <a:lnSpc>
                <a:spcPct val="80000"/>
              </a:lnSpc>
              <a:buFontTx/>
              <a:buNone/>
              <a:defRPr/>
            </a:pPr>
            <a:endParaRPr lang="en-US" altLang="en-US" sz="2000" b="1" dirty="0" smtClean="0">
              <a:solidFill>
                <a:srgbClr val="000099"/>
              </a:solidFill>
              <a:ea typeface="ＭＳ Ｐゴシック" panose="020B0600070205080204" pitchFamily="34" charset="-128"/>
            </a:endParaRPr>
          </a:p>
          <a:p>
            <a:pPr lvl="1" eaLnBrk="1" hangingPunct="1">
              <a:lnSpc>
                <a:spcPct val="80000"/>
              </a:lnSpc>
              <a:defRPr/>
            </a:pPr>
            <a:endParaRPr lang="en-US" altLang="en-US" sz="1800" b="1" dirty="0" smtClean="0">
              <a:solidFill>
                <a:srgbClr val="000099"/>
              </a:solidFill>
              <a:ea typeface="ＭＳ Ｐゴシック" panose="020B0600070205080204" pitchFamily="34" charset="-128"/>
            </a:endParaRPr>
          </a:p>
        </p:txBody>
      </p:sp>
      <p:sp>
        <p:nvSpPr>
          <p:cNvPr id="11267" name="Rectangle 3"/>
          <p:cNvSpPr>
            <a:spLocks noGrp="1" noChangeArrowheads="1"/>
          </p:cNvSpPr>
          <p:nvPr>
            <p:ph type="title"/>
          </p:nvPr>
        </p:nvSpPr>
        <p:spPr>
          <a:xfrm>
            <a:off x="762000" y="319088"/>
            <a:ext cx="5334000" cy="625475"/>
          </a:xfrm>
        </p:spPr>
        <p:txBody>
          <a:bodyPr lIns="68580" tIns="34290" rIns="68580" bIns="34290" anchor="ctr"/>
          <a:lstStyle/>
          <a:p>
            <a:pPr eaLnBrk="1" hangingPunct="1"/>
            <a:r>
              <a:rPr lang="en-US" altLang="en-US" sz="3200" dirty="0" smtClean="0">
                <a:solidFill>
                  <a:srgbClr val="000099"/>
                </a:solidFill>
              </a:rPr>
              <a:t>2019 Program Funding Reauthorization Request</a:t>
            </a:r>
            <a:endParaRPr lang="en-US" altLang="en-US" sz="2800" b="0" dirty="0" smtClean="0">
              <a:solidFill>
                <a:srgbClr val="000099"/>
              </a:solidFill>
            </a:endParaRPr>
          </a:p>
        </p:txBody>
      </p:sp>
      <p:sp>
        <p:nvSpPr>
          <p:cNvPr id="5126" name="Slide Number Placeholder 2"/>
          <p:cNvSpPr txBox="1">
            <a:spLocks noGrp="1"/>
          </p:cNvSpPr>
          <p:nvPr/>
        </p:nvSpPr>
        <p:spPr bwMode="auto">
          <a:xfrm>
            <a:off x="7335985" y="4926013"/>
            <a:ext cx="1330325" cy="21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spcBef>
                <a:spcPct val="10000"/>
              </a:spcBef>
              <a:spcAft>
                <a:spcPct val="40000"/>
              </a:spcAft>
              <a:buFont typeface="Wingdings" pitchFamily="2" charset="2"/>
              <a:buChar char="Ø"/>
              <a:defRPr sz="3200">
                <a:solidFill>
                  <a:srgbClr val="0039A6"/>
                </a:solidFill>
                <a:latin typeface="Arial" charset="0"/>
              </a:defRPr>
            </a:lvl1pPr>
            <a:lvl2pPr marL="742950" indent="-285750" eaLnBrk="0" hangingPunct="0">
              <a:spcBef>
                <a:spcPct val="10000"/>
              </a:spcBef>
              <a:spcAft>
                <a:spcPct val="40000"/>
              </a:spcAft>
              <a:buFont typeface="Wingdings" pitchFamily="2" charset="2"/>
              <a:buChar char="q"/>
              <a:defRPr sz="2800">
                <a:solidFill>
                  <a:srgbClr val="0039A6"/>
                </a:solidFill>
                <a:latin typeface="Arial" charset="0"/>
              </a:defRPr>
            </a:lvl2pPr>
            <a:lvl3pPr marL="1143000" indent="-228600" eaLnBrk="0" hangingPunct="0">
              <a:spcBef>
                <a:spcPct val="10000"/>
              </a:spcBef>
              <a:spcAft>
                <a:spcPct val="40000"/>
              </a:spcAft>
              <a:buFont typeface="Wingdings" pitchFamily="2" charset="2"/>
              <a:buChar char="§"/>
              <a:defRPr sz="1600">
                <a:solidFill>
                  <a:srgbClr val="0039A6"/>
                </a:solidFill>
                <a:latin typeface="Arial" charset="0"/>
              </a:defRPr>
            </a:lvl3pPr>
            <a:lvl4pPr marL="1600200" indent="-228600" eaLnBrk="0" hangingPunct="0">
              <a:spcBef>
                <a:spcPct val="10000"/>
              </a:spcBef>
              <a:spcAft>
                <a:spcPct val="40000"/>
              </a:spcAft>
              <a:buChar char="–"/>
              <a:defRPr sz="1200">
                <a:solidFill>
                  <a:srgbClr val="0039A6"/>
                </a:solidFill>
                <a:latin typeface="Arial" charset="0"/>
              </a:defRPr>
            </a:lvl4pPr>
            <a:lvl5pPr marL="2057400" indent="-228600" eaLnBrk="0" hangingPunct="0">
              <a:spcBef>
                <a:spcPct val="10000"/>
              </a:spcBef>
              <a:spcAft>
                <a:spcPct val="40000"/>
              </a:spcAft>
              <a:buChar char="»"/>
              <a:defRPr sz="1000">
                <a:solidFill>
                  <a:srgbClr val="0039A6"/>
                </a:solidFill>
                <a:latin typeface="Arial" charset="0"/>
              </a:defRPr>
            </a:lvl5pPr>
            <a:lvl6pPr marL="2514600" indent="-228600" eaLnBrk="0" fontAlgn="base" hangingPunct="0">
              <a:spcBef>
                <a:spcPct val="10000"/>
              </a:spcBef>
              <a:spcAft>
                <a:spcPct val="40000"/>
              </a:spcAft>
              <a:buChar char="»"/>
              <a:defRPr sz="1000">
                <a:solidFill>
                  <a:srgbClr val="0039A6"/>
                </a:solidFill>
                <a:latin typeface="Arial" charset="0"/>
              </a:defRPr>
            </a:lvl6pPr>
            <a:lvl7pPr marL="2971800" indent="-228600" eaLnBrk="0" fontAlgn="base" hangingPunct="0">
              <a:spcBef>
                <a:spcPct val="10000"/>
              </a:spcBef>
              <a:spcAft>
                <a:spcPct val="40000"/>
              </a:spcAft>
              <a:buChar char="»"/>
              <a:defRPr sz="1000">
                <a:solidFill>
                  <a:srgbClr val="0039A6"/>
                </a:solidFill>
                <a:latin typeface="Arial" charset="0"/>
              </a:defRPr>
            </a:lvl7pPr>
            <a:lvl8pPr marL="3429000" indent="-228600" eaLnBrk="0" fontAlgn="base" hangingPunct="0">
              <a:spcBef>
                <a:spcPct val="10000"/>
              </a:spcBef>
              <a:spcAft>
                <a:spcPct val="40000"/>
              </a:spcAft>
              <a:buChar char="»"/>
              <a:defRPr sz="1000">
                <a:solidFill>
                  <a:srgbClr val="0039A6"/>
                </a:solidFill>
                <a:latin typeface="Arial" charset="0"/>
              </a:defRPr>
            </a:lvl8pPr>
            <a:lvl9pPr marL="3886200" indent="-228600" eaLnBrk="0" fontAlgn="base" hangingPunct="0">
              <a:spcBef>
                <a:spcPct val="10000"/>
              </a:spcBef>
              <a:spcAft>
                <a:spcPct val="40000"/>
              </a:spcAft>
              <a:buChar char="»"/>
              <a:defRPr sz="1000">
                <a:solidFill>
                  <a:srgbClr val="0039A6"/>
                </a:solidFill>
                <a:latin typeface="Arial" charset="0"/>
              </a:defRPr>
            </a:lvl9pPr>
          </a:lstStyle>
          <a:p>
            <a:pPr algn="r" eaLnBrk="1" hangingPunct="1">
              <a:spcBef>
                <a:spcPct val="0"/>
              </a:spcBef>
              <a:spcAft>
                <a:spcPct val="0"/>
              </a:spcAft>
              <a:buFontTx/>
              <a:buNone/>
              <a:defRPr/>
            </a:pPr>
            <a:fld id="{65F7E7E4-B248-4281-A54C-7D2FD71AFB3D}" type="slidenum">
              <a:rPr lang="en-GB" altLang="en-US" sz="750" b="1">
                <a:solidFill>
                  <a:srgbClr val="000099"/>
                </a:solidFill>
              </a:rPr>
              <a:pPr algn="r" eaLnBrk="1" hangingPunct="1">
                <a:spcBef>
                  <a:spcPct val="0"/>
                </a:spcBef>
                <a:spcAft>
                  <a:spcPct val="0"/>
                </a:spcAft>
                <a:buFontTx/>
                <a:buNone/>
                <a:defRPr/>
              </a:pPr>
              <a:t>6</a:t>
            </a:fld>
            <a:endParaRPr lang="en-GB" altLang="en-US" sz="750" b="1">
              <a:solidFill>
                <a:srgbClr val="000099"/>
              </a:solidFill>
            </a:endParaRPr>
          </a:p>
        </p:txBody>
      </p:sp>
      <p:sp>
        <p:nvSpPr>
          <p:cNvPr id="6" name="Rectangle 6"/>
          <p:cNvSpPr>
            <a:spLocks noChangeArrowheads="1"/>
          </p:cNvSpPr>
          <p:nvPr/>
        </p:nvSpPr>
        <p:spPr bwMode="auto">
          <a:xfrm>
            <a:off x="734290" y="4309917"/>
            <a:ext cx="78001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10000"/>
              </a:spcBef>
              <a:spcAft>
                <a:spcPct val="40000"/>
              </a:spcAft>
              <a:buChar char="•"/>
              <a:defRPr>
                <a:solidFill>
                  <a:srgbClr val="0039A6"/>
                </a:solidFill>
                <a:latin typeface="Arial" panose="020B0604020202020204" pitchFamily="34" charset="0"/>
                <a:ea typeface="MS PGothic" panose="020B0600070205080204" pitchFamily="34" charset="-128"/>
              </a:defRPr>
            </a:lvl1pPr>
            <a:lvl2pPr marL="742950" indent="-285750">
              <a:spcBef>
                <a:spcPct val="10000"/>
              </a:spcBef>
              <a:spcAft>
                <a:spcPct val="40000"/>
              </a:spcAft>
              <a:buChar char="–"/>
              <a:defRPr sz="1600">
                <a:solidFill>
                  <a:srgbClr val="0039A6"/>
                </a:solidFill>
                <a:latin typeface="Arial" panose="020B0604020202020204" pitchFamily="34" charset="0"/>
                <a:ea typeface="MS PGothic" panose="020B0600070205080204" pitchFamily="34" charset="-128"/>
              </a:defRPr>
            </a:lvl2pPr>
            <a:lvl3pPr marL="1143000" indent="-228600">
              <a:spcBef>
                <a:spcPct val="10000"/>
              </a:spcBef>
              <a:spcAft>
                <a:spcPct val="40000"/>
              </a:spcAft>
              <a:buChar char="•"/>
              <a:defRPr sz="1400">
                <a:solidFill>
                  <a:srgbClr val="0039A6"/>
                </a:solidFill>
                <a:latin typeface="Arial" panose="020B0604020202020204" pitchFamily="34" charset="0"/>
                <a:ea typeface="MS PGothic" panose="020B0600070205080204" pitchFamily="34" charset="-128"/>
              </a:defRPr>
            </a:lvl3pPr>
            <a:lvl4pPr marL="1600200" indent="-228600">
              <a:spcBef>
                <a:spcPct val="10000"/>
              </a:spcBef>
              <a:spcAft>
                <a:spcPct val="40000"/>
              </a:spcAft>
              <a:buChar char="–"/>
              <a:defRPr sz="1200">
                <a:solidFill>
                  <a:srgbClr val="0039A6"/>
                </a:solidFill>
                <a:latin typeface="Arial" panose="020B0604020202020204" pitchFamily="34" charset="0"/>
                <a:ea typeface="MS PGothic" panose="020B0600070205080204" pitchFamily="34" charset="-128"/>
              </a:defRPr>
            </a:lvl4pPr>
            <a:lvl5pPr marL="2057400" indent="-228600">
              <a:spcBef>
                <a:spcPct val="10000"/>
              </a:spcBef>
              <a:spcAft>
                <a:spcPct val="40000"/>
              </a:spcAft>
              <a:buChar char="»"/>
              <a:defRPr sz="1000">
                <a:solidFill>
                  <a:srgbClr val="0039A6"/>
                </a:solidFill>
                <a:latin typeface="Arial" panose="020B0604020202020204" pitchFamily="34" charset="0"/>
                <a:ea typeface="MS PGothic" panose="020B0600070205080204" pitchFamily="34" charset="-128"/>
              </a:defRPr>
            </a:lvl5pPr>
            <a:lvl6pPr marL="2514600" indent="-228600" eaLnBrk="0" fontAlgn="base" hangingPunct="0">
              <a:spcBef>
                <a:spcPct val="10000"/>
              </a:spcBef>
              <a:spcAft>
                <a:spcPct val="40000"/>
              </a:spcAft>
              <a:buChar char="»"/>
              <a:defRPr sz="1000">
                <a:solidFill>
                  <a:srgbClr val="0039A6"/>
                </a:solidFill>
                <a:latin typeface="Arial" panose="020B0604020202020204" pitchFamily="34" charset="0"/>
                <a:ea typeface="MS PGothic" panose="020B0600070205080204" pitchFamily="34" charset="-128"/>
              </a:defRPr>
            </a:lvl6pPr>
            <a:lvl7pPr marL="2971800" indent="-228600" eaLnBrk="0" fontAlgn="base" hangingPunct="0">
              <a:spcBef>
                <a:spcPct val="10000"/>
              </a:spcBef>
              <a:spcAft>
                <a:spcPct val="40000"/>
              </a:spcAft>
              <a:buChar char="»"/>
              <a:defRPr sz="1000">
                <a:solidFill>
                  <a:srgbClr val="0039A6"/>
                </a:solidFill>
                <a:latin typeface="Arial" panose="020B0604020202020204" pitchFamily="34" charset="0"/>
                <a:ea typeface="MS PGothic" panose="020B0600070205080204" pitchFamily="34" charset="-128"/>
              </a:defRPr>
            </a:lvl7pPr>
            <a:lvl8pPr marL="3429000" indent="-228600" eaLnBrk="0" fontAlgn="base" hangingPunct="0">
              <a:spcBef>
                <a:spcPct val="10000"/>
              </a:spcBef>
              <a:spcAft>
                <a:spcPct val="40000"/>
              </a:spcAft>
              <a:buChar char="»"/>
              <a:defRPr sz="1000">
                <a:solidFill>
                  <a:srgbClr val="0039A6"/>
                </a:solidFill>
                <a:latin typeface="Arial" panose="020B0604020202020204" pitchFamily="34" charset="0"/>
                <a:ea typeface="MS PGothic" panose="020B0600070205080204" pitchFamily="34" charset="-128"/>
              </a:defRPr>
            </a:lvl8pPr>
            <a:lvl9pPr marL="3886200" indent="-228600" eaLnBrk="0" fontAlgn="base" hangingPunct="0">
              <a:spcBef>
                <a:spcPct val="10000"/>
              </a:spcBef>
              <a:spcAft>
                <a:spcPct val="40000"/>
              </a:spcAft>
              <a:buChar char="»"/>
              <a:defRPr sz="1000">
                <a:solidFill>
                  <a:srgbClr val="0039A6"/>
                </a:solidFill>
                <a:latin typeface="Arial" panose="020B0604020202020204" pitchFamily="34" charset="0"/>
                <a:ea typeface="MS PGothic" panose="020B0600070205080204" pitchFamily="34" charset="-128"/>
              </a:defRPr>
            </a:lvl9pPr>
          </a:lstStyle>
          <a:p>
            <a:pPr eaLnBrk="1" hangingPunct="1">
              <a:spcBef>
                <a:spcPct val="0"/>
              </a:spcBef>
              <a:spcAft>
                <a:spcPct val="0"/>
              </a:spcAft>
              <a:buFontTx/>
              <a:buNone/>
            </a:pPr>
            <a:r>
              <a:rPr lang="en-US" altLang="en-US" sz="1400" b="1" i="1" u="sng" dirty="0" smtClean="0">
                <a:solidFill>
                  <a:srgbClr val="000099"/>
                </a:solidFill>
              </a:rPr>
              <a:t>Note</a:t>
            </a:r>
            <a:r>
              <a:rPr lang="en-US" altLang="en-US" sz="1400" b="1" i="1" u="sng" dirty="0">
                <a:solidFill>
                  <a:srgbClr val="000099"/>
                </a:solidFill>
              </a:rPr>
              <a:t>:</a:t>
            </a:r>
            <a:r>
              <a:rPr lang="en-US" altLang="en-US" sz="1400" b="1" i="1" dirty="0">
                <a:solidFill>
                  <a:srgbClr val="000099"/>
                </a:solidFill>
              </a:rPr>
              <a:t>  </a:t>
            </a:r>
            <a:r>
              <a:rPr lang="en-US" altLang="en-US" sz="1400" b="1" i="1" dirty="0" smtClean="0">
                <a:solidFill>
                  <a:srgbClr val="000099"/>
                </a:solidFill>
              </a:rPr>
              <a:t>Amounts represent net expenses before indirect assessments.</a:t>
            </a:r>
            <a:endParaRPr lang="en-US" altLang="en-US" sz="1400" b="1" i="1" dirty="0">
              <a:solidFill>
                <a:srgbClr val="000099"/>
              </a:solidFill>
            </a:endParaRPr>
          </a:p>
        </p:txBody>
      </p:sp>
    </p:spTree>
    <p:extLst>
      <p:ext uri="{BB962C8B-B14F-4D97-AF65-F5344CB8AC3E}">
        <p14:creationId xmlns:p14="http://schemas.microsoft.com/office/powerpoint/2010/main" val="199370797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804863" y="1978025"/>
            <a:ext cx="6205537" cy="1912938"/>
          </a:xfrm>
        </p:spPr>
        <p:txBody>
          <a:bodyPr/>
          <a:lstStyle/>
          <a:p>
            <a:pPr eaLnBrk="1" hangingPunct="1"/>
            <a:r>
              <a:rPr lang="en-US" altLang="en-US" dirty="0" smtClean="0">
                <a:ea typeface="ＭＳ Ｐゴシック" panose="020B0600070205080204" pitchFamily="34" charset="-128"/>
              </a:rPr>
              <a:t>Report from the </a:t>
            </a:r>
            <a:br>
              <a:rPr lang="en-US" altLang="en-US" dirty="0" smtClean="0">
                <a:ea typeface="ＭＳ Ｐゴシック" panose="020B0600070205080204" pitchFamily="34" charset="-128"/>
              </a:rPr>
            </a:br>
            <a:r>
              <a:rPr lang="en-US" altLang="en-US" dirty="0" smtClean="0">
                <a:ea typeface="ＭＳ Ｐゴシック" panose="020B0600070205080204" pitchFamily="34" charset="-128"/>
              </a:rPr>
              <a:t>Society Committee on </a:t>
            </a:r>
            <a:br>
              <a:rPr lang="en-US" altLang="en-US" dirty="0" smtClean="0">
                <a:ea typeface="ＭＳ Ｐゴシック" panose="020B0600070205080204" pitchFamily="34" charset="-128"/>
              </a:rPr>
            </a:br>
            <a:r>
              <a:rPr lang="en-US" altLang="en-US" dirty="0" smtClean="0">
                <a:ea typeface="ＭＳ Ｐゴシック" panose="020B0600070205080204" pitchFamily="34" charset="-128"/>
              </a:rPr>
              <a:t>Budget and Finance</a:t>
            </a:r>
          </a:p>
        </p:txBody>
      </p:sp>
      <p:sp>
        <p:nvSpPr>
          <p:cNvPr id="9219" name="Subtitle 2"/>
          <p:cNvSpPr>
            <a:spLocks noGrp="1"/>
          </p:cNvSpPr>
          <p:nvPr>
            <p:ph type="subTitle" idx="1"/>
          </p:nvPr>
        </p:nvSpPr>
        <p:spPr>
          <a:xfrm>
            <a:off x="827088" y="4105275"/>
            <a:ext cx="6030912" cy="681038"/>
          </a:xfrm>
        </p:spPr>
        <p:txBody>
          <a:bodyPr/>
          <a:lstStyle/>
          <a:p>
            <a:pPr eaLnBrk="1" hangingPunct="1">
              <a:spcBef>
                <a:spcPct val="0"/>
              </a:spcBef>
              <a:spcAft>
                <a:spcPct val="0"/>
              </a:spcAft>
            </a:pPr>
            <a:endParaRPr lang="en-US" altLang="en-US" dirty="0" smtClean="0">
              <a:ea typeface="ＭＳ Ｐゴシック" panose="020B0600070205080204" pitchFamily="34" charset="-128"/>
            </a:endParaRPr>
          </a:p>
          <a:p>
            <a:pPr eaLnBrk="1" hangingPunct="1">
              <a:spcBef>
                <a:spcPct val="0"/>
              </a:spcBef>
              <a:spcAft>
                <a:spcPct val="0"/>
              </a:spcAft>
            </a:pPr>
            <a:endParaRPr lang="en-US" altLang="en-US" dirty="0">
              <a:ea typeface="ＭＳ Ｐゴシック" panose="020B0600070205080204" pitchFamily="34" charset="-128"/>
            </a:endParaRPr>
          </a:p>
          <a:p>
            <a:pPr eaLnBrk="1" hangingPunct="1">
              <a:spcBef>
                <a:spcPct val="0"/>
              </a:spcBef>
              <a:spcAft>
                <a:spcPct val="0"/>
              </a:spcAft>
              <a:tabLst>
                <a:tab pos="5943600" algn="r"/>
              </a:tabLst>
            </a:pPr>
            <a:r>
              <a:rPr lang="en-US" altLang="en-US" dirty="0" smtClean="0">
                <a:ea typeface="ＭＳ Ｐゴシック" panose="020B0600070205080204" pitchFamily="34" charset="-128"/>
              </a:rPr>
              <a:t>	August 22, 2018</a:t>
            </a:r>
          </a:p>
          <a:p>
            <a:pPr eaLnBrk="1" hangingPunct="1">
              <a:spcBef>
                <a:spcPct val="0"/>
              </a:spcBef>
              <a:spcAft>
                <a:spcPct val="0"/>
              </a:spcAft>
              <a:tabLst>
                <a:tab pos="5943600" algn="r"/>
              </a:tabLst>
            </a:pPr>
            <a:r>
              <a:rPr lang="en-US" altLang="en-US" dirty="0" smtClean="0">
                <a:ea typeface="ＭＳ Ｐゴシック" panose="020B0600070205080204" pitchFamily="34" charset="-128"/>
              </a:rPr>
              <a:t>www.acs.org/CouncilReports	Boston, Massachusetts</a:t>
            </a:r>
          </a:p>
          <a:p>
            <a:pPr eaLnBrk="1" hangingPunct="1">
              <a:spcBef>
                <a:spcPct val="0"/>
              </a:spcBef>
              <a:spcAft>
                <a:spcPct val="0"/>
              </a:spcAft>
              <a:tabLst>
                <a:tab pos="5943600" algn="r"/>
              </a:tabLst>
            </a:pPr>
            <a:endParaRPr lang="en-US" altLang="en-US" dirty="0" smtClean="0">
              <a:ea typeface="ＭＳ Ｐゴシック" panose="020B0600070205080204" pitchFamily="34" charset="-128"/>
            </a:endParaRPr>
          </a:p>
          <a:p>
            <a:pPr eaLnBrk="1" hangingPunct="1"/>
            <a:endParaRPr lang="en-US" altLang="en-US" dirty="0" smtClean="0">
              <a:ea typeface="ＭＳ Ｐゴシック" panose="020B0600070205080204" pitchFamily="34" charset="-128"/>
            </a:endParaRPr>
          </a:p>
        </p:txBody>
      </p:sp>
      <p:sp>
        <p:nvSpPr>
          <p:cNvPr id="922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10000"/>
              </a:spcBef>
              <a:spcAft>
                <a:spcPct val="40000"/>
              </a:spcAft>
              <a:buChar char="•"/>
              <a:defRPr>
                <a:solidFill>
                  <a:srgbClr val="0039A6"/>
                </a:solidFill>
                <a:latin typeface="Arial" panose="020B0604020202020204" pitchFamily="34" charset="0"/>
                <a:ea typeface="ＭＳ Ｐゴシック" panose="020B0600070205080204" pitchFamily="34" charset="-128"/>
              </a:defRPr>
            </a:lvl1pPr>
            <a:lvl2pPr marL="742950" indent="-285750">
              <a:spcBef>
                <a:spcPct val="10000"/>
              </a:spcBef>
              <a:spcAft>
                <a:spcPct val="40000"/>
              </a:spcAft>
              <a:buChar char="–"/>
              <a:defRPr sz="1600">
                <a:solidFill>
                  <a:srgbClr val="0039A6"/>
                </a:solidFill>
                <a:latin typeface="Arial" panose="020B0604020202020204" pitchFamily="34" charset="0"/>
                <a:ea typeface="ＭＳ Ｐゴシック" panose="020B0600070205080204" pitchFamily="34" charset="-128"/>
              </a:defRPr>
            </a:lvl2pPr>
            <a:lvl3pPr marL="1143000" indent="-228600">
              <a:spcBef>
                <a:spcPct val="10000"/>
              </a:spcBef>
              <a:spcAft>
                <a:spcPct val="40000"/>
              </a:spcAft>
              <a:buChar char="•"/>
              <a:defRPr sz="1400">
                <a:solidFill>
                  <a:srgbClr val="0039A6"/>
                </a:solidFill>
                <a:latin typeface="Arial" panose="020B0604020202020204" pitchFamily="34" charset="0"/>
                <a:ea typeface="ＭＳ Ｐゴシック" panose="020B0600070205080204" pitchFamily="34" charset="-128"/>
              </a:defRPr>
            </a:lvl3pPr>
            <a:lvl4pPr marL="1600200" indent="-228600">
              <a:spcBef>
                <a:spcPct val="10000"/>
              </a:spcBef>
              <a:spcAft>
                <a:spcPct val="40000"/>
              </a:spcAft>
              <a:buChar char="–"/>
              <a:defRPr sz="1200">
                <a:solidFill>
                  <a:srgbClr val="0039A6"/>
                </a:solidFill>
                <a:latin typeface="Arial" panose="020B0604020202020204" pitchFamily="34" charset="0"/>
                <a:ea typeface="ＭＳ Ｐゴシック" panose="020B0600070205080204" pitchFamily="34" charset="-128"/>
              </a:defRPr>
            </a:lvl4pPr>
            <a:lvl5pPr marL="2057400" indent="-22860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5pPr>
            <a:lvl6pPr marL="2514600" indent="-22860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6pPr>
            <a:lvl7pPr marL="2971800" indent="-22860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7pPr>
            <a:lvl8pPr marL="3429000" indent="-22860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8pPr>
            <a:lvl9pPr marL="3886200" indent="-228600" eaLnBrk="0" fontAlgn="base" hangingPunct="0">
              <a:spcBef>
                <a:spcPct val="10000"/>
              </a:spcBef>
              <a:spcAft>
                <a:spcPct val="40000"/>
              </a:spcAft>
              <a:buChar char="»"/>
              <a:defRPr sz="1000">
                <a:solidFill>
                  <a:srgbClr val="0039A6"/>
                </a:solidFill>
                <a:latin typeface="Arial" panose="020B0604020202020204" pitchFamily="34" charset="0"/>
                <a:ea typeface="ＭＳ Ｐゴシック" panose="020B0600070205080204" pitchFamily="34" charset="-128"/>
              </a:defRPr>
            </a:lvl9pPr>
          </a:lstStyle>
          <a:p>
            <a:pPr>
              <a:spcBef>
                <a:spcPct val="0"/>
              </a:spcBef>
              <a:spcAft>
                <a:spcPct val="0"/>
              </a:spcAft>
              <a:buFontTx/>
              <a:buNone/>
            </a:pPr>
            <a:r>
              <a:rPr lang="en-GB" altLang="en-US" smtClean="0">
                <a:solidFill>
                  <a:srgbClr val="0054A6"/>
                </a:solidFill>
              </a:rPr>
              <a:t>American Chemical Society</a:t>
            </a:r>
          </a:p>
        </p:txBody>
      </p:sp>
    </p:spTree>
    <p:extLst>
      <p:ext uri="{BB962C8B-B14F-4D97-AF65-F5344CB8AC3E}">
        <p14:creationId xmlns:p14="http://schemas.microsoft.com/office/powerpoint/2010/main" val="2616404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8 ACS powerpoint template.potx [Read-Only]" id="{A8DCFA1D-4425-435D-BA5E-8545E8A636DD}" vid="{747CD61C-71FC-4138-BA5B-9E0F0B39F87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2018 ACS powerpoint template</Template>
  <TotalTime>3368</TotalTime>
  <Words>845</Words>
  <Application>Microsoft Office PowerPoint</Application>
  <PresentationFormat>On-screen Show (16:9)</PresentationFormat>
  <Paragraphs>112</Paragraphs>
  <Slides>7</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ＭＳ Ｐゴシック</vt:lpstr>
      <vt:lpstr>ＭＳ Ｐゴシック</vt:lpstr>
      <vt:lpstr>Arial</vt:lpstr>
      <vt:lpstr>Arial Unicode MS</vt:lpstr>
      <vt:lpstr>Monotype Sorts</vt:lpstr>
      <vt:lpstr>Wingdings</vt:lpstr>
      <vt:lpstr>Default Design</vt:lpstr>
      <vt:lpstr>Chart</vt:lpstr>
      <vt:lpstr>Report from the  Society Committee on  Budget and Finance</vt:lpstr>
      <vt:lpstr>2018 Probable 1 Projection Highlights</vt:lpstr>
      <vt:lpstr>2018 Probable 1 Projection * Net from Operations ($ in Millions) </vt:lpstr>
      <vt:lpstr>Financial Guidelines</vt:lpstr>
      <vt:lpstr>Unrestricted Net Assets 2014 – 2017 Actuals; est. at July 31, 2018 </vt:lpstr>
      <vt:lpstr>2019 Program Funding Reauthorization Request</vt:lpstr>
      <vt:lpstr>Report from the  Society Committee on  Budget and Finance</vt:lpstr>
    </vt:vector>
  </TitlesOfParts>
  <Company>American Chemical Society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Financial Results</dc:title>
  <dc:creator>Neil Pal</dc:creator>
  <cp:lastModifiedBy>Kathie Cullins</cp:lastModifiedBy>
  <cp:revision>386</cp:revision>
  <cp:lastPrinted>2018-08-20T14:46:59Z</cp:lastPrinted>
  <dcterms:created xsi:type="dcterms:W3CDTF">2018-02-19T16:21:02Z</dcterms:created>
  <dcterms:modified xsi:type="dcterms:W3CDTF">2018-08-20T14:56:55Z</dcterms:modified>
</cp:coreProperties>
</file>