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83" r:id="rId5"/>
    <p:sldMasterId id="2147483686" r:id="rId6"/>
  </p:sldMasterIdLst>
  <p:notesMasterIdLst>
    <p:notesMasterId r:id="rId22"/>
  </p:notesMasterIdLst>
  <p:sldIdLst>
    <p:sldId id="257" r:id="rId7"/>
    <p:sldId id="9810" r:id="rId8"/>
    <p:sldId id="9815" r:id="rId9"/>
    <p:sldId id="9819" r:id="rId10"/>
    <p:sldId id="9816" r:id="rId11"/>
    <p:sldId id="315" r:id="rId12"/>
    <p:sldId id="278" r:id="rId13"/>
    <p:sldId id="318" r:id="rId14"/>
    <p:sldId id="279" r:id="rId15"/>
    <p:sldId id="273" r:id="rId16"/>
    <p:sldId id="277" r:id="rId17"/>
    <p:sldId id="265" r:id="rId18"/>
    <p:sldId id="9820" r:id="rId19"/>
    <p:sldId id="263" r:id="rId20"/>
    <p:sldId id="285" r:id="rId2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281389-6EB8-1A1B-7965-629ECF494EDF}" name="Egelanian, Taryn" initials="ET" userId="S::T_Egelanian@acs.org::063d09f1-875f-4c8b-bc96-1beb10d251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6"/>
    <a:srgbClr val="0039A6"/>
    <a:srgbClr val="FFCE34"/>
    <a:srgbClr val="FFD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6248" autoAdjust="0"/>
  </p:normalViewPr>
  <p:slideViewPr>
    <p:cSldViewPr snapToGrid="0">
      <p:cViewPr varScale="1">
        <p:scale>
          <a:sx n="82" d="100"/>
          <a:sy n="82" d="100"/>
        </p:scale>
        <p:origin x="14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_miller@acs.or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service@acs.org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inkedInlearning@acs.or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THIS IS A TEMPLATE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1050" b="0" i="1" dirty="0">
                <a:solidFill>
                  <a:srgbClr val="FF0000"/>
                </a:solidFill>
              </a:rPr>
              <a:t>*As of July 2023</a:t>
            </a:r>
            <a:endParaRPr lang="en-US" sz="1050" dirty="0"/>
          </a:p>
          <a:p>
            <a:endParaRPr lang="en-US" sz="1050" b="0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Check the slide content and notes section on each slide – We will do our best to keep this up to date but inevitably there will be outdated information at certain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Feel free to include/insert other relevant content for your audience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Questions? Contact Andrew Miller at </a:t>
            </a:r>
            <a:r>
              <a:rPr lang="en-US" sz="1400" dirty="0">
                <a:solidFill>
                  <a:srgbClr val="FF0000"/>
                </a:solidFill>
                <a:hlinkClick r:id="rId3"/>
              </a:rPr>
              <a:t>a_miller@acs.org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Questions about individual member’s memberships? Contact Membership Services at </a:t>
            </a:r>
            <a:r>
              <a:rPr lang="en-US" sz="1400" dirty="0">
                <a:solidFill>
                  <a:srgbClr val="FF0000"/>
                </a:solidFill>
                <a:hlinkClick r:id="rId4"/>
              </a:rPr>
              <a:t>service@acs.org</a:t>
            </a:r>
            <a:r>
              <a:rPr lang="en-US" sz="1400" dirty="0">
                <a:solidFill>
                  <a:srgbClr val="FF0000"/>
                </a:solidFill>
              </a:rPr>
              <a:t>, Toll Free in the U.S.: 1-800-333-9511; International: +1-614-447-3776</a:t>
            </a:r>
          </a:p>
        </p:txBody>
      </p:sp>
    </p:spTree>
    <p:extLst>
      <p:ext uri="{BB962C8B-B14F-4D97-AF65-F5344CB8AC3E}">
        <p14:creationId xmlns:p14="http://schemas.microsoft.com/office/powerpoint/2010/main" val="1589159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several component groups within ACS: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Domestic Local Sections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Domestic student chapters (undergrad) and graduate school organizations (GSOs)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International chemical sciences chapters and student chapters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32 Technical Divisions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Up to three (3) Technical Divisions are included with your first year of ACS membership at the Premium package level. You can add these memberships during the joining/renewing process. Maintenance of Technical Division membership after the first year will require an additional membership fee that goes directly to the Division(s) you opt into.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Details on how to connect with a local chapter or section are at www.acs.org. </a:t>
            </a:r>
          </a:p>
        </p:txBody>
      </p:sp>
    </p:spTree>
    <p:extLst>
      <p:ext uri="{BB962C8B-B14F-4D97-AF65-F5344CB8AC3E}">
        <p14:creationId xmlns:p14="http://schemas.microsoft.com/office/powerpoint/2010/main" val="4136699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Visit acs.org/membership to find out more about pricing, benefits, waivers and discount opportunities for select individuals, and more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dirty="0"/>
              <a:t>You can download and/or print a copy of the comprehensive Guide to ACS Membership from this page that also lists out all of the benefits ACS offers to its members</a:t>
            </a:r>
          </a:p>
          <a:p>
            <a:pPr marL="0" lvl="2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dirty="0"/>
              <a:t>Members receive a copy of the Guide to ACS Membership when they join in their welcome packet, but we review and update it annually</a:t>
            </a:r>
          </a:p>
        </p:txBody>
      </p:sp>
    </p:spTree>
    <p:extLst>
      <p:ext uri="{BB962C8B-B14F-4D97-AF65-F5344CB8AC3E}">
        <p14:creationId xmlns:p14="http://schemas.microsoft.com/office/powerpoint/2010/main" val="2120938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Individuals who are joining, renewing, or upgrading will need to have or create and ACS ID (Login Profile)</a:t>
            </a:r>
          </a:p>
        </p:txBody>
      </p:sp>
    </p:spTree>
    <p:extLst>
      <p:ext uri="{BB962C8B-B14F-4D97-AF65-F5344CB8AC3E}">
        <p14:creationId xmlns:p14="http://schemas.microsoft.com/office/powerpoint/2010/main" val="2827412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Individuals who are joining, renewing, or upgrading will need to have or create and ACS ID (Login Profile)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Standard Package starts at $80 (discounts may apply) and does not include the </a:t>
            </a:r>
            <a:r>
              <a:rPr lang="en-US" dirty="0" err="1"/>
              <a:t>SciFinder</a:t>
            </a:r>
            <a:r>
              <a:rPr lang="en-US" dirty="0"/>
              <a:t>, Publications, Webinars Archive Access, or Meetings Discount benefits.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Standard package holders get C&amp;EN, but only in digital format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9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35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2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These are the three benefits packages and costs.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Our global member community consists of “Members” (Premium and Standard package holders who have paid membership dues) and “Community Associates” (Basic package holder who have not paid membership dues)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As of June 2023: Country-specific discounts are determined by the specific country’s World Bank socioeconomic tier classification AND the existence of either/or an ACS international student chapter/international chemical sciences chapter within that country</a:t>
            </a:r>
          </a:p>
        </p:txBody>
      </p:sp>
    </p:spTree>
    <p:extLst>
      <p:ext uri="{BB962C8B-B14F-4D97-AF65-F5344CB8AC3E}">
        <p14:creationId xmlns:p14="http://schemas.microsoft.com/office/powerpoint/2010/main" val="287798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complete listing of ACS benefits can be found at www.acs.org/membership. We recommend downloading the Guide to ACS Membership pdf. </a:t>
            </a:r>
          </a:p>
        </p:txBody>
      </p:sp>
    </p:spTree>
    <p:extLst>
      <p:ext uri="{BB962C8B-B14F-4D97-AF65-F5344CB8AC3E}">
        <p14:creationId xmlns:p14="http://schemas.microsoft.com/office/powerpoint/2010/main" val="1150726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as of 2023 –ACS link is open to members and community associates at any package level. They just need to at least be a Community Associate.</a:t>
            </a:r>
          </a:p>
          <a:p>
            <a:endParaRPr lang="en-US" dirty="0"/>
          </a:p>
          <a:p>
            <a:r>
              <a:rPr lang="en-US" dirty="0"/>
              <a:t>How it works: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part of the ACS global membership community, you can ask a question privately, via a short form.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system links you to others in the ACS global membership community who can best answer your question, based on their interests and expertise.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Subject matter experts reply and you receive responses privately via email.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27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062967"/>
          </a:xfrm>
        </p:spPr>
        <p:txBody>
          <a:bodyPr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100" dirty="0"/>
              <a:t>LinkedIn Learning is now included as a benefit, only to ACS members who have the Premium package of benefits. </a:t>
            </a:r>
            <a:br>
              <a:rPr lang="en-US" sz="1100" dirty="0"/>
            </a:br>
            <a:endParaRPr lang="en-US" sz="1100" dirty="0"/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100" dirty="0"/>
              <a:t>LinkedIn Learning currently retails for $19.99/month – this is ~$240 of annual value included with the Premium package ($160 / $80 / $25)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LinkedIn Learning is an online provider that offers thousands of on-demand business, technology, creative and personal development courses.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LinkedIn Learning offers the ability to learn when and where it works best for you. The platform offers options from short, bite-sized modules on specific topics, to longer courses, to curated learning paths. Content is available in English only.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The QR Code on this slide links directly to acs.org/linkedInlearning where you will find more details about the ACS LinkedIn Learning benefit for ACS members, including a link for eligible members to obtain a LIL license.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Some of the top skills ACS members are learning via LinkedIn Learning are:  Python Programming, Microsoft Excel. Public Speaking, Presentation Skills &amp; Project Management.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LinkedIn Learning is not currently available to ACS members in Russia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1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/>
              <a:t>Questions? Email </a:t>
            </a:r>
            <a:r>
              <a:rPr lang="en-US" sz="1100" dirty="0">
                <a:hlinkClick r:id="rId3"/>
              </a:rPr>
              <a:t>linkedInlearning@acs.org</a:t>
            </a:r>
            <a:r>
              <a:rPr lang="en-US" sz="11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263E6A-5D3B-4159-BB8E-EFC88C6065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2419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7350" y="673100"/>
            <a:ext cx="5994400" cy="337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This information is as of the beginning of 2023. Depending on timing, you may want to omit it if you cannot get an updated count/map quickly. </a:t>
            </a:r>
          </a:p>
        </p:txBody>
      </p:sp>
    </p:spTree>
    <p:extLst>
      <p:ext uri="{BB962C8B-B14F-4D97-AF65-F5344CB8AC3E}">
        <p14:creationId xmlns:p14="http://schemas.microsoft.com/office/powerpoint/2010/main" val="1508202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Members and Community associates receive varying levels of C&amp;EN content. Non-student Premium package holders currently have the ability to opt into a paper copy. All other members and Community Associates receive access digitally via a weekly email, https://cen.acs.org/, and/or through the C&amp;EN App</a:t>
            </a:r>
            <a:br>
              <a:rPr lang="en-US" dirty="0"/>
            </a:b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SciFinder</a:t>
            </a:r>
            <a:r>
              <a:rPr lang="en-US" dirty="0"/>
              <a:t> is currently available to members with a Premium package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*E-Subscriptions are available to emeritus, retired, and unemployed members at a uniform price of USD $131 per year for ACS Journal and Archive E-subscription titles*. Qualified members have access to 250 articles per journal, per subscription term, and may subscribe to a total of five (5) E-Subscriptions.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https://www.acs.org/membership/member-benefits.html has extensive information on these benefits and more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89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1de0ceb9f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a1de0ceb9f_2_96:notes"/>
          <p:cNvSpPr txBox="1">
            <a:spLocks noGrp="1"/>
          </p:cNvSpPr>
          <p:nvPr>
            <p:ph type="body" idx="1"/>
          </p:nvPr>
        </p:nvSpPr>
        <p:spPr>
          <a:xfrm>
            <a:off x="685180" y="4397545"/>
            <a:ext cx="5481430" cy="359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589" rIns="91227" bIns="45589" anchor="t" anchorCtr="0">
            <a:noAutofit/>
          </a:bodyPr>
          <a:lstStyle/>
          <a:p>
            <a:r>
              <a:rPr lang="en-US" sz="1100" dirty="0">
                <a:latin typeface="Calibri"/>
                <a:cs typeface="Calibri"/>
                <a:sym typeface="Calibri"/>
              </a:rPr>
              <a:t>Free courses and/or discounted pricing for ACS Members with the premium package of benefits</a:t>
            </a:r>
          </a:p>
        </p:txBody>
      </p:sp>
      <p:sp>
        <p:nvSpPr>
          <p:cNvPr id="167" name="Google Shape;167;ga1de0ceb9f_2_96:notes"/>
          <p:cNvSpPr txBox="1">
            <a:spLocks noGrp="1"/>
          </p:cNvSpPr>
          <p:nvPr>
            <p:ph type="sldNum" idx="12"/>
          </p:nvPr>
        </p:nvSpPr>
        <p:spPr>
          <a:xfrm>
            <a:off x="3881095" y="8679282"/>
            <a:ext cx="2969108" cy="45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7" tIns="45589" rIns="91227" bIns="45589" anchor="b" anchorCtr="0">
            <a:noAutofit/>
          </a:bodyPr>
          <a:lstStyle/>
          <a:p>
            <a:pPr algn="r" defTabSz="913668" hangingPunct="1">
              <a:buClr>
                <a:srgbClr val="000000"/>
              </a:buClr>
              <a:defRPr/>
            </a:pPr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 defTabSz="913668" hangingPunct="1">
                <a:buClr>
                  <a:srgbClr val="000000"/>
                </a:buClr>
                <a:defRPr/>
              </a:pPr>
              <a:t>8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ACS events in one place. Live and on-demand.</a:t>
            </a:r>
            <a:br>
              <a:rPr lang="en-US" dirty="0"/>
            </a:b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ACS Events Hub collects all ACS events from webinars to in-person meetings and allows users to search for specific topics or content delivery methods. ACS members with a Premium package attend events at a discounted registration rate, and receive full access to the webinar archive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0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/>
          <p:nvPr/>
        </p:nvSpPr>
        <p:spPr>
          <a:xfrm>
            <a:off x="0" y="1143000"/>
            <a:ext cx="6986588" cy="40195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" name="Rectangle 8"/>
          <p:cNvSpPr/>
          <p:nvPr/>
        </p:nvSpPr>
        <p:spPr>
          <a:xfrm>
            <a:off x="0" y="0"/>
            <a:ext cx="6986588" cy="1169988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" name="Line 9"/>
          <p:cNvSpPr/>
          <p:nvPr/>
        </p:nvSpPr>
        <p:spPr>
          <a:xfrm flipV="1">
            <a:off x="358774" y="0"/>
            <a:ext cx="2" cy="5143500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8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188" y="914400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804672" y="1977629"/>
            <a:ext cx="5329238" cy="19133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7088" y="4105275"/>
            <a:ext cx="5329239" cy="681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1200">
                <a:solidFill>
                  <a:schemeClr val="accent3">
                    <a:lumOff val="44000"/>
                  </a:schemeClr>
                </a:solidFill>
              </a:defRPr>
            </a:lvl1pPr>
            <a:lvl2pPr marL="671512" indent="-214312">
              <a:spcBef>
                <a:spcPts val="500"/>
              </a:spcBef>
              <a:defRPr sz="1200">
                <a:solidFill>
                  <a:schemeClr val="accent3">
                    <a:lumOff val="44000"/>
                  </a:schemeClr>
                </a:solidFill>
              </a:defRPr>
            </a:lvl2pPr>
            <a:lvl3pPr marL="1110342" indent="-195942">
              <a:spcBef>
                <a:spcPts val="500"/>
              </a:spcBef>
              <a:defRPr sz="1200">
                <a:solidFill>
                  <a:schemeClr val="accent3">
                    <a:lumOff val="44000"/>
                  </a:schemeClr>
                </a:solidFill>
              </a:defRPr>
            </a:lvl3pPr>
            <a:lvl4pPr marL="1600200" indent="-228600">
              <a:spcBef>
                <a:spcPts val="500"/>
              </a:spcBef>
              <a:defRPr sz="1200">
                <a:solidFill>
                  <a:schemeClr val="accent3">
                    <a:lumOff val="44000"/>
                  </a:schemeClr>
                </a:solidFill>
              </a:defRPr>
            </a:lvl4pPr>
            <a:lvl5pPr marL="2103120" indent="-274320">
              <a:spcBef>
                <a:spcPts val="500"/>
              </a:spcBef>
              <a:defRPr sz="12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7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8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0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1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2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30325"/>
            <a:ext cx="8229600" cy="3263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3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4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5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6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7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8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329928"/>
            <a:ext cx="4038600" cy="32646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9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0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81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3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4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95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6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7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18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20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1pPr>
            <a:lvl2pPr marL="783771" indent="-326571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3pPr>
            <a:lvl4pPr marL="1737360" indent="-36576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4pPr>
            <a:lvl5pPr marL="2194560" indent="-36576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0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1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32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3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4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5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46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4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30325"/>
            <a:ext cx="8229600" cy="3263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11"/>
          <p:cNvSpPr/>
          <p:nvPr/>
        </p:nvSpPr>
        <p:spPr>
          <a:xfrm>
            <a:off x="0" y="1060450"/>
            <a:ext cx="9144000" cy="4083050"/>
          </a:xfrm>
          <a:prstGeom prst="rect">
            <a:avLst/>
          </a:prstGeom>
          <a:solidFill>
            <a:srgbClr val="0039A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7" name="Rectangle 13"/>
          <p:cNvSpPr/>
          <p:nvPr/>
        </p:nvSpPr>
        <p:spPr>
          <a:xfrm flipV="1">
            <a:off x="0" y="1022350"/>
            <a:ext cx="9144000" cy="107950"/>
          </a:xfrm>
          <a:prstGeom prst="rect">
            <a:avLst/>
          </a:prstGeom>
          <a:solidFill>
            <a:srgbClr val="FDC82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8" name="Line 14"/>
          <p:cNvSpPr/>
          <p:nvPr/>
        </p:nvSpPr>
        <p:spPr>
          <a:xfrm>
            <a:off x="466725" y="4786312"/>
            <a:ext cx="8229600" cy="1"/>
          </a:xfrm>
          <a:prstGeom prst="line">
            <a:avLst/>
          </a:prstGeom>
          <a:ln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5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Title Text"/>
          <p:cNvSpPr txBox="1">
            <a:spLocks noGrp="1"/>
          </p:cNvSpPr>
          <p:nvPr>
            <p:ph type="title"/>
          </p:nvPr>
        </p:nvSpPr>
        <p:spPr>
          <a:xfrm>
            <a:off x="6629400" y="239317"/>
            <a:ext cx="2057400" cy="43553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6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39317"/>
            <a:ext cx="6019800" cy="43553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5038" y="4848225"/>
            <a:ext cx="127001" cy="12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ine 13"/>
          <p:cNvSpPr/>
          <p:nvPr/>
        </p:nvSpPr>
        <p:spPr>
          <a:xfrm>
            <a:off x="462890" y="4786314"/>
            <a:ext cx="8244549" cy="0"/>
          </a:xfrm>
          <a:prstGeom prst="line">
            <a:avLst/>
          </a:prstGeom>
          <a:ln>
            <a:solidFill>
              <a:srgbClr val="0039A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1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485115" y="239713"/>
            <a:ext cx="5616576" cy="708026"/>
          </a:xfrm>
          <a:prstGeom prst="rect">
            <a:avLst/>
          </a:prstGeom>
        </p:spPr>
        <p:txBody>
          <a:bodyPr lIns="457200">
            <a:normAutofit/>
          </a:bodyPr>
          <a:lstStyle>
            <a:lvl1pPr>
              <a:defRPr sz="2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85115" y="1330325"/>
            <a:ext cx="8222324" cy="3263900"/>
          </a:xfrm>
          <a:prstGeom prst="rect">
            <a:avLst/>
          </a:prstGeom>
        </p:spPr>
        <p:txBody>
          <a:bodyPr lIns="457200" rIns="4572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3294A3D-44F8-BD45-93B0-6C763229A9FC}"/>
              </a:ext>
            </a:extLst>
          </p:cNvPr>
          <p:cNvSpPr txBox="1"/>
          <p:nvPr userDrawn="1"/>
        </p:nvSpPr>
        <p:spPr>
          <a:xfrm>
            <a:off x="462891" y="4869404"/>
            <a:ext cx="289560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800" b="1">
                <a:solidFill>
                  <a:srgbClr val="0039A6"/>
                </a:solidFill>
              </a:defRPr>
            </a:lvl1pPr>
          </a:lstStyle>
          <a:p>
            <a:r>
              <a:t>American Chemical Society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F62BF5B-7729-D34F-98A3-00A7F41930CF}"/>
              </a:ext>
            </a:extLst>
          </p:cNvPr>
          <p:cNvSpPr txBox="1">
            <a:spLocks/>
          </p:cNvSpPr>
          <p:nvPr userDrawn="1"/>
        </p:nvSpPr>
        <p:spPr>
          <a:xfrm>
            <a:off x="8580439" y="4869404"/>
            <a:ext cx="127001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1" i="0" u="none" strike="noStrike" cap="none" spc="0" normalizeH="0" baseline="0">
                <a:ln>
                  <a:noFill/>
                </a:ln>
                <a:solidFill>
                  <a:srgbClr val="0039A6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 algn="ctr">
              <a:spcBef>
                <a:spcPts val="400"/>
              </a:spcBef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8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Title Tex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2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Title Text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339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1pPr>
            <a:lvl2pPr marL="783771" indent="-326571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3pPr>
            <a:lvl4pPr marL="1737360" indent="-36576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4pPr>
            <a:lvl5pPr marL="2194560" indent="-365760">
              <a:spcBef>
                <a:spcPts val="700"/>
              </a:spcBef>
              <a:defRPr sz="32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350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Title Text"/>
          <p:cNvSpPr txBox="1">
            <a:spLocks noGrp="1"/>
          </p:cNvSpPr>
          <p:nvPr>
            <p:ph type="title"/>
          </p:nvPr>
        </p:nvSpPr>
        <p:spPr>
          <a:xfrm>
            <a:off x="468312" y="239713"/>
            <a:ext cx="5975351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6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xfrm>
            <a:off x="827087" y="239713"/>
            <a:ext cx="5616576" cy="7080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27087" y="1329928"/>
            <a:ext cx="3852864" cy="32646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300"/>
              </a:spcBef>
              <a:defRPr sz="2800"/>
            </a:lvl1pPr>
            <a:lvl2pPr marL="790575" indent="-333375">
              <a:spcBef>
                <a:spcPts val="1300"/>
              </a:spcBef>
              <a:defRPr sz="2800"/>
            </a:lvl2pPr>
            <a:lvl3pPr marL="1234439" indent="-320039">
              <a:spcBef>
                <a:spcPts val="1300"/>
              </a:spcBef>
              <a:defRPr sz="2800"/>
            </a:lvl3pPr>
            <a:lvl4pPr marL="1727200" indent="-355600">
              <a:spcBef>
                <a:spcPts val="1300"/>
              </a:spcBef>
              <a:defRPr sz="2800"/>
            </a:lvl4pPr>
            <a:lvl5pPr marL="2184400" indent="-355600">
              <a:spcBef>
                <a:spcPts val="13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Title Text"/>
          <p:cNvSpPr txBox="1">
            <a:spLocks noGrp="1"/>
          </p:cNvSpPr>
          <p:nvPr>
            <p:ph type="title"/>
          </p:nvPr>
        </p:nvSpPr>
        <p:spPr>
          <a:xfrm>
            <a:off x="6629400" y="239317"/>
            <a:ext cx="2057400" cy="43553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7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39317"/>
            <a:ext cx="6019800" cy="4355306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AF6D79-862E-474E-A5C3-B4F6C4215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50" y="1345580"/>
            <a:ext cx="4510863" cy="221924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itle and Tab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27089" y="239316"/>
            <a:ext cx="5616575" cy="7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817563" y="4847035"/>
            <a:ext cx="289560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908801" y="4848226"/>
            <a:ext cx="1773238" cy="21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1" i="0" u="none" strike="noStrike" cap="none">
                <a:solidFill>
                  <a:srgbClr val="0039A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0704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19EAA8-C691-45C7-8D31-ED49C6378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8172" y="1562611"/>
            <a:ext cx="4855028" cy="652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F3BEFBD-236F-4981-82B8-9EEEC003C9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8172" y="2245519"/>
            <a:ext cx="4855028" cy="4813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126E0AB-CA4E-40E8-8C7C-8E57A6026D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8172" y="2757317"/>
            <a:ext cx="4855028" cy="4813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Paper ID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8FCC5ED-F80F-4AE1-B118-649702675D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8172" y="3269116"/>
            <a:ext cx="4855028" cy="4813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3726905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144D-D2B2-F44B-EC8A-7246AEEDE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D8410-2E6B-97AE-F89E-A9F27121C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B1448-017D-7A11-CE0D-7A652C98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7E3C-78DC-44A4-9A4C-AB48DF857D8E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A5B24-ACBB-334C-3FCB-34E40294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84AF6-7FE4-EA4D-84F0-9A3A2C06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FF75-6F81-4C57-91C6-29E2A0F8E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6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8B25-7926-3C0F-5CE7-017DE127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000C7-BE84-0F8B-3CAD-5C139437F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A6C64-DB92-A422-1B3B-363BE2BF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7E3C-78DC-44A4-9A4C-AB48DF857D8E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B8559-8C07-D032-2A3F-90D0490D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5080C-96A1-CFF6-1EC1-48EA61D4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FF75-6F81-4C57-91C6-29E2A0F8E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78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F2CB2-F520-333F-7B30-865791CC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EFC13-0EF8-5165-A60F-C361D3BD5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56F5D-124F-FDB2-6B52-660B82CDC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7E3C-78DC-44A4-9A4C-AB48DF857D8E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1D870-2FB9-2F97-A57E-2D97160D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033D5-99A7-CD16-4158-0B94ACD7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FF75-6F81-4C57-91C6-29E2A0F8E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197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159A6-F214-4DD4-9C94-F4ACB363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C45FF-5D2C-C180-8C41-9D027B1F5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BDB17-90E0-6904-63B8-066B47118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447AD-3032-30E8-8D96-C9DF586C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7E3C-78DC-44A4-9A4C-AB48DF857D8E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FBF6A-CA7E-4C56-B730-19406EDE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5136A-E1BE-D027-0B80-D8ACB1E5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FF75-6F81-4C57-91C6-29E2A0F8E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922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389DA-6A04-2ED5-1AFE-FA3729CA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D8CB8-F23F-7495-36EC-BCD6F707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5D733-45FD-8487-EBED-63AA84468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EC50D-583E-D2AF-3C50-A29B95CB7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D79C06-D351-DF9C-3B22-6C7D728371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AF4F6F-D12C-DCE1-DC88-166E2ED1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7E3C-78DC-44A4-9A4C-AB48DF857D8E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88664E-AD6B-50C9-910F-AB4929C11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E5524E-8DE5-781D-8F02-3436E571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FF75-6F81-4C57-91C6-29E2A0F8E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38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500E6-CD58-9609-8230-64D60432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6DAC45-9413-1AA8-BA59-6F2E481AD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7E3C-78DC-44A4-9A4C-AB48DF857D8E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C7C86-D198-A1F7-48D8-D5159FB8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80F89-B700-A3C2-D05B-918EBCAE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FF75-6F81-4C57-91C6-29E2A0F8E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2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11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3FA880-B781-ED1C-62C0-84D7EF83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7E3C-78DC-44A4-9A4C-AB48DF857D8E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3E389-E867-5227-B77D-2C7BFB998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D8F5A-A647-A8F0-31AC-BCF0E886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FF75-6F81-4C57-91C6-29E2A0F8E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9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43874-B8A4-A7D3-9335-67CFFDC1F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EE540-FDEF-D0B5-3AD6-B6B1F292A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37C84-3175-4F19-0FC4-7F37AF8A2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376D7-6653-0CDF-6FC1-E540232AD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7E3C-78DC-44A4-9A4C-AB48DF857D8E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5971D-213E-972A-E38E-304509CF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3FE23-EA2B-4038-456C-4D4F94BE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FF75-6F81-4C57-91C6-29E2A0F8E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84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7C0E-DB80-98C1-D78F-6B0D855E5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CBD7BB-0C3F-65BD-9F42-805B30060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236FE-8C68-983B-9F85-84FE7997D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82D72-06F5-2DF6-EF8D-F3D330A8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7E3C-78DC-44A4-9A4C-AB48DF857D8E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C8022-69CF-84E3-FE29-7A7EA6400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15471-E9E5-C1ED-AD47-01B0E3A5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FF75-6F81-4C57-91C6-29E2A0F8E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41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C310B-7A75-ABE1-56AA-40B66E252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7598C-33BC-F8FC-2C99-F11824B60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CC88A-016B-BDE3-CC47-0A885096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7E3C-78DC-44A4-9A4C-AB48DF857D8E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1CB79-C9B3-3FFC-FC37-5A3EE771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07A28-DD16-E9CD-6FF5-BE8183AB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FF75-6F81-4C57-91C6-29E2A0F8E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74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3EB10-12CC-751F-DBC8-546D2D54E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D70FC-0C92-0DA3-2043-21838FE19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D63F2-C7B1-96C7-51C1-DC0C055F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7E3C-78DC-44A4-9A4C-AB48DF857D8E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A8133-14C4-6F93-6BCD-34E3C9DF4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764D2-E376-6928-FFA7-2957215C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FF75-6F81-4C57-91C6-29E2A0F8E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827087" y="239713"/>
            <a:ext cx="5616576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500"/>
              </a:spcBef>
              <a:defRPr sz="3200"/>
            </a:lvl1pPr>
            <a:lvl2pPr marL="783771" indent="-326571">
              <a:spcBef>
                <a:spcPts val="1500"/>
              </a:spcBef>
              <a:defRPr sz="3200"/>
            </a:lvl2pPr>
            <a:lvl3pPr marL="1219200" indent="-304800">
              <a:spcBef>
                <a:spcPts val="1500"/>
              </a:spcBef>
              <a:defRPr sz="3200"/>
            </a:lvl3pPr>
            <a:lvl4pPr marL="1737360" indent="-365760">
              <a:spcBef>
                <a:spcPts val="1500"/>
              </a:spcBef>
              <a:defRPr sz="3200"/>
            </a:lvl4pPr>
            <a:lvl5pPr marL="2194560" indent="-365760">
              <a:spcBef>
                <a:spcPts val="15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SzTx/>
              <a:buNone/>
              <a:defRPr sz="1400"/>
            </a:pPr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99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SzTx/>
              <a:buNone/>
              <a:defRPr sz="1400"/>
            </a:lvl1pPr>
            <a:lvl2pPr marL="0" indent="457200">
              <a:spcBef>
                <a:spcPts val="600"/>
              </a:spcBef>
              <a:buSzTx/>
              <a:buNone/>
              <a:defRPr sz="1400"/>
            </a:lvl2pPr>
            <a:lvl3pPr marL="0" indent="914400">
              <a:spcBef>
                <a:spcPts val="600"/>
              </a:spcBef>
              <a:buSzTx/>
              <a:buNone/>
              <a:defRPr sz="1400"/>
            </a:lvl3pPr>
            <a:lvl4pPr marL="0" indent="1371600">
              <a:spcBef>
                <a:spcPts val="600"/>
              </a:spcBef>
              <a:buSzTx/>
              <a:buNone/>
              <a:defRPr sz="1400"/>
            </a:lvl4pPr>
            <a:lvl5pPr marL="0" indent="1828800">
              <a:spcBef>
                <a:spcPts val="6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827087" y="239713"/>
            <a:ext cx="5616576" cy="708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xfrm>
            <a:off x="827087" y="1330325"/>
            <a:ext cx="7859713" cy="326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6723064" y="239317"/>
            <a:ext cx="1963737" cy="43553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827088" y="239317"/>
            <a:ext cx="5743576" cy="43553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3"/>
          <p:cNvSpPr/>
          <p:nvPr/>
        </p:nvSpPr>
        <p:spPr>
          <a:xfrm flipV="1">
            <a:off x="804863" y="4740275"/>
            <a:ext cx="7891461" cy="46039"/>
          </a:xfrm>
          <a:prstGeom prst="line">
            <a:avLst/>
          </a:prstGeom>
          <a:ln>
            <a:solidFill>
              <a:srgbClr val="0039A6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" name="Picture 14" descr="Picture 14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992938" y="411162"/>
            <a:ext cx="1693863" cy="53498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80438" y="4864100"/>
            <a:ext cx="127001" cy="1270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800" b="1">
                <a:solidFill>
                  <a:srgbClr val="0039A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200" tIns="0" rIns="0" bIns="0" anchor="b"/>
          <a:lstStyle/>
          <a:p>
            <a:r>
              <a:rPr dirty="0"/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200" tIns="0" rIns="45720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5" r:id="rId32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1pPr>
      <a:lvl2pPr marL="778668" marR="0" indent="-321468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2pPr>
      <a:lvl3pPr marL="1208314" marR="0" indent="-293914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3pPr>
      <a:lvl4pPr marL="1714500" marR="0" indent="-3429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4pPr>
      <a:lvl5pPr marL="22402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5pPr>
      <a:lvl6pPr marL="26974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6pPr>
      <a:lvl7pPr marL="31546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7pPr>
      <a:lvl8pPr marL="36118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8pPr>
      <a:lvl9pPr marL="40690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39A6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12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2751B-38FD-3BF1-7DEA-A8C58662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F430E-FB19-69E8-EE81-ED5DB5BBB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4A407-68D3-FBE4-E5CA-E19D142EB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47E3C-78DC-44A4-9A4C-AB48DF857D8E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D3CEC-1A19-FE37-54FE-F75E66AA8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4D6B6-E123-60FB-BBE8-238A7EC95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FF75-6F81-4C57-91C6-29E2A0F8EA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4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rvice@acs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s.org/discoveryrepor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Rectangle 10"/>
          <p:cNvSpPr txBox="1"/>
          <p:nvPr/>
        </p:nvSpPr>
        <p:spPr>
          <a:xfrm>
            <a:off x="804862" y="950912"/>
            <a:ext cx="28956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800" b="1">
                <a:solidFill>
                  <a:srgbClr val="0054A6"/>
                </a:solidFill>
              </a:defRPr>
            </a:lvl1pPr>
          </a:lstStyle>
          <a:p>
            <a:r>
              <a:t>American Chemical Society</a:t>
            </a:r>
          </a:p>
        </p:txBody>
      </p:sp>
      <p:sp>
        <p:nvSpPr>
          <p:cNvPr id="526" name="Rectang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ACS Membership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D830A7-6468-4A4F-A598-FD7C97B2FA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856" y="1156955"/>
            <a:ext cx="4268780" cy="2072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ACS Components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15" y="1156955"/>
            <a:ext cx="3831704" cy="1843661"/>
          </a:xfrm>
          <a:prstGeom prst="rect">
            <a:avLst/>
          </a:prstGeom>
        </p:spPr>
      </p:pic>
      <p:pic>
        <p:nvPicPr>
          <p:cNvPr id="4100" name="Picture 4" descr="Image result for acs technical divis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21" y="2603041"/>
            <a:ext cx="4028870" cy="214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59618-9EE7-A1EA-5AFC-B0521BC37867}"/>
              </a:ext>
            </a:extLst>
          </p:cNvPr>
          <p:cNvSpPr txBox="1"/>
          <p:nvPr/>
        </p:nvSpPr>
        <p:spPr>
          <a:xfrm>
            <a:off x="4029977" y="3869849"/>
            <a:ext cx="435893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39A6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www.acs.org/membership</a:t>
            </a: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3E694C6F-5AD7-4165-3159-FAFCF8E15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16755"/>
              </p:ext>
            </p:extLst>
          </p:nvPr>
        </p:nvGraphicFramePr>
        <p:xfrm>
          <a:off x="849100" y="1017072"/>
          <a:ext cx="2373494" cy="3618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3494">
                  <a:extLst>
                    <a:ext uri="{9D8B030D-6E8A-4147-A177-3AD203B41FA5}">
                      <a16:colId xmlns:a16="http://schemas.microsoft.com/office/drawing/2014/main" val="3058792584"/>
                    </a:ext>
                  </a:extLst>
                </a:gridCol>
              </a:tblGrid>
              <a:tr h="36185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618857"/>
                  </a:ext>
                </a:extLst>
              </a:tr>
            </a:tbl>
          </a:graphicData>
        </a:graphic>
      </p:graphicFrame>
      <p:pic>
        <p:nvPicPr>
          <p:cNvPr id="14" name="Picture 13" descr="A group of people in a lab coat&#10;&#10;Description automatically generated">
            <a:extLst>
              <a:ext uri="{FF2B5EF4-FFF2-40B4-BE49-F238E27FC236}">
                <a16:creationId xmlns:a16="http://schemas.microsoft.com/office/drawing/2014/main" id="{234D8ED0-152E-0B9F-C595-863517F55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97" y="1141890"/>
            <a:ext cx="2097532" cy="3387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37A9C6-85E0-3407-8844-C7A3867FE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665" y="1207254"/>
            <a:ext cx="5710335" cy="24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1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FC57-EAD1-452D-B5D5-2C966880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0524"/>
            <a:ext cx="6454588" cy="708026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 an ACS Member?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BECOME A MEMBER TODAY!</a:t>
            </a:r>
            <a:br>
              <a:rPr lang="en-US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A9DF4-2FFB-4D99-99C7-EA2CF2B7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295" y="905457"/>
            <a:ext cx="4071613" cy="377751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900" b="1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 Premium </a:t>
            </a:r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US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ackage </a:t>
            </a:r>
            <a:r>
              <a:rPr lang="en-US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includes: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Weekly issues of </a:t>
            </a:r>
            <a:r>
              <a:rPr lang="en-US" sz="1600" i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Chemical &amp; Engineering News (C&amp;EN)</a:t>
            </a:r>
            <a:br>
              <a:rPr lang="en-US" sz="16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600" dirty="0">
              <a:solidFill>
                <a:schemeClr val="accent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ACS Webinars® Library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accent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ACS International Chemical Science Chapter membership</a:t>
            </a:r>
            <a:br>
              <a:rPr lang="en-US" sz="16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600" dirty="0">
              <a:solidFill>
                <a:schemeClr val="accent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50 free Publications article accesses per term</a:t>
            </a:r>
            <a:br>
              <a:rPr lang="en-US" sz="16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600" dirty="0">
              <a:solidFill>
                <a:schemeClr val="accent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First-time members can join up to 3 Technical Divisions in their first year</a:t>
            </a:r>
            <a:br>
              <a:rPr lang="en-US" sz="16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600" dirty="0">
              <a:solidFill>
                <a:schemeClr val="accent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LinkedIn Learning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accent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more!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EB893-6B5D-8953-05CD-BA8EAF7E20AC}"/>
              </a:ext>
            </a:extLst>
          </p:cNvPr>
          <p:cNvSpPr txBox="1"/>
          <p:nvPr/>
        </p:nvSpPr>
        <p:spPr>
          <a:xfrm>
            <a:off x="4650441" y="1295611"/>
            <a:ext cx="1626797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54A6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SCAN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54A6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3DFBE3E-9458-07FB-46AD-ED68BB2DA230}"/>
              </a:ext>
            </a:extLst>
          </p:cNvPr>
          <p:cNvSpPr/>
          <p:nvPr/>
        </p:nvSpPr>
        <p:spPr>
          <a:xfrm rot="875924">
            <a:off x="5096633" y="1998928"/>
            <a:ext cx="1000125" cy="396823"/>
          </a:xfrm>
          <a:prstGeom prst="rightArrow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AE54728-1708-CCAB-14A3-76F739427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55" y="1168550"/>
            <a:ext cx="2277107" cy="227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1043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FC57-EAD1-452D-B5D5-2C966880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0524"/>
            <a:ext cx="6454588" cy="708026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 an ACS Member?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BECOME A MEMBER TODAY!</a:t>
            </a:r>
            <a:br>
              <a:rPr lang="en-US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A9DF4-2FFB-4D99-99C7-EA2CF2B7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295" y="905457"/>
            <a:ext cx="4071613" cy="377751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900" b="1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 Standard </a:t>
            </a:r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US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ackage </a:t>
            </a:r>
            <a:r>
              <a:rPr lang="en-US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includes: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Weekly issues of Chemical &amp; Engineering News (C&amp;EN) digital edition</a:t>
            </a:r>
            <a:br>
              <a:rPr lang="en-US" sz="16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600" dirty="0">
              <a:solidFill>
                <a:schemeClr val="accent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Quarterly ACS Discovery Reports</a:t>
            </a:r>
            <a:br>
              <a:rPr lang="en-US" sz="16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600" dirty="0">
              <a:solidFill>
                <a:schemeClr val="accent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Member-only awards, grants, and fellowships</a:t>
            </a:r>
            <a:br>
              <a:rPr lang="en-US" sz="16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600" dirty="0">
              <a:solidFill>
                <a:schemeClr val="accent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First-time members can join up to 3 Technical Divisions in their first year</a:t>
            </a:r>
            <a:br>
              <a:rPr lang="en-US" sz="16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600" dirty="0">
              <a:solidFill>
                <a:schemeClr val="accent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 more!</a:t>
            </a:r>
            <a:endParaRPr lang="en-US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EB893-6B5D-8953-05CD-BA8EAF7E20AC}"/>
              </a:ext>
            </a:extLst>
          </p:cNvPr>
          <p:cNvSpPr txBox="1"/>
          <p:nvPr/>
        </p:nvSpPr>
        <p:spPr>
          <a:xfrm>
            <a:off x="4650441" y="1295611"/>
            <a:ext cx="1626797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54A6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SCAN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54A6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3DFBE3E-9458-07FB-46AD-ED68BB2DA230}"/>
              </a:ext>
            </a:extLst>
          </p:cNvPr>
          <p:cNvSpPr/>
          <p:nvPr/>
        </p:nvSpPr>
        <p:spPr>
          <a:xfrm rot="875924">
            <a:off x="5096633" y="1998928"/>
            <a:ext cx="1000125" cy="396823"/>
          </a:xfrm>
          <a:prstGeom prst="rightArrow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AE54728-1708-CCAB-14A3-76F739427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55" y="1168550"/>
            <a:ext cx="2277107" cy="227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266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FC57-EAD1-452D-B5D5-2C966880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7471"/>
            <a:ext cx="6454588" cy="708026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Introducing a No-Cost Option to Join ACS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BECOME A COMMUNITY ASSOCIATE  TODAY!</a:t>
            </a:r>
            <a:br>
              <a:rPr lang="en-US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A9DF4-2FFB-4D99-99C7-EA2CF2B7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459" y="876524"/>
            <a:ext cx="3984098" cy="381950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 </a:t>
            </a:r>
            <a:r>
              <a:rPr lang="en-US" sz="18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Basic Package </a:t>
            </a:r>
            <a:r>
              <a:rPr lang="en-US" sz="18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includes: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Weekly delivery of the </a:t>
            </a:r>
            <a:r>
              <a:rPr lang="en-US" sz="1800" i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Chemical &amp; Engineering News </a:t>
            </a:r>
            <a:r>
              <a:rPr lang="en-US" sz="18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(C&amp;EN) Essential and ACS Matters newsletter</a:t>
            </a:r>
            <a:br>
              <a:rPr lang="en-US" sz="18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Access to six digital C&amp;EN articles per month</a:t>
            </a:r>
            <a:br>
              <a:rPr lang="en-US" sz="18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Endless opportunities to engage with the global chemistry community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ACS Link</a:t>
            </a:r>
            <a:br>
              <a:rPr lang="en-US" sz="18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more!</a:t>
            </a:r>
            <a:endParaRPr lang="en-US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9652B5-5DA7-C564-C9E9-7342CB1689B8}"/>
              </a:ext>
            </a:extLst>
          </p:cNvPr>
          <p:cNvSpPr txBox="1"/>
          <p:nvPr/>
        </p:nvSpPr>
        <p:spPr>
          <a:xfrm>
            <a:off x="4538814" y="1408420"/>
            <a:ext cx="191577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54A6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SCAN ME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009CAAC-6D30-9B13-B5F8-F04D047CA318}"/>
              </a:ext>
            </a:extLst>
          </p:cNvPr>
          <p:cNvSpPr/>
          <p:nvPr/>
        </p:nvSpPr>
        <p:spPr>
          <a:xfrm rot="19961742">
            <a:off x="5196665" y="2443215"/>
            <a:ext cx="1000125" cy="396823"/>
          </a:xfrm>
          <a:prstGeom prst="rightArrow">
            <a:avLst/>
          </a:prstGeom>
          <a:solidFill>
            <a:schemeClr val="accent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140D3FD-2599-C19E-D439-0F832D3F4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1155497"/>
            <a:ext cx="2641857" cy="264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2116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153120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833D1-4251-572C-7C3E-FBD95568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95" y="1095612"/>
            <a:ext cx="8436313" cy="4047888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193EC47-2981-CAFB-4876-7964165480B3}"/>
              </a:ext>
            </a:extLst>
          </p:cNvPr>
          <p:cNvSpPr txBox="1">
            <a:spLocks/>
          </p:cNvSpPr>
          <p:nvPr/>
        </p:nvSpPr>
        <p:spPr>
          <a:xfrm>
            <a:off x="343404" y="297573"/>
            <a:ext cx="7968853" cy="5277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ACS Membership Choices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A4956-B42D-0B1E-727C-8B89F927FCA9}"/>
              </a:ext>
            </a:extLst>
          </p:cNvPr>
          <p:cNvSpPr txBox="1"/>
          <p:nvPr/>
        </p:nvSpPr>
        <p:spPr>
          <a:xfrm>
            <a:off x="6178858" y="3540057"/>
            <a:ext cx="2823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9C"/>
                </a:solidFill>
              </a:rPr>
              <a:t>Visit </a:t>
            </a:r>
          </a:p>
          <a:p>
            <a:pPr algn="ctr"/>
            <a:r>
              <a:rPr lang="en-US" sz="1500" b="1" dirty="0">
                <a:solidFill>
                  <a:srgbClr val="00399C"/>
                </a:solidFill>
              </a:rPr>
              <a:t>www.acs.org/membership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FAD154-40A2-F627-C0A8-70891C6B5D00}"/>
              </a:ext>
            </a:extLst>
          </p:cNvPr>
          <p:cNvSpPr txBox="1"/>
          <p:nvPr/>
        </p:nvSpPr>
        <p:spPr>
          <a:xfrm>
            <a:off x="3458160" y="3540057"/>
            <a:ext cx="2352582" cy="14927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" b="1" i="1" u="none" strike="noStrike" cap="none" spc="0" normalizeH="0" baseline="0" dirty="0">
                <a:ln>
                  <a:noFill/>
                </a:ln>
                <a:solidFill>
                  <a:srgbClr val="0039A6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*Country-specific discounts may also reduce the cost of the Standard and Premium Package. </a:t>
            </a:r>
            <a:br>
              <a:rPr kumimoji="0" lang="en-US" sz="1300" b="1" i="1" u="none" strike="noStrike" cap="none" spc="0" normalizeH="0" baseline="0" dirty="0">
                <a:ln>
                  <a:noFill/>
                </a:ln>
                <a:solidFill>
                  <a:srgbClr val="0039A6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</a:br>
            <a:br>
              <a:rPr kumimoji="0" lang="en-US" sz="1300" b="1" i="1" u="none" strike="noStrike" cap="none" spc="0" normalizeH="0" baseline="0" dirty="0">
                <a:ln>
                  <a:noFill/>
                </a:ln>
                <a:solidFill>
                  <a:srgbClr val="0039A6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</a:br>
            <a:r>
              <a:rPr kumimoji="0" lang="en-US" sz="1300" b="1" i="1" u="none" strike="noStrike" cap="none" spc="0" normalizeH="0" baseline="0" dirty="0">
                <a:ln>
                  <a:noFill/>
                </a:ln>
                <a:solidFill>
                  <a:srgbClr val="0039A6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Contact </a:t>
            </a:r>
            <a:r>
              <a:rPr kumimoji="0" lang="en-US" sz="1300" b="1" i="1" u="none" strike="noStrike" cap="none" spc="0" normalizeH="0" baseline="0" dirty="0">
                <a:ln>
                  <a:noFill/>
                </a:ln>
                <a:solidFill>
                  <a:srgbClr val="0039A6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  <a:hlinkClick r:id="rId4"/>
              </a:rPr>
              <a:t>service@acs.org</a:t>
            </a:r>
            <a:r>
              <a:rPr kumimoji="0" lang="en-US" sz="1300" b="1" i="1" u="none" strike="noStrike" cap="none" spc="0" normalizeH="0" baseline="0" dirty="0">
                <a:ln>
                  <a:noFill/>
                </a:ln>
                <a:solidFill>
                  <a:srgbClr val="0039A6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498508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193EC47-2981-CAFB-4876-7964165480B3}"/>
              </a:ext>
            </a:extLst>
          </p:cNvPr>
          <p:cNvSpPr txBox="1">
            <a:spLocks/>
          </p:cNvSpPr>
          <p:nvPr/>
        </p:nvSpPr>
        <p:spPr>
          <a:xfrm>
            <a:off x="343404" y="297573"/>
            <a:ext cx="7968853" cy="5277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ACS Benefits Summary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10456E-4DA6-B8C0-C830-7DF0AD519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2" y="1104849"/>
            <a:ext cx="8953936" cy="3741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7A3340-9C4C-53B1-2AC5-ECEF9EC9C55F}"/>
              </a:ext>
            </a:extLst>
          </p:cNvPr>
          <p:cNvSpPr txBox="1"/>
          <p:nvPr/>
        </p:nvSpPr>
        <p:spPr>
          <a:xfrm>
            <a:off x="6225869" y="4445579"/>
            <a:ext cx="28230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399C"/>
                </a:solidFill>
              </a:rPr>
              <a:t>www.acs.org/membership</a:t>
            </a:r>
          </a:p>
        </p:txBody>
      </p:sp>
    </p:spTree>
    <p:extLst>
      <p:ext uri="{BB962C8B-B14F-4D97-AF65-F5344CB8AC3E}">
        <p14:creationId xmlns:p14="http://schemas.microsoft.com/office/powerpoint/2010/main" val="197162695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7FA577-0E38-749A-A994-A18C70BC16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297"/>
          <a:stretch/>
        </p:blipFill>
        <p:spPr>
          <a:xfrm>
            <a:off x="15" y="325"/>
            <a:ext cx="9143985" cy="31835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EB8B9F-DA4D-35F3-011F-37B8819F3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30123"/>
            <a:ext cx="9144000" cy="19133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28A7D-9322-41B7-8469-23731487551C}"/>
              </a:ext>
            </a:extLst>
          </p:cNvPr>
          <p:cNvSpPr txBox="1"/>
          <p:nvPr/>
        </p:nvSpPr>
        <p:spPr>
          <a:xfrm>
            <a:off x="0" y="3725148"/>
            <a:ext cx="91440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54A6"/>
                </a:solidFill>
                <a:effectLst/>
                <a:uFillTx/>
                <a:latin typeface="TheSans" pitchFamily="50" charset="0"/>
                <a:sym typeface="Arial"/>
              </a:rPr>
              <a:t>www.acs.org/Link</a:t>
            </a:r>
          </a:p>
        </p:txBody>
      </p:sp>
    </p:spTree>
    <p:extLst>
      <p:ext uri="{BB962C8B-B14F-4D97-AF65-F5344CB8AC3E}">
        <p14:creationId xmlns:p14="http://schemas.microsoft.com/office/powerpoint/2010/main" val="348652399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7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792B91C-C671-A1F7-6BFE-59368E344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60143" y="-311324"/>
            <a:ext cx="4209881" cy="55721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2CE84A-551E-A2F3-940C-33FBC33EA942}"/>
              </a:ext>
            </a:extLst>
          </p:cNvPr>
          <p:cNvSpPr/>
          <p:nvPr/>
        </p:nvSpPr>
        <p:spPr>
          <a:xfrm rot="16200000">
            <a:off x="4276727" y="-4276728"/>
            <a:ext cx="600076" cy="91535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425006-8F82-F243-7287-6C215AB35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441" y="191138"/>
            <a:ext cx="892969" cy="2823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58CDA4-4FDE-1681-034E-1993265BCD5F}"/>
              </a:ext>
            </a:extLst>
          </p:cNvPr>
          <p:cNvSpPr txBox="1"/>
          <p:nvPr/>
        </p:nvSpPr>
        <p:spPr>
          <a:xfrm>
            <a:off x="174250" y="2321511"/>
            <a:ext cx="41422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Take your professional development into your own hands. Access high-quality, online, and self-paced courses on various topics, including: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  <a:p>
            <a:pPr marL="142883" marR="0" lvl="0" indent="-14288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Data Science</a:t>
            </a:r>
          </a:p>
          <a:p>
            <a:pPr marL="142883" marR="0" lvl="0" indent="-14288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Communication</a:t>
            </a:r>
          </a:p>
          <a:p>
            <a:pPr marL="142883" marR="0" lvl="0" indent="-14288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Project Management</a:t>
            </a:r>
          </a:p>
          <a:p>
            <a:pPr marL="142883" marR="0" lvl="0" indent="-14288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Public Speaking</a:t>
            </a:r>
          </a:p>
          <a:p>
            <a:pPr marL="142883" marR="0" lvl="0" indent="-14288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And more…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AD89906-43D8-59A0-096B-88E61E8827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2" t="30151" r="692" b="-1042"/>
          <a:stretch/>
        </p:blipFill>
        <p:spPr>
          <a:xfrm>
            <a:off x="73302" y="633874"/>
            <a:ext cx="4489174" cy="93319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4D3C0D3-7782-5ECB-E0B5-9E9BF3F3C423}"/>
              </a:ext>
            </a:extLst>
          </p:cNvPr>
          <p:cNvSpPr txBox="1"/>
          <p:nvPr/>
        </p:nvSpPr>
        <p:spPr>
          <a:xfrm>
            <a:off x="189490" y="1502664"/>
            <a:ext cx="39594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DD94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Access thousands of expert-led courses, available to ACS Members with a Premium Package.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DAD1EF-19E1-E505-69A0-F5B0643734FE}"/>
              </a:ext>
            </a:extLst>
          </p:cNvPr>
          <p:cNvSpPr txBox="1"/>
          <p:nvPr/>
        </p:nvSpPr>
        <p:spPr>
          <a:xfrm>
            <a:off x="4967647" y="4698547"/>
            <a:ext cx="4039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" pitchFamily="50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Learn more at acs.org/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" pitchFamily="50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linkedinlearning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" pitchFamily="50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4A4DAC7-56C5-B975-3994-701DBD0B3E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00" y="-9630"/>
            <a:ext cx="3499454" cy="6838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F0D88B-5425-4722-A269-1E9C6A34C0EF}"/>
              </a:ext>
            </a:extLst>
          </p:cNvPr>
          <p:cNvSpPr/>
          <p:nvPr/>
        </p:nvSpPr>
        <p:spPr>
          <a:xfrm>
            <a:off x="8543925" y="600075"/>
            <a:ext cx="607219" cy="683863"/>
          </a:xfrm>
          <a:prstGeom prst="rect">
            <a:avLst/>
          </a:prstGeom>
          <a:solidFill>
            <a:srgbClr val="F3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6B13A2AC-CD83-3D0B-8C72-493DE71123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71" y="3232389"/>
            <a:ext cx="1162852" cy="116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7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11" y="133350"/>
            <a:ext cx="7213215" cy="708026"/>
          </a:xfrm>
        </p:spPr>
        <p:txBody>
          <a:bodyPr/>
          <a:lstStyle/>
          <a:p>
            <a:r>
              <a:rPr lang="en-US" dirty="0"/>
              <a:t>ACS Global Membership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392129" y="4184052"/>
            <a:ext cx="831643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333399"/>
                </a:solidFill>
                <a:latin typeface="Arial"/>
                <a:cs typeface="Arial"/>
              </a:rPr>
              <a:t>41,600+ international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en-US" b="1" dirty="0">
                <a:solidFill>
                  <a:srgbClr val="333399"/>
                </a:solidFill>
                <a:latin typeface="Arial"/>
                <a:cs typeface="Arial"/>
              </a:rPr>
              <a:t>membership count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(~</a:t>
            </a:r>
            <a:r>
              <a:rPr lang="en-US" b="1" dirty="0">
                <a:solidFill>
                  <a:srgbClr val="333399"/>
                </a:solidFill>
                <a:latin typeface="Arial"/>
                <a:cs typeface="Arial"/>
              </a:rPr>
              <a:t>27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% of membership)</a:t>
            </a:r>
            <a:endParaRPr lang="en-US" dirty="0"/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Picture 7" descr="Map&#10;&#10;Description automatically generated">
            <a:extLst>
              <a:ext uri="{FF2B5EF4-FFF2-40B4-BE49-F238E27FC236}">
                <a16:creationId xmlns:a16="http://schemas.microsoft.com/office/drawing/2014/main" id="{FE2C6827-7A4B-42C2-87EC-C0AD34BDD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11" y="840441"/>
            <a:ext cx="5718361" cy="3344954"/>
          </a:xfrm>
          <a:prstGeom prst="rect">
            <a:avLst/>
          </a:prstGeom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6A9152CF-8706-497B-8303-2CA9CAF81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911" y="1289517"/>
            <a:ext cx="1527923" cy="165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888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072" y="0"/>
            <a:ext cx="5616576" cy="708026"/>
          </a:xfrm>
        </p:spPr>
        <p:txBody>
          <a:bodyPr/>
          <a:lstStyle/>
          <a:p>
            <a:r>
              <a:rPr lang="en-US" dirty="0"/>
              <a:t>Publications &amp; CAS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086" y="1110784"/>
            <a:ext cx="735812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39A6"/>
                </a:solidFill>
              </a:rPr>
              <a:t>Chemical &amp; Engineering News (C&amp;EN)</a:t>
            </a:r>
            <a:r>
              <a:rPr lang="en-US" sz="1400" dirty="0">
                <a:solidFill>
                  <a:srgbClr val="0039A6"/>
                </a:solidFill>
              </a:rPr>
              <a:t> - Stay up to date with the latest news about the chemical enterprise.</a:t>
            </a:r>
            <a:br>
              <a:rPr lang="en-US" sz="1400" dirty="0">
                <a:solidFill>
                  <a:srgbClr val="0039A6"/>
                </a:solidFill>
              </a:rPr>
            </a:br>
            <a:endParaRPr lang="en-US" sz="1400" dirty="0">
              <a:solidFill>
                <a:srgbClr val="0039A6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39A6"/>
                </a:solidFill>
              </a:rPr>
              <a:t>ACS Publication</a:t>
            </a:r>
            <a:r>
              <a:rPr lang="en-US" sz="1400" dirty="0">
                <a:solidFill>
                  <a:srgbClr val="0039A6"/>
                </a:solidFill>
              </a:rPr>
              <a:t>s - 50 free articles per year from the most trusted and cited collection of scientific publications in the world. (Premium Package holders)</a:t>
            </a:r>
            <a:br>
              <a:rPr lang="en-US" sz="1400" dirty="0">
                <a:solidFill>
                  <a:srgbClr val="0039A6"/>
                </a:solidFill>
              </a:rPr>
            </a:br>
            <a:endParaRPr lang="en-US" sz="1400" dirty="0">
              <a:solidFill>
                <a:srgbClr val="0039A6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 err="1">
                <a:solidFill>
                  <a:srgbClr val="0039A6"/>
                </a:solidFill>
              </a:rPr>
              <a:t>SciFinder</a:t>
            </a:r>
            <a:r>
              <a:rPr lang="en-US" sz="1400" b="1" dirty="0">
                <a:solidFill>
                  <a:srgbClr val="0039A6"/>
                </a:solidFill>
              </a:rPr>
              <a:t>®</a:t>
            </a:r>
            <a:r>
              <a:rPr lang="en-US" sz="1400" dirty="0">
                <a:solidFill>
                  <a:srgbClr val="0039A6"/>
                </a:solidFill>
              </a:rPr>
              <a:t> - 25 free activities through the CAS (Premium Package holders). </a:t>
            </a:r>
            <a:r>
              <a:rPr lang="en-US" sz="1400" i="1" dirty="0">
                <a:solidFill>
                  <a:srgbClr val="0039A6"/>
                </a:solidFill>
              </a:rPr>
              <a:t>To access this benefit, please contact Membership Services</a:t>
            </a:r>
            <a:r>
              <a:rPr lang="en-US" sz="1400" dirty="0">
                <a:solidFill>
                  <a:srgbClr val="0039A6"/>
                </a:solidFill>
              </a:rPr>
              <a:t>.</a:t>
            </a:r>
            <a:br>
              <a:rPr lang="en-US" sz="1400" dirty="0">
                <a:solidFill>
                  <a:srgbClr val="0039A6"/>
                </a:solidFill>
              </a:rPr>
            </a:br>
            <a:endParaRPr lang="en-US" sz="1400" dirty="0">
              <a:solidFill>
                <a:srgbClr val="0039A6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39A6"/>
                </a:solidFill>
              </a:rPr>
              <a:t>ACS Discovery Reports</a:t>
            </a:r>
            <a:r>
              <a:rPr lang="en-US" sz="1400" dirty="0">
                <a:solidFill>
                  <a:srgbClr val="0039A6"/>
                </a:solidFill>
              </a:rPr>
              <a:t> - special reports written and published by C&amp;EN on current topics in the chemical sciences and distributed online every 3-4 months.  ACS Members also have access to all the reports published to date at </a:t>
            </a:r>
            <a:r>
              <a:rPr lang="en-US" sz="1400" dirty="0">
                <a:solidFill>
                  <a:srgbClr val="0039A6"/>
                </a:solidFill>
                <a:hlinkClick r:id="rId3"/>
              </a:rPr>
              <a:t>www.acs.org/discoveryreports</a:t>
            </a:r>
            <a:r>
              <a:rPr lang="en-US" sz="1400" dirty="0">
                <a:solidFill>
                  <a:srgbClr val="0039A6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39A6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39A6"/>
                </a:solidFill>
              </a:rPr>
              <a:t>Publish open access </a:t>
            </a:r>
            <a:r>
              <a:rPr lang="en-US" sz="1400" dirty="0">
                <a:solidFill>
                  <a:srgbClr val="0039A6"/>
                </a:solidFill>
              </a:rPr>
              <a:t>in any ACS journal with member only discounts. (Premium Package holders)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9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C4C6480-A67A-4288-8916-3FAD0BB372B1}"/>
              </a:ext>
            </a:extLst>
          </p:cNvPr>
          <p:cNvSpPr/>
          <p:nvPr/>
        </p:nvSpPr>
        <p:spPr>
          <a:xfrm>
            <a:off x="999848" y="4177096"/>
            <a:ext cx="3447865" cy="52322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Institute.acs.org</a:t>
            </a:r>
          </a:p>
        </p:txBody>
      </p:sp>
      <p:sp>
        <p:nvSpPr>
          <p:cNvPr id="170" name="Google Shape;170;p28"/>
          <p:cNvSpPr txBox="1"/>
          <p:nvPr/>
        </p:nvSpPr>
        <p:spPr>
          <a:xfrm>
            <a:off x="510911" y="5108"/>
            <a:ext cx="5577272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8"/>
          <p:cNvSpPr txBox="1">
            <a:spLocks noGrp="1"/>
          </p:cNvSpPr>
          <p:nvPr>
            <p:ph type="sldNum" idx="12"/>
          </p:nvPr>
        </p:nvSpPr>
        <p:spPr>
          <a:xfrm>
            <a:off x="6908801" y="4848226"/>
            <a:ext cx="1773238" cy="21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fld id="{00000000-1234-1234-1234-123412341234}" type="slidenum"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  <a:tabLst/>
                <a:defRPr/>
              </a:pPr>
              <a:t>8</a:t>
            </a:fld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8EF3AF-A15F-0343-BEB9-FD0732D1E7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03" b="20336"/>
          <a:stretch/>
        </p:blipFill>
        <p:spPr>
          <a:xfrm>
            <a:off x="2474054" y="2641731"/>
            <a:ext cx="3003201" cy="910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5C47DC-5F84-6849-882B-343FCC616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9" y="240350"/>
            <a:ext cx="2221724" cy="509145"/>
          </a:xfrm>
          <a:prstGeom prst="rect">
            <a:avLst/>
          </a:prstGeom>
        </p:spPr>
      </p:pic>
      <p:sp>
        <p:nvSpPr>
          <p:cNvPr id="10" name="Google Shape;123;p23">
            <a:extLst>
              <a:ext uri="{FF2B5EF4-FFF2-40B4-BE49-F238E27FC236}">
                <a16:creationId xmlns:a16="http://schemas.microsoft.com/office/drawing/2014/main" id="{FA28C210-7FAC-4D29-A9B5-5F745A6A04B7}"/>
              </a:ext>
            </a:extLst>
          </p:cNvPr>
          <p:cNvSpPr txBox="1"/>
          <p:nvPr/>
        </p:nvSpPr>
        <p:spPr>
          <a:xfrm>
            <a:off x="5212080" y="1255244"/>
            <a:ext cx="3668307" cy="76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dirty="0">
              <a:solidFill>
                <a:srgbClr val="0039A6"/>
              </a:solidFill>
              <a:cs typeface="Arial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F548DB1-E5AA-4A8C-A272-CDE74BF7F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585169"/>
              </p:ext>
            </p:extLst>
          </p:nvPr>
        </p:nvGraphicFramePr>
        <p:xfrm>
          <a:off x="5455088" y="1108552"/>
          <a:ext cx="3668307" cy="37396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8307">
                  <a:extLst>
                    <a:ext uri="{9D8B030D-6E8A-4147-A177-3AD203B41FA5}">
                      <a16:colId xmlns:a16="http://schemas.microsoft.com/office/drawing/2014/main" val="2700297767"/>
                    </a:ext>
                  </a:extLst>
                </a:gridCol>
              </a:tblGrid>
              <a:tr h="1257589"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rgbClr val="0039A6"/>
                          </a:solidFill>
                          <a:latin typeface="+mj-lt"/>
                          <a:cs typeface="Arial"/>
                        </a:rPr>
                        <a:t>A comprehensive and </a:t>
                      </a:r>
                      <a:r>
                        <a:rPr lang="en-US" sz="1400" b="0" i="0" u="none" strike="noStrike" cap="none" dirty="0">
                          <a:solidFill>
                            <a:srgbClr val="0039A6"/>
                          </a:solidFill>
                          <a:latin typeface="+mj-lt"/>
                          <a:ea typeface="+mn-ea"/>
                          <a:cs typeface="Arial"/>
                          <a:sym typeface="Arial"/>
                        </a:rPr>
                        <a:t>authoritative learning portal supporting </a:t>
                      </a:r>
                      <a:r>
                        <a:rPr lang="en-US" sz="1400" dirty="0">
                          <a:solidFill>
                            <a:srgbClr val="0039A6"/>
                          </a:solidFill>
                          <a:latin typeface="+mj-lt"/>
                          <a:cs typeface="Arial"/>
                        </a:rPr>
                        <a:t>the professional development of chemists throughout their education and career journeys: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5372764"/>
                  </a:ext>
                </a:extLst>
              </a:tr>
              <a:tr h="562606">
                <a:tc>
                  <a:txBody>
                    <a:bodyPr/>
                    <a:lstStyle/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i="0" u="none" strike="noStrike" cap="none" dirty="0">
                          <a:solidFill>
                            <a:srgbClr val="0039A6"/>
                          </a:solidFill>
                          <a:latin typeface="+mj-lt"/>
                          <a:ea typeface="+mn-ea"/>
                          <a:cs typeface="Arial"/>
                          <a:sym typeface="Arial"/>
                        </a:rPr>
                        <a:t>Competency-based learning and training offerings across ACS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1982489"/>
                  </a:ext>
                </a:extLst>
              </a:tr>
              <a:tr h="562606">
                <a:tc>
                  <a:txBody>
                    <a:bodyPr/>
                    <a:lstStyle/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i="0" u="none" strike="noStrike" cap="none" dirty="0">
                          <a:solidFill>
                            <a:srgbClr val="0039A6"/>
                          </a:solidFill>
                          <a:latin typeface="+mj-lt"/>
                          <a:ea typeface="+mn-ea"/>
                          <a:cs typeface="Arial"/>
                          <a:sym typeface="Arial"/>
                        </a:rPr>
                        <a:t>Content and training </a:t>
                      </a:r>
                      <a:r>
                        <a:rPr lang="en-US" sz="1400" dirty="0">
                          <a:solidFill>
                            <a:srgbClr val="0039A6"/>
                          </a:solidFill>
                          <a:latin typeface="+mj-lt"/>
                          <a:cs typeface="Arial"/>
                        </a:rPr>
                        <a:t>developed and rigorously reviewed by SMEs</a:t>
                      </a:r>
                      <a:endParaRPr lang="en-US" sz="1400" b="0" i="0" u="none" strike="noStrike" cap="none" dirty="0">
                        <a:solidFill>
                          <a:srgbClr val="0039A6"/>
                        </a:solidFill>
                        <a:latin typeface="+mj-lt"/>
                        <a:ea typeface="+mn-ea"/>
                        <a:cs typeface="Arial"/>
                        <a:sym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1596298"/>
                  </a:ext>
                </a:extLst>
              </a:tr>
              <a:tr h="794267">
                <a:tc>
                  <a:txBody>
                    <a:bodyPr/>
                    <a:lstStyle/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i="0" u="none" strike="noStrike" cap="none" dirty="0">
                          <a:solidFill>
                            <a:srgbClr val="0039A6"/>
                          </a:solidFill>
                          <a:latin typeface="+mj-lt"/>
                          <a:ea typeface="+mn-ea"/>
                          <a:cs typeface="Arial"/>
                          <a:sym typeface="Arial"/>
                        </a:rPr>
                        <a:t>Seamless access to content spanning a broad spectrum of skills and competencies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937193"/>
                  </a:ext>
                </a:extLst>
              </a:tr>
              <a:tr h="56260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39A6"/>
                          </a:solidFill>
                          <a:latin typeface="+mj-lt"/>
                          <a:ea typeface="+mn-ea"/>
                          <a:cs typeface="Arial"/>
                          <a:sym typeface="Arial"/>
                        </a:rPr>
                        <a:t>Organized into eight (8) topical centers for ease of discovery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8004676"/>
                  </a:ext>
                </a:extLst>
              </a:tr>
            </a:tbl>
          </a:graphicData>
        </a:graphic>
      </p:graphicFrame>
      <p:pic>
        <p:nvPicPr>
          <p:cNvPr id="1026" name="Picture 3">
            <a:extLst>
              <a:ext uri="{FF2B5EF4-FFF2-40B4-BE49-F238E27FC236}">
                <a16:creationId xmlns:a16="http://schemas.microsoft.com/office/drawing/2014/main" id="{905BB949-24A8-1292-A0FD-A385FABD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8" y="964293"/>
            <a:ext cx="5314607" cy="32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51" y="0"/>
            <a:ext cx="2222574" cy="708026"/>
          </a:xfrm>
        </p:spPr>
        <p:txBody>
          <a:bodyPr/>
          <a:lstStyle/>
          <a:p>
            <a:r>
              <a:rPr lang="en-US" dirty="0"/>
              <a:t>ACS Events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66F01FF-631E-0364-A76E-9B109B5BA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459698"/>
              </p:ext>
            </p:extLst>
          </p:nvPr>
        </p:nvGraphicFramePr>
        <p:xfrm>
          <a:off x="3169328" y="-1"/>
          <a:ext cx="5974672" cy="4778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8244720" imgH="6583680" progId="Paint.Picture">
                  <p:embed/>
                </p:oleObj>
              </mc:Choice>
              <mc:Fallback>
                <p:oleObj name="Bitmap Image" r:id="rId3" imgW="8244720" imgH="6583680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66F01FF-631E-0364-A76E-9B109B5BA4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9328" y="-1"/>
                        <a:ext cx="5974672" cy="4778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2DE00A2-D2A0-4075-6811-5A87D2C780F4}"/>
              </a:ext>
            </a:extLst>
          </p:cNvPr>
          <p:cNvSpPr txBox="1"/>
          <p:nvPr/>
        </p:nvSpPr>
        <p:spPr>
          <a:xfrm>
            <a:off x="272051" y="905522"/>
            <a:ext cx="2710846" cy="27392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39A6"/>
                </a:solidFill>
                <a:effectLst/>
                <a:uFillTx/>
                <a:ea typeface="+mj-ea"/>
                <a:cs typeface="+mj-cs"/>
                <a:sym typeface="Arial"/>
              </a:rPr>
              <a:t>Search for meetings happening in your area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39A6"/>
              </a:solidFill>
              <a:effectLst/>
              <a:uFillTx/>
              <a:ea typeface="+mj-ea"/>
              <a:cs typeface="+mj-cs"/>
              <a:sym typeface="Arial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rgbClr val="0039A6"/>
                </a:solidFill>
              </a:rPr>
              <a:t>Browse upcoming webinars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1400" dirty="0">
              <a:solidFill>
                <a:srgbClr val="0039A6"/>
              </a:solidFill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39A6"/>
                </a:solidFill>
                <a:effectLst/>
                <a:uFillTx/>
                <a:ea typeface="+mj-ea"/>
                <a:cs typeface="+mj-cs"/>
                <a:sym typeface="Arial"/>
              </a:rPr>
              <a:t>Search for workshops and career development opportunities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400" dirty="0">
              <a:solidFill>
                <a:srgbClr val="0039A6"/>
              </a:solidFill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39A6"/>
              </a:solidFill>
              <a:effectLst/>
              <a:uFillTx/>
              <a:ea typeface="+mj-ea"/>
              <a:cs typeface="+mj-cs"/>
              <a:sym typeface="Arial"/>
            </a:endParaRP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400" dirty="0">
                <a:solidFill>
                  <a:srgbClr val="0039A6"/>
                </a:solidFill>
              </a:rPr>
              <a:t>acs.org/events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39A6"/>
              </a:solidFill>
              <a:effectLst/>
              <a:uFillTx/>
              <a:ea typeface="+mj-ea"/>
              <a:cs typeface="+mj-cs"/>
              <a:sym typeface="Arial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87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 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9895D21ACE74390067153EFF7EB65" ma:contentTypeVersion="7" ma:contentTypeDescription="Create a new document." ma:contentTypeScope="" ma:versionID="89badaf1c4ab0fc89c763c8a76f50ef8">
  <xsd:schema xmlns:xsd="http://www.w3.org/2001/XMLSchema" xmlns:xs="http://www.w3.org/2001/XMLSchema" xmlns:p="http://schemas.microsoft.com/office/2006/metadata/properties" xmlns:ns3="ee3c19fa-c1e8-42e1-a7fd-be12853901e3" xmlns:ns4="ba90d962-4001-4c8b-91a9-e70b4eb260ab" targetNamespace="http://schemas.microsoft.com/office/2006/metadata/properties" ma:root="true" ma:fieldsID="63add23d146b918535c5f369f497ca4a" ns3:_="" ns4:_="">
    <xsd:import namespace="ee3c19fa-c1e8-42e1-a7fd-be12853901e3"/>
    <xsd:import namespace="ba90d962-4001-4c8b-91a9-e70b4eb260a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3c19fa-c1e8-42e1-a7fd-be12853901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0d962-4001-4c8b-91a9-e70b4eb26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1C48A1-3A57-4792-9FBE-017D702CCD19}">
  <ds:schemaRefs>
    <ds:schemaRef ds:uri="http://schemas.microsoft.com/office/2006/metadata/properties"/>
    <ds:schemaRef ds:uri="http://purl.org/dc/dcmitype/"/>
    <ds:schemaRef ds:uri="ba90d962-4001-4c8b-91a9-e70b4eb260ab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ee3c19fa-c1e8-42e1-a7fd-be12853901e3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5318678-1969-4B7F-90E0-16F16F25A8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A30E1C-BDA1-4525-B56E-03FA503520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3c19fa-c1e8-42e1-a7fd-be12853901e3"/>
    <ds:schemaRef ds:uri="ba90d962-4001-4c8b-91a9-e70b4eb260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6854</TotalTime>
  <Words>1633</Words>
  <Application>Microsoft Office PowerPoint</Application>
  <PresentationFormat>On-screen Show (16:9)</PresentationFormat>
  <Paragraphs>147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Default Design</vt:lpstr>
      <vt:lpstr>1_Custom Design</vt:lpstr>
      <vt:lpstr>Office Theme</vt:lpstr>
      <vt:lpstr>ACS Membership</vt:lpstr>
      <vt:lpstr>PowerPoint Presentation</vt:lpstr>
      <vt:lpstr>PowerPoint Presentation</vt:lpstr>
      <vt:lpstr>PowerPoint Presentation</vt:lpstr>
      <vt:lpstr>PowerPoint Presentation</vt:lpstr>
      <vt:lpstr>ACS Global Membership</vt:lpstr>
      <vt:lpstr>Publications &amp; CAS</vt:lpstr>
      <vt:lpstr>PowerPoint Presentation</vt:lpstr>
      <vt:lpstr>ACS Events</vt:lpstr>
      <vt:lpstr>ACS Components</vt:lpstr>
      <vt:lpstr>Resources</vt:lpstr>
      <vt:lpstr>Not an ACS Member? BECOME A MEMBER TODAY! </vt:lpstr>
      <vt:lpstr>Not an ACS Member? BECOME A MEMBER TODAY! </vt:lpstr>
      <vt:lpstr>Introducing a No-Cost Option to Join ACS BECOME A COMMUNITY ASSOCIATE  TODAY!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Morrissey</dc:creator>
  <cp:lastModifiedBy>Miller, Andrew</cp:lastModifiedBy>
  <cp:revision>90</cp:revision>
  <dcterms:modified xsi:type="dcterms:W3CDTF">2023-11-22T16:14:23Z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0x0101004509895D21ACE74390067153EFF7EB65</vt:lpwstr>
  </property>
</Properties>
</file>