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2"/>
    <p:sldId id="290" r:id="rId3"/>
    <p:sldId id="294" r:id="rId4"/>
    <p:sldId id="295" r:id="rId5"/>
    <p:sldId id="291" r:id="rId6"/>
    <p:sldId id="288" r:id="rId7"/>
  </p:sldIdLst>
  <p:sldSz cx="9144000" cy="5143500" type="screen16x9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86"/>
    <a:srgbClr val="0039A6"/>
    <a:srgbClr val="0582FF"/>
    <a:srgbClr val="FFC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5949" autoAdjust="0"/>
  </p:normalViewPr>
  <p:slideViewPr>
    <p:cSldViewPr snapToGrid="0">
      <p:cViewPr varScale="1">
        <p:scale>
          <a:sx n="83" d="100"/>
          <a:sy n="83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705259207721988E-2"/>
          <c:y val="0.11519656323047146"/>
          <c:w val="0.92504002244431027"/>
          <c:h val="0.8135269962151886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U.S.</c:v>
                </c:pt>
              </c:strCache>
            </c:strRef>
          </c:tx>
          <c:spPr>
            <a:ln w="31750">
              <a:solidFill>
                <a:srgbClr val="0054A6"/>
              </a:solidFill>
            </a:ln>
          </c:spPr>
          <c:marker>
            <c:symbol val="diamond"/>
            <c:size val="5"/>
            <c:spPr>
              <a:solidFill>
                <a:schemeClr val="accent2"/>
              </a:solidFill>
              <a:ln>
                <a:solidFill>
                  <a:srgbClr val="0054A6"/>
                </a:solidFill>
              </a:ln>
            </c:spPr>
          </c:marker>
          <c:dLbls>
            <c:dLbl>
              <c:idx val="6"/>
              <c:layout>
                <c:manualLayout>
                  <c:x val="-4.9342029479659585E-2"/>
                  <c:y val="-2.0926388577795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C49-4EAC-9AC6-5FB3FFBB08E1}"/>
                </c:ext>
              </c:extLst>
            </c:dLbl>
            <c:dLbl>
              <c:idx val="7"/>
              <c:layout>
                <c:manualLayout>
                  <c:x val="-4.7460321848542888E-2"/>
                  <c:y val="-2.0926388577795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C49-4EAC-9AC6-5FB3FFBB08E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rgbClr val="0054A6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strCache>
            </c:strRef>
          </c:cat>
          <c:val>
            <c:numRef>
              <c:f>Sheet1!$B$2:$S$2</c:f>
              <c:numCache>
                <c:formatCode>0.00%</c:formatCode>
                <c:ptCount val="18"/>
                <c:pt idx="0">
                  <c:v>2.7999999999999997E-2</c:v>
                </c:pt>
                <c:pt idx="1">
                  <c:v>3.1E-2</c:v>
                </c:pt>
                <c:pt idx="2">
                  <c:v>2.8999999999999998E-2</c:v>
                </c:pt>
                <c:pt idx="3">
                  <c:v>2.4E-2</c:v>
                </c:pt>
                <c:pt idx="4">
                  <c:v>2.2000000000000002E-2</c:v>
                </c:pt>
                <c:pt idx="5">
                  <c:v>1.8000000000000002E-2</c:v>
                </c:pt>
                <c:pt idx="6">
                  <c:v>2.1000000000000001E-2</c:v>
                </c:pt>
                <c:pt idx="7">
                  <c:v>4.2999999999999997E-2</c:v>
                </c:pt>
                <c:pt idx="8">
                  <c:v>4.9000000000000002E-2</c:v>
                </c:pt>
                <c:pt idx="9">
                  <c:v>4.4000000000000004E-2</c:v>
                </c:pt>
                <c:pt idx="10">
                  <c:v>4.0999999999999995E-2</c:v>
                </c:pt>
                <c:pt idx="11">
                  <c:v>3.7999999999999999E-2</c:v>
                </c:pt>
                <c:pt idx="12">
                  <c:v>3.4000000000000002E-2</c:v>
                </c:pt>
                <c:pt idx="13">
                  <c:v>2.4E-2</c:v>
                </c:pt>
                <c:pt idx="14">
                  <c:v>2.6000000000000002E-2</c:v>
                </c:pt>
                <c:pt idx="15">
                  <c:v>2.4E-2</c:v>
                </c:pt>
                <c:pt idx="16">
                  <c:v>2.2000000000000002E-2</c:v>
                </c:pt>
                <c:pt idx="17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49-4EAC-9AC6-5FB3FFBB08E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ACS Chemists</c:v>
                </c:pt>
              </c:strCache>
            </c:strRef>
          </c:tx>
          <c:spPr>
            <a:ln w="31750">
              <a:solidFill>
                <a:srgbClr val="FFCE34"/>
              </a:solidFill>
            </a:ln>
          </c:spPr>
          <c:marker>
            <c:symbol val="square"/>
            <c:size val="5"/>
            <c:spPr>
              <a:solidFill>
                <a:srgbClr val="FFCE34"/>
              </a:solidFill>
              <a:ln>
                <a:solidFill>
                  <a:srgbClr val="FFCE34"/>
                </a:solidFill>
              </a:ln>
            </c:spPr>
          </c:marker>
          <c:dPt>
            <c:idx val="15"/>
            <c:marker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C49-4EAC-9AC6-5FB3FFBB08E1}"/>
              </c:ext>
            </c:extLst>
          </c:dPt>
          <c:dPt>
            <c:idx val="16"/>
            <c:marker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3C49-4EAC-9AC6-5FB3FFBB08E1}"/>
              </c:ext>
            </c:extLst>
          </c:dPt>
          <c:dLbls>
            <c:dLbl>
              <c:idx val="14"/>
              <c:layout>
                <c:manualLayout>
                  <c:x val="-3.6987675595754742E-2"/>
                  <c:y val="-6.61488539315517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091258340462374E-2"/>
                      <c:h val="3.01824635159117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C49-4EAC-9AC6-5FB3FFBB08E1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49-4EAC-9AC6-5FB3FFBB08E1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49-4EAC-9AC6-5FB3FFBB08E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rgbClr val="0054A6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strCache>
            </c:strRef>
          </c:cat>
          <c:val>
            <c:numRef>
              <c:f>Sheet1!$B$3:$S$3</c:f>
              <c:numCache>
                <c:formatCode>0.00%</c:formatCode>
                <c:ptCount val="18"/>
                <c:pt idx="0">
                  <c:v>3.3000000000000002E-2</c:v>
                </c:pt>
                <c:pt idx="1">
                  <c:v>3.5000000000000003E-2</c:v>
                </c:pt>
                <c:pt idx="2">
                  <c:v>3.5999999999999997E-2</c:v>
                </c:pt>
                <c:pt idx="3">
                  <c:v>3.1E-2</c:v>
                </c:pt>
                <c:pt idx="4">
                  <c:v>0.03</c:v>
                </c:pt>
                <c:pt idx="5">
                  <c:v>2.4E-2</c:v>
                </c:pt>
                <c:pt idx="6">
                  <c:v>2.3E-2</c:v>
                </c:pt>
                <c:pt idx="7">
                  <c:v>3.9E-2</c:v>
                </c:pt>
                <c:pt idx="8">
                  <c:v>3.7999999999999999E-2</c:v>
                </c:pt>
                <c:pt idx="9">
                  <c:v>4.5999999999999999E-2</c:v>
                </c:pt>
                <c:pt idx="10">
                  <c:v>4.2000000000000003E-2</c:v>
                </c:pt>
                <c:pt idx="11">
                  <c:v>3.5000000000000003E-2</c:v>
                </c:pt>
                <c:pt idx="12">
                  <c:v>2.9000000000000001E-2</c:v>
                </c:pt>
                <c:pt idx="13">
                  <c:v>3.1E-2</c:v>
                </c:pt>
                <c:pt idx="14">
                  <c:v>2.64E-2</c:v>
                </c:pt>
                <c:pt idx="15">
                  <c:v>2.6200000000000001E-2</c:v>
                </c:pt>
                <c:pt idx="16">
                  <c:v>2.5999999999999999E-2</c:v>
                </c:pt>
                <c:pt idx="17">
                  <c:v>2.58E-2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C49-4EAC-9AC6-5FB3FFBB08E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Deprecated survey methodology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  <c:spPr>
              <a:noFill/>
              <a:ln>
                <a:solidFill>
                  <a:srgbClr val="FFCE34"/>
                </a:solidFill>
              </a:ln>
            </c:spPr>
          </c:marker>
          <c:dLbls>
            <c:dLbl>
              <c:idx val="15"/>
              <c:layout>
                <c:manualLayout>
                  <c:x val="-5.0389626878699988E-2"/>
                  <c:y val="-2.9175784099197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C49-4EAC-9AC6-5FB3FFBB08E1}"/>
                </c:ext>
              </c:extLst>
            </c:dLbl>
            <c:dLbl>
              <c:idx val="16"/>
              <c:layout>
                <c:manualLayout>
                  <c:x val="-3.0883964861138747E-2"/>
                  <c:y val="-2.0423048869438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C49-4EAC-9AC6-5FB3FFBB08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Sheet1!$B$1:$S$1</c:f>
              <c:strCach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strCache>
            </c:strRef>
          </c:cat>
          <c:val>
            <c:numRef>
              <c:f>Sheet1!$B$4:$S$4</c:f>
              <c:numCache>
                <c:formatCode>General</c:formatCode>
                <c:ptCount val="18"/>
                <c:pt idx="15" formatCode="0.0%">
                  <c:v>3.8399999999999997E-2</c:v>
                </c:pt>
                <c:pt idx="16" formatCode="0.0%">
                  <c:v>3.1600000000000003E-2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C49-4EAC-9AC6-5FB3FFBB0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860480"/>
        <c:axId val="31798016"/>
      </c:lineChart>
      <c:catAx>
        <c:axId val="83860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rgbClr val="0054A6"/>
                </a:solidFill>
              </a:defRPr>
            </a:pPr>
            <a:endParaRPr lang="en-US"/>
          </a:p>
        </c:txPr>
        <c:crossAx val="31798016"/>
        <c:crosses val="autoZero"/>
        <c:auto val="1"/>
        <c:lblAlgn val="ctr"/>
        <c:lblOffset val="100"/>
        <c:noMultiLvlLbl val="0"/>
      </c:catAx>
      <c:valAx>
        <c:axId val="317980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54A6"/>
                </a:solidFill>
              </a:defRPr>
            </a:pPr>
            <a:endParaRPr lang="en-US"/>
          </a:p>
        </c:txPr>
        <c:crossAx val="838604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21154700465763371"/>
          <c:y val="2.6292813810204332E-2"/>
          <c:w val="0.5540149605198823"/>
          <c:h val="0.18211012104750096"/>
        </c:manualLayout>
      </c:layout>
      <c:overlay val="0"/>
      <c:txPr>
        <a:bodyPr/>
        <a:lstStyle/>
        <a:p>
          <a:pPr>
            <a:defRPr sz="1400">
              <a:solidFill>
                <a:srgbClr val="0054A6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1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PhD</c:v>
                </c:pt>
              </c:strCache>
            </c:strRef>
          </c:tx>
          <c:spPr>
            <a:ln w="31750">
              <a:solidFill>
                <a:srgbClr val="0039A6"/>
              </a:solidFill>
            </a:ln>
          </c:spPr>
          <c:marker>
            <c:symbol val="none"/>
          </c:marker>
          <c:cat>
            <c:numRef>
              <c:f>Sheet1!$A$2:$A$37</c:f>
              <c:numCache>
                <c:formatCode>General</c:formatCode>
                <c:ptCount val="3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</c:numCache>
            </c:numRef>
          </c:cat>
          <c:val>
            <c:numRef>
              <c:f>Sheet1!$B$2:$B$37</c:f>
              <c:numCache>
                <c:formatCode>#,##0\ _$;\-#,##0\ _$</c:formatCode>
                <c:ptCount val="36"/>
                <c:pt idx="0">
                  <c:v>44000</c:v>
                </c:pt>
                <c:pt idx="1">
                  <c:v>47500</c:v>
                </c:pt>
                <c:pt idx="2">
                  <c:v>47600</c:v>
                </c:pt>
                <c:pt idx="3">
                  <c:v>50000</c:v>
                </c:pt>
                <c:pt idx="4">
                  <c:v>52500</c:v>
                </c:pt>
                <c:pt idx="5">
                  <c:v>55000</c:v>
                </c:pt>
                <c:pt idx="6">
                  <c:v>58000</c:v>
                </c:pt>
                <c:pt idx="7">
                  <c:v>60000</c:v>
                </c:pt>
                <c:pt idx="8">
                  <c:v>62800</c:v>
                </c:pt>
                <c:pt idx="9">
                  <c:v>65000</c:v>
                </c:pt>
                <c:pt idx="10">
                  <c:v>66000</c:v>
                </c:pt>
                <c:pt idx="11">
                  <c:v>68000</c:v>
                </c:pt>
                <c:pt idx="12">
                  <c:v>71000</c:v>
                </c:pt>
                <c:pt idx="13">
                  <c:v>73308</c:v>
                </c:pt>
                <c:pt idx="14">
                  <c:v>76000</c:v>
                </c:pt>
                <c:pt idx="15">
                  <c:v>79000</c:v>
                </c:pt>
                <c:pt idx="16">
                  <c:v>82200</c:v>
                </c:pt>
                <c:pt idx="17">
                  <c:v>85200</c:v>
                </c:pt>
                <c:pt idx="18">
                  <c:v>90000</c:v>
                </c:pt>
                <c:pt idx="19">
                  <c:v>91600</c:v>
                </c:pt>
                <c:pt idx="20">
                  <c:v>93000</c:v>
                </c:pt>
                <c:pt idx="21">
                  <c:v>96000</c:v>
                </c:pt>
                <c:pt idx="22" formatCode="General">
                  <c:v>98500</c:v>
                </c:pt>
                <c:pt idx="23">
                  <c:v>101000</c:v>
                </c:pt>
                <c:pt idx="24">
                  <c:v>100000</c:v>
                </c:pt>
                <c:pt idx="25">
                  <c:v>98000</c:v>
                </c:pt>
                <c:pt idx="26" formatCode="#,##0">
                  <c:v>102000</c:v>
                </c:pt>
                <c:pt idx="27">
                  <c:v>100613</c:v>
                </c:pt>
                <c:pt idx="28">
                  <c:v>102000</c:v>
                </c:pt>
                <c:pt idx="29">
                  <c:v>102000</c:v>
                </c:pt>
                <c:pt idx="30">
                  <c:v>105000</c:v>
                </c:pt>
                <c:pt idx="31">
                  <c:v>104912</c:v>
                </c:pt>
                <c:pt idx="32">
                  <c:v>106000</c:v>
                </c:pt>
                <c:pt idx="33">
                  <c:v>108000</c:v>
                </c:pt>
                <c:pt idx="34">
                  <c:v>110000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FA-40C5-9762-62DF0E7C884B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MS</c:v>
                </c:pt>
              </c:strCache>
            </c:strRef>
          </c:tx>
          <c:spPr>
            <a:ln w="3175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Sheet1!$A$2:$A$37</c:f>
              <c:numCache>
                <c:formatCode>General</c:formatCode>
                <c:ptCount val="3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</c:numCache>
            </c:numRef>
          </c:cat>
          <c:val>
            <c:numRef>
              <c:f>Sheet1!$C$2:$C$37</c:f>
              <c:numCache>
                <c:formatCode>#,##0\ _$;\-#,##0\ _$</c:formatCode>
                <c:ptCount val="36"/>
                <c:pt idx="0">
                  <c:v>36000</c:v>
                </c:pt>
                <c:pt idx="1">
                  <c:v>37900</c:v>
                </c:pt>
                <c:pt idx="2">
                  <c:v>39000</c:v>
                </c:pt>
                <c:pt idx="3">
                  <c:v>41000</c:v>
                </c:pt>
                <c:pt idx="4">
                  <c:v>43000</c:v>
                </c:pt>
                <c:pt idx="5">
                  <c:v>45000</c:v>
                </c:pt>
                <c:pt idx="6">
                  <c:v>47400</c:v>
                </c:pt>
                <c:pt idx="7">
                  <c:v>50000</c:v>
                </c:pt>
                <c:pt idx="8">
                  <c:v>51500</c:v>
                </c:pt>
                <c:pt idx="9">
                  <c:v>52000</c:v>
                </c:pt>
                <c:pt idx="10">
                  <c:v>53500</c:v>
                </c:pt>
                <c:pt idx="11">
                  <c:v>53600</c:v>
                </c:pt>
                <c:pt idx="12">
                  <c:v>56170</c:v>
                </c:pt>
                <c:pt idx="13">
                  <c:v>57680</c:v>
                </c:pt>
                <c:pt idx="14">
                  <c:v>61000</c:v>
                </c:pt>
                <c:pt idx="15">
                  <c:v>62000</c:v>
                </c:pt>
                <c:pt idx="16">
                  <c:v>65000</c:v>
                </c:pt>
                <c:pt idx="17">
                  <c:v>68500</c:v>
                </c:pt>
                <c:pt idx="18">
                  <c:v>71300</c:v>
                </c:pt>
                <c:pt idx="19">
                  <c:v>72300</c:v>
                </c:pt>
                <c:pt idx="20">
                  <c:v>74000</c:v>
                </c:pt>
                <c:pt idx="21">
                  <c:v>78000</c:v>
                </c:pt>
                <c:pt idx="22" formatCode="General">
                  <c:v>80000</c:v>
                </c:pt>
                <c:pt idx="23">
                  <c:v>82000</c:v>
                </c:pt>
                <c:pt idx="24">
                  <c:v>80619</c:v>
                </c:pt>
                <c:pt idx="25">
                  <c:v>80000</c:v>
                </c:pt>
                <c:pt idx="26">
                  <c:v>85000</c:v>
                </c:pt>
                <c:pt idx="27">
                  <c:v>85000</c:v>
                </c:pt>
                <c:pt idx="28">
                  <c:v>85000</c:v>
                </c:pt>
                <c:pt idx="29">
                  <c:v>85000</c:v>
                </c:pt>
                <c:pt idx="30">
                  <c:v>87000</c:v>
                </c:pt>
                <c:pt idx="31">
                  <c:v>88000</c:v>
                </c:pt>
                <c:pt idx="32">
                  <c:v>87000</c:v>
                </c:pt>
                <c:pt idx="33">
                  <c:v>86000</c:v>
                </c:pt>
                <c:pt idx="34">
                  <c:v>85000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FA-40C5-9762-62DF0E7C884B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BS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numRef>
              <c:f>Sheet1!$A$2:$A$37</c:f>
              <c:numCache>
                <c:formatCode>General</c:formatCode>
                <c:ptCount val="3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</c:numCache>
            </c:numRef>
          </c:cat>
          <c:val>
            <c:numRef>
              <c:f>Sheet1!$D$2:$D$37</c:f>
              <c:numCache>
                <c:formatCode>#,##0\ _$;\-#,##0\ _$</c:formatCode>
                <c:ptCount val="36"/>
                <c:pt idx="0">
                  <c:v>32000</c:v>
                </c:pt>
                <c:pt idx="1">
                  <c:v>33000</c:v>
                </c:pt>
                <c:pt idx="2">
                  <c:v>33400</c:v>
                </c:pt>
                <c:pt idx="3">
                  <c:v>35400</c:v>
                </c:pt>
                <c:pt idx="4">
                  <c:v>37000</c:v>
                </c:pt>
                <c:pt idx="5">
                  <c:v>39000</c:v>
                </c:pt>
                <c:pt idx="6">
                  <c:v>40300</c:v>
                </c:pt>
                <c:pt idx="7">
                  <c:v>42000</c:v>
                </c:pt>
                <c:pt idx="8">
                  <c:v>43500</c:v>
                </c:pt>
                <c:pt idx="9">
                  <c:v>44300</c:v>
                </c:pt>
                <c:pt idx="10">
                  <c:v>45300</c:v>
                </c:pt>
                <c:pt idx="11">
                  <c:v>45000</c:v>
                </c:pt>
                <c:pt idx="12">
                  <c:v>48380</c:v>
                </c:pt>
                <c:pt idx="13">
                  <c:v>49560</c:v>
                </c:pt>
                <c:pt idx="14">
                  <c:v>50450</c:v>
                </c:pt>
                <c:pt idx="15">
                  <c:v>53100</c:v>
                </c:pt>
                <c:pt idx="16">
                  <c:v>55000</c:v>
                </c:pt>
                <c:pt idx="17">
                  <c:v>58000</c:v>
                </c:pt>
                <c:pt idx="18">
                  <c:v>59700</c:v>
                </c:pt>
                <c:pt idx="19">
                  <c:v>62000</c:v>
                </c:pt>
                <c:pt idx="20">
                  <c:v>63000</c:v>
                </c:pt>
                <c:pt idx="21">
                  <c:v>66300</c:v>
                </c:pt>
                <c:pt idx="22" formatCode="General">
                  <c:v>68000</c:v>
                </c:pt>
                <c:pt idx="23">
                  <c:v>72600</c:v>
                </c:pt>
                <c:pt idx="24">
                  <c:v>66252</c:v>
                </c:pt>
                <c:pt idx="25">
                  <c:v>69825</c:v>
                </c:pt>
                <c:pt idx="26">
                  <c:v>72000</c:v>
                </c:pt>
                <c:pt idx="27">
                  <c:v>73850</c:v>
                </c:pt>
                <c:pt idx="28">
                  <c:v>71995</c:v>
                </c:pt>
                <c:pt idx="29">
                  <c:v>72000</c:v>
                </c:pt>
                <c:pt idx="30">
                  <c:v>77000</c:v>
                </c:pt>
                <c:pt idx="31">
                  <c:v>78841</c:v>
                </c:pt>
                <c:pt idx="32">
                  <c:v>79000</c:v>
                </c:pt>
                <c:pt idx="33">
                  <c:v>79500</c:v>
                </c:pt>
                <c:pt idx="34">
                  <c:v>80000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EFA-40C5-9762-62DF0E7C884B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PhD2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4"/>
            <c:spPr>
              <a:noFill/>
              <a:ln>
                <a:solidFill>
                  <a:srgbClr val="0039A6"/>
                </a:solidFill>
              </a:ln>
            </c:spPr>
          </c:marker>
          <c:cat>
            <c:numRef>
              <c:f>Sheet1!$A$2:$A$37</c:f>
              <c:numCache>
                <c:formatCode>General</c:formatCode>
                <c:ptCount val="3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</c:numCache>
            </c:numRef>
          </c:cat>
          <c:val>
            <c:numRef>
              <c:f>Sheet1!$E$2:$E$37</c:f>
              <c:numCache>
                <c:formatCode>General</c:formatCode>
                <c:ptCount val="36"/>
                <c:pt idx="32" formatCode="#,##0\ _$;\-#,##0\ _$">
                  <c:v>100000</c:v>
                </c:pt>
                <c:pt idx="33" formatCode="#,##0\ _$;\-#,##0\ _$">
                  <c:v>98000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EFA-40C5-9762-62DF0E7C884B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MS3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4"/>
            <c:spPr>
              <a:noFill/>
              <a:ln>
                <a:solidFill>
                  <a:srgbClr val="FFC000"/>
                </a:solidFill>
              </a:ln>
            </c:spPr>
          </c:marker>
          <c:cat>
            <c:numRef>
              <c:f>Sheet1!$A$2:$A$37</c:f>
              <c:numCache>
                <c:formatCode>General</c:formatCode>
                <c:ptCount val="3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</c:numCache>
            </c:numRef>
          </c:cat>
          <c:val>
            <c:numRef>
              <c:f>Sheet1!$F$2:$F$37</c:f>
              <c:numCache>
                <c:formatCode>General</c:formatCode>
                <c:ptCount val="36"/>
                <c:pt idx="32" formatCode="#,##0\ _$;\-#,##0\ _$">
                  <c:v>90000</c:v>
                </c:pt>
                <c:pt idx="33" formatCode="#,##0\ _$;\-#,##0\ _$">
                  <c:v>82710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EFA-40C5-9762-62DF0E7C884B}"/>
            </c:ext>
          </c:extLst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BS4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4"/>
            <c:spPr>
              <a:noFill/>
              <a:ln>
                <a:solidFill>
                  <a:schemeClr val="bg2"/>
                </a:solidFill>
              </a:ln>
            </c:spPr>
          </c:marker>
          <c:cat>
            <c:numRef>
              <c:f>Sheet1!$A$2:$A$37</c:f>
              <c:numCache>
                <c:formatCode>General</c:formatCode>
                <c:ptCount val="3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</c:numCache>
            </c:numRef>
          </c:cat>
          <c:val>
            <c:numRef>
              <c:f>Sheet1!$G$2:$G$37</c:f>
              <c:numCache>
                <c:formatCode>General</c:formatCode>
                <c:ptCount val="36"/>
                <c:pt idx="32" formatCode="#,##0\ _$;\-#,##0\ _$">
                  <c:v>88475</c:v>
                </c:pt>
                <c:pt idx="33" formatCode="#,##0\ _$;\-#,##0\ _$">
                  <c:v>78000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EFA-40C5-9762-62DF0E7C8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303168"/>
        <c:axId val="33309056"/>
      </c:lineChart>
      <c:catAx>
        <c:axId val="3330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rgbClr val="0054A6"/>
                </a:solidFill>
              </a:defRPr>
            </a:pPr>
            <a:endParaRPr lang="en-US"/>
          </a:p>
        </c:txPr>
        <c:crossAx val="33309056"/>
        <c:crosses val="autoZero"/>
        <c:auto val="1"/>
        <c:lblAlgn val="ctr"/>
        <c:lblOffset val="100"/>
        <c:tickLblSkip val="5"/>
        <c:noMultiLvlLbl val="0"/>
      </c:catAx>
      <c:valAx>
        <c:axId val="33309056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0054A6"/>
                </a:solidFill>
              </a:defRPr>
            </a:pPr>
            <a:endParaRPr lang="en-US"/>
          </a:p>
        </c:txPr>
        <c:crossAx val="33303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PhD</c:v>
                </c:pt>
              </c:strCache>
            </c:strRef>
          </c:tx>
          <c:spPr>
            <a:ln w="31750">
              <a:solidFill>
                <a:srgbClr val="0054A6"/>
              </a:solidFill>
            </a:ln>
          </c:spPr>
          <c:marker>
            <c:symbol val="none"/>
          </c:marker>
          <c:cat>
            <c:numRef>
              <c:f>Sheet1!$A$2:$A$37</c:f>
              <c:numCache>
                <c:formatCode>General</c:formatCode>
                <c:ptCount val="3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</c:numCache>
            </c:numRef>
          </c:cat>
          <c:val>
            <c:numRef>
              <c:f>Sheet1!$B$2:$B$37</c:f>
              <c:numCache>
                <c:formatCode>#,##0</c:formatCode>
                <c:ptCount val="36"/>
                <c:pt idx="0">
                  <c:v>41353</c:v>
                </c:pt>
                <c:pt idx="1">
                  <c:v>43658</c:v>
                </c:pt>
                <c:pt idx="2">
                  <c:v>42462</c:v>
                </c:pt>
                <c:pt idx="3">
                  <c:v>42918</c:v>
                </c:pt>
                <c:pt idx="4">
                  <c:v>42927</c:v>
                </c:pt>
                <c:pt idx="5">
                  <c:v>42735</c:v>
                </c:pt>
                <c:pt idx="6">
                  <c:v>42963</c:v>
                </c:pt>
                <c:pt idx="7">
                  <c:v>43073</c:v>
                </c:pt>
                <c:pt idx="8">
                  <c:v>43733</c:v>
                </c:pt>
                <c:pt idx="9">
                  <c:v>44158</c:v>
                </c:pt>
                <c:pt idx="10">
                  <c:v>43593</c:v>
                </c:pt>
                <c:pt idx="11">
                  <c:v>43674</c:v>
                </c:pt>
                <c:pt idx="12">
                  <c:v>44375</c:v>
                </c:pt>
                <c:pt idx="13">
                  <c:v>45196</c:v>
                </c:pt>
                <c:pt idx="14">
                  <c:v>46061</c:v>
                </c:pt>
                <c:pt idx="15">
                  <c:v>46145</c:v>
                </c:pt>
                <c:pt idx="16">
                  <c:v>46652</c:v>
                </c:pt>
                <c:pt idx="17">
                  <c:v>47651</c:v>
                </c:pt>
                <c:pt idx="18">
                  <c:v>48860</c:v>
                </c:pt>
                <c:pt idx="19">
                  <c:v>48879</c:v>
                </c:pt>
                <c:pt idx="20">
                  <c:v>48112</c:v>
                </c:pt>
                <c:pt idx="21">
                  <c:v>48048</c:v>
                </c:pt>
                <c:pt idx="22">
                  <c:v>47967</c:v>
                </c:pt>
                <c:pt idx="23">
                  <c:v>47300</c:v>
                </c:pt>
                <c:pt idx="24">
                  <c:v>47012</c:v>
                </c:pt>
                <c:pt idx="25">
                  <c:v>45031</c:v>
                </c:pt>
                <c:pt idx="26">
                  <c:v>45644</c:v>
                </c:pt>
                <c:pt idx="27">
                  <c:v>43861</c:v>
                </c:pt>
                <c:pt idx="28">
                  <c:v>43820</c:v>
                </c:pt>
                <c:pt idx="29">
                  <c:v>43167</c:v>
                </c:pt>
                <c:pt idx="30">
                  <c:v>44469</c:v>
                </c:pt>
                <c:pt idx="31">
                  <c:v>44056.23771689651</c:v>
                </c:pt>
                <c:pt idx="32">
                  <c:v>43800</c:v>
                </c:pt>
                <c:pt idx="33">
                  <c:v>43500</c:v>
                </c:pt>
                <c:pt idx="34">
                  <c:v>43272.672913667084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10-4F64-9F40-EC518F15E5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MS</c:v>
                </c:pt>
              </c:strCache>
            </c:strRef>
          </c:tx>
          <c:spPr>
            <a:ln w="31750">
              <a:solidFill>
                <a:srgbClr val="FFCE34"/>
              </a:solidFill>
            </a:ln>
          </c:spPr>
          <c:marker>
            <c:symbol val="none"/>
          </c:marker>
          <c:cat>
            <c:numRef>
              <c:f>Sheet1!$A$2:$A$37</c:f>
              <c:numCache>
                <c:formatCode>General</c:formatCode>
                <c:ptCount val="3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</c:numCache>
            </c:numRef>
          </c:cat>
          <c:val>
            <c:numRef>
              <c:f>Sheet1!$C$2:$C$37</c:f>
              <c:numCache>
                <c:formatCode>#,##0</c:formatCode>
                <c:ptCount val="36"/>
                <c:pt idx="0">
                  <c:v>33835</c:v>
                </c:pt>
                <c:pt idx="1">
                  <c:v>34835</c:v>
                </c:pt>
                <c:pt idx="2">
                  <c:v>34790</c:v>
                </c:pt>
                <c:pt idx="3">
                  <c:v>35193</c:v>
                </c:pt>
                <c:pt idx="4">
                  <c:v>35159</c:v>
                </c:pt>
                <c:pt idx="5">
                  <c:v>34965</c:v>
                </c:pt>
                <c:pt idx="6">
                  <c:v>35111</c:v>
                </c:pt>
                <c:pt idx="7">
                  <c:v>35894</c:v>
                </c:pt>
                <c:pt idx="8">
                  <c:v>35864</c:v>
                </c:pt>
                <c:pt idx="9">
                  <c:v>35326</c:v>
                </c:pt>
                <c:pt idx="10">
                  <c:v>35337</c:v>
                </c:pt>
                <c:pt idx="11">
                  <c:v>34425</c:v>
                </c:pt>
                <c:pt idx="12">
                  <c:v>35106</c:v>
                </c:pt>
                <c:pt idx="13">
                  <c:v>35561</c:v>
                </c:pt>
                <c:pt idx="14">
                  <c:v>36970</c:v>
                </c:pt>
                <c:pt idx="15">
                  <c:v>36215</c:v>
                </c:pt>
                <c:pt idx="16">
                  <c:v>36890</c:v>
                </c:pt>
                <c:pt idx="17">
                  <c:v>38311</c:v>
                </c:pt>
                <c:pt idx="18">
                  <c:v>38708</c:v>
                </c:pt>
                <c:pt idx="19">
                  <c:v>38581</c:v>
                </c:pt>
                <c:pt idx="20">
                  <c:v>38282</c:v>
                </c:pt>
                <c:pt idx="21">
                  <c:v>39039</c:v>
                </c:pt>
                <c:pt idx="22">
                  <c:v>38958</c:v>
                </c:pt>
                <c:pt idx="23">
                  <c:v>38402</c:v>
                </c:pt>
                <c:pt idx="24">
                  <c:v>37901</c:v>
                </c:pt>
                <c:pt idx="25">
                  <c:v>36760</c:v>
                </c:pt>
                <c:pt idx="26">
                  <c:v>38036</c:v>
                </c:pt>
                <c:pt idx="27">
                  <c:v>37054</c:v>
                </c:pt>
                <c:pt idx="28">
                  <c:v>36516</c:v>
                </c:pt>
                <c:pt idx="29">
                  <c:v>35972</c:v>
                </c:pt>
                <c:pt idx="30">
                  <c:v>36846</c:v>
                </c:pt>
                <c:pt idx="31">
                  <c:v>36954.294256966721</c:v>
                </c:pt>
                <c:pt idx="32">
                  <c:v>35500</c:v>
                </c:pt>
                <c:pt idx="33">
                  <c:v>34500</c:v>
                </c:pt>
                <c:pt idx="34">
                  <c:v>33437.974524197292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10-4F64-9F40-EC518F15E5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BS</c:v>
                </c:pt>
              </c:strCache>
            </c:strRef>
          </c:tx>
          <c:spPr>
            <a:ln w="31750">
              <a:solidFill>
                <a:schemeClr val="bg2"/>
              </a:solidFill>
            </a:ln>
          </c:spPr>
          <c:marker>
            <c:symbol val="none"/>
          </c:marker>
          <c:cat>
            <c:numRef>
              <c:f>Sheet1!$A$2:$A$37</c:f>
              <c:numCache>
                <c:formatCode>General</c:formatCode>
                <c:ptCount val="3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</c:numCache>
            </c:numRef>
          </c:cat>
          <c:val>
            <c:numRef>
              <c:f>Sheet1!$D$2:$D$37</c:f>
              <c:numCache>
                <c:formatCode>#,##0</c:formatCode>
                <c:ptCount val="36"/>
                <c:pt idx="0">
                  <c:v>30075</c:v>
                </c:pt>
                <c:pt idx="1">
                  <c:v>30331</c:v>
                </c:pt>
                <c:pt idx="2">
                  <c:v>29795</c:v>
                </c:pt>
                <c:pt idx="3">
                  <c:v>30386</c:v>
                </c:pt>
                <c:pt idx="4">
                  <c:v>30253</c:v>
                </c:pt>
                <c:pt idx="5">
                  <c:v>30303</c:v>
                </c:pt>
                <c:pt idx="6">
                  <c:v>29852</c:v>
                </c:pt>
                <c:pt idx="7">
                  <c:v>30151</c:v>
                </c:pt>
                <c:pt idx="8">
                  <c:v>30292</c:v>
                </c:pt>
                <c:pt idx="9">
                  <c:v>30095</c:v>
                </c:pt>
                <c:pt idx="10">
                  <c:v>29921</c:v>
                </c:pt>
                <c:pt idx="11">
                  <c:v>28902</c:v>
                </c:pt>
                <c:pt idx="12">
                  <c:v>30238</c:v>
                </c:pt>
                <c:pt idx="13">
                  <c:v>30555</c:v>
                </c:pt>
                <c:pt idx="14">
                  <c:v>30576</c:v>
                </c:pt>
                <c:pt idx="15">
                  <c:v>31016</c:v>
                </c:pt>
                <c:pt idx="16">
                  <c:v>31215</c:v>
                </c:pt>
                <c:pt idx="17">
                  <c:v>32438</c:v>
                </c:pt>
                <c:pt idx="18">
                  <c:v>32410</c:v>
                </c:pt>
                <c:pt idx="19">
                  <c:v>33084</c:v>
                </c:pt>
                <c:pt idx="20">
                  <c:v>32592</c:v>
                </c:pt>
                <c:pt idx="21">
                  <c:v>33183</c:v>
                </c:pt>
                <c:pt idx="22">
                  <c:v>33114</c:v>
                </c:pt>
                <c:pt idx="23">
                  <c:v>34000</c:v>
                </c:pt>
                <c:pt idx="24">
                  <c:v>31147</c:v>
                </c:pt>
                <c:pt idx="25">
                  <c:v>32084</c:v>
                </c:pt>
                <c:pt idx="26">
                  <c:v>32219</c:v>
                </c:pt>
                <c:pt idx="27">
                  <c:v>32194</c:v>
                </c:pt>
                <c:pt idx="28">
                  <c:v>30929</c:v>
                </c:pt>
                <c:pt idx="29">
                  <c:v>30471</c:v>
                </c:pt>
                <c:pt idx="30">
                  <c:v>32611</c:v>
                </c:pt>
                <c:pt idx="31">
                  <c:v>33108.108108108107</c:v>
                </c:pt>
                <c:pt idx="32">
                  <c:v>32500</c:v>
                </c:pt>
                <c:pt idx="33">
                  <c:v>32000</c:v>
                </c:pt>
                <c:pt idx="34">
                  <c:v>31471.034846303333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10-4F64-9F40-EC518F15E57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Column2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4"/>
            <c:spPr>
              <a:noFill/>
              <a:ln>
                <a:solidFill>
                  <a:srgbClr val="0039A6"/>
                </a:solidFill>
              </a:ln>
            </c:spPr>
          </c:marker>
          <c:cat>
            <c:numRef>
              <c:f>Sheet1!$A$2:$A$37</c:f>
              <c:numCache>
                <c:formatCode>General</c:formatCode>
                <c:ptCount val="3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</c:numCache>
            </c:numRef>
          </c:cat>
          <c:val>
            <c:numRef>
              <c:f>Sheet1!$E$2:$E$37</c:f>
              <c:numCache>
                <c:formatCode>General</c:formatCode>
                <c:ptCount val="36"/>
                <c:pt idx="32" formatCode="#,##0">
                  <c:v>41017.058994835956</c:v>
                </c:pt>
                <c:pt idx="33" formatCode="#,##0">
                  <c:v>39270.057783085023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810-4F64-9F40-EC518F15E57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Column3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4"/>
            <c:spPr>
              <a:noFill/>
              <a:ln>
                <a:solidFill>
                  <a:srgbClr val="FFC000"/>
                </a:solidFill>
              </a:ln>
            </c:spPr>
          </c:marker>
          <c:cat>
            <c:numRef>
              <c:f>Sheet1!$A$2:$A$37</c:f>
              <c:numCache>
                <c:formatCode>General</c:formatCode>
                <c:ptCount val="3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</c:numCache>
            </c:numRef>
          </c:cat>
          <c:val>
            <c:numRef>
              <c:f>Sheet1!$F$2:$F$37</c:f>
              <c:numCache>
                <c:formatCode>General</c:formatCode>
                <c:ptCount val="36"/>
                <c:pt idx="32" formatCode="#,##0">
                  <c:v>36915.353095352359</c:v>
                </c:pt>
                <c:pt idx="33" formatCode="#,##0">
                  <c:v>33143.127339173087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810-4F64-9F40-EC518F15E57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Column4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4"/>
            <c:spPr>
              <a:noFill/>
              <a:ln>
                <a:solidFill>
                  <a:schemeClr val="bg2"/>
                </a:solidFill>
              </a:ln>
            </c:spPr>
          </c:marker>
          <c:cat>
            <c:numRef>
              <c:f>Sheet1!$A$2:$A$37</c:f>
              <c:numCache>
                <c:formatCode>General</c:formatCode>
                <c:ptCount val="3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</c:numCache>
            </c:numRef>
          </c:cat>
          <c:val>
            <c:numRef>
              <c:f>Sheet1!$G$2:$G$37</c:f>
              <c:numCache>
                <c:formatCode>General</c:formatCode>
                <c:ptCount val="36"/>
                <c:pt idx="32" formatCode="#,##0">
                  <c:v>36289.842945681114</c:v>
                </c:pt>
                <c:pt idx="33" formatCode="#,##0">
                  <c:v>31255.760276332978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810-4F64-9F40-EC518F15E5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314688"/>
        <c:axId val="33316224"/>
      </c:lineChart>
      <c:catAx>
        <c:axId val="3331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0054A6"/>
                </a:solidFill>
              </a:defRPr>
            </a:pPr>
            <a:endParaRPr lang="en-US"/>
          </a:p>
        </c:txPr>
        <c:crossAx val="33316224"/>
        <c:crosses val="autoZero"/>
        <c:auto val="1"/>
        <c:lblAlgn val="ctr"/>
        <c:lblOffset val="100"/>
        <c:tickLblSkip val="5"/>
        <c:noMultiLvlLbl val="0"/>
      </c:catAx>
      <c:valAx>
        <c:axId val="33316224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0054A6"/>
                </a:solidFill>
              </a:defRPr>
            </a:pPr>
            <a:endParaRPr lang="en-US"/>
          </a:p>
        </c:txPr>
        <c:crossAx val="33314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Industry (Manufacturing)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2882823746128756E-2"/>
                  <c:y val="-3.2894055398813876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000" b="0">
                      <a:solidFill>
                        <a:srgbClr val="92D050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117-4255-BFC9-D597390A62F7}"/>
                </c:ext>
              </c:extLst>
            </c:dLbl>
            <c:dLbl>
              <c:idx val="9"/>
              <c:layout>
                <c:manualLayout>
                  <c:x val="-1.7941886634603488E-2"/>
                  <c:y val="-4.1945372804996134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000" b="0">
                      <a:solidFill>
                        <a:srgbClr val="92D050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117-4255-BFC9-D597390A62F7}"/>
                </c:ext>
              </c:extLst>
            </c:dLbl>
            <c:dLbl>
              <c:idx val="10"/>
              <c:layout>
                <c:manualLayout>
                  <c:x val="0"/>
                  <c:y val="-1.5198611086034554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000" b="0">
                      <a:solidFill>
                        <a:srgbClr val="92D050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117-4255-BFC9-D597390A62F7}"/>
                </c:ext>
              </c:extLst>
            </c:dLbl>
            <c:dLbl>
              <c:idx val="11"/>
              <c:layout>
                <c:manualLayout>
                  <c:x val="-1.7934153962172371E-2"/>
                  <c:y val="9.805593856697396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117-4255-BFC9-D597390A62F7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17-4255-BFC9-D597390A62F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17-4255-BFC9-D597390A62F7}"/>
                </c:ext>
              </c:extLst>
            </c:dLbl>
            <c:dLbl>
              <c:idx val="14"/>
              <c:layout>
                <c:manualLayout>
                  <c:x val="-2.7216920363784189E-2"/>
                  <c:y val="-2.94167815700923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117-4255-BFC9-D597390A62F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rgbClr val="92D05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strCache>
            </c:strRef>
          </c:cat>
          <c:val>
            <c:numRef>
              <c:f>Sheet1!$B$2:$B$16</c:f>
              <c:numCache>
                <c:formatCode>0.0%</c:formatCode>
                <c:ptCount val="15"/>
                <c:pt idx="0">
                  <c:v>0.54300000000000004</c:v>
                </c:pt>
                <c:pt idx="1">
                  <c:v>0.503</c:v>
                </c:pt>
                <c:pt idx="2">
                  <c:v>0.48499999999999999</c:v>
                </c:pt>
                <c:pt idx="3">
                  <c:v>0.49</c:v>
                </c:pt>
                <c:pt idx="4">
                  <c:v>0.48499999999999999</c:v>
                </c:pt>
                <c:pt idx="5">
                  <c:v>0.45400000000000001</c:v>
                </c:pt>
                <c:pt idx="6">
                  <c:v>0.45100000000000001</c:v>
                </c:pt>
                <c:pt idx="7">
                  <c:v>0.435</c:v>
                </c:pt>
                <c:pt idx="8">
                  <c:v>0.42099999999999999</c:v>
                </c:pt>
                <c:pt idx="9">
                  <c:v>0.40400000000000003</c:v>
                </c:pt>
                <c:pt idx="10">
                  <c:v>0.41899999999999998</c:v>
                </c:pt>
                <c:pt idx="11">
                  <c:v>0.40347222222222223</c:v>
                </c:pt>
                <c:pt idx="12">
                  <c:v>0.4</c:v>
                </c:pt>
                <c:pt idx="13">
                  <c:v>0.4</c:v>
                </c:pt>
                <c:pt idx="14">
                  <c:v>0.39273031125966157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117-4255-BFC9-D597390A62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Industry (Non-manufacturing)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4441632315599083E-2"/>
                  <c:y val="-2.2100181216402032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000" b="0">
                      <a:solidFill>
                        <a:srgbClr val="0054A6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117-4255-BFC9-D597390A62F7}"/>
                </c:ext>
              </c:extLst>
            </c:dLbl>
            <c:dLbl>
              <c:idx val="9"/>
              <c:layout>
                <c:manualLayout>
                  <c:x val="-1.3265460926192501E-2"/>
                  <c:y val="-3.5911161200874626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000" b="0">
                      <a:solidFill>
                        <a:srgbClr val="0054A6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117-4255-BFC9-D597390A62F7}"/>
                </c:ext>
              </c:extLst>
            </c:dLbl>
            <c:dLbl>
              <c:idx val="10"/>
              <c:layout>
                <c:manualLayout>
                  <c:x val="-6.2470173977765249E-3"/>
                  <c:y val="-2.7267034294277574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000" b="0">
                      <a:solidFill>
                        <a:srgbClr val="0054A6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117-4255-BFC9-D597390A62F7}"/>
                </c:ext>
              </c:extLst>
            </c:dLbl>
            <c:dLbl>
              <c:idx val="11"/>
              <c:layout>
                <c:manualLayout>
                  <c:x val="-1.0140111114820612E-2"/>
                  <c:y val="-3.35745986503458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B30-4E83-8FC6-00B0E199581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117-4255-BFC9-D597390A62F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117-4255-BFC9-D597390A62F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rgbClr val="0054A6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strCache>
            </c:strRef>
          </c:cat>
          <c:val>
            <c:numRef>
              <c:f>Sheet1!$C$2:$C$16</c:f>
              <c:numCache>
                <c:formatCode>0.0%</c:formatCode>
                <c:ptCount val="15"/>
                <c:pt idx="0">
                  <c:v>0.129</c:v>
                </c:pt>
                <c:pt idx="1">
                  <c:v>0.124</c:v>
                </c:pt>
                <c:pt idx="2">
                  <c:v>0.13500000000000001</c:v>
                </c:pt>
                <c:pt idx="3">
                  <c:v>0.122</c:v>
                </c:pt>
                <c:pt idx="4">
                  <c:v>0.13300000000000001</c:v>
                </c:pt>
                <c:pt idx="5">
                  <c:v>0.14499999999999999</c:v>
                </c:pt>
                <c:pt idx="6">
                  <c:v>0.14199999999999999</c:v>
                </c:pt>
                <c:pt idx="7">
                  <c:v>0.128</c:v>
                </c:pt>
                <c:pt idx="8">
                  <c:v>0.124</c:v>
                </c:pt>
                <c:pt idx="9">
                  <c:v>0.12</c:v>
                </c:pt>
                <c:pt idx="10">
                  <c:v>0.124</c:v>
                </c:pt>
                <c:pt idx="11">
                  <c:v>0.11371527777777778</c:v>
                </c:pt>
                <c:pt idx="12">
                  <c:v>0.1</c:v>
                </c:pt>
                <c:pt idx="13">
                  <c:v>0.09</c:v>
                </c:pt>
                <c:pt idx="14">
                  <c:v>7.6248172132859823E-2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B117-4255-BFC9-D597390A62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Academic</c:v>
                </c:pt>
              </c:strCache>
            </c:strRef>
          </c:tx>
          <c:spPr>
            <a:ln>
              <a:solidFill>
                <a:srgbClr val="0582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2882823746128756E-2"/>
                  <c:y val="-2.9876949596753119E-2"/>
                </c:manualLayout>
              </c:layout>
              <c:numFmt formatCode="0%" sourceLinked="0"/>
              <c:spPr/>
              <c:txPr>
                <a:bodyPr/>
                <a:lstStyle/>
                <a:p>
                  <a:pPr algn="ctr">
                    <a:defRPr lang="en-US" sz="1000" b="0" i="0" u="none" strike="noStrike" kern="1200" baseline="0">
                      <a:solidFill>
                        <a:srgbClr val="0582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B117-4255-BFC9-D597390A62F7}"/>
                </c:ext>
              </c:extLst>
            </c:dLbl>
            <c:dLbl>
              <c:idx val="8"/>
              <c:layout>
                <c:manualLayout>
                  <c:x val="-3.6206040063038521E-2"/>
                  <c:y val="-2.46551190275125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B117-4255-BFC9-D597390A62F7}"/>
                </c:ext>
              </c:extLst>
            </c:dLbl>
            <c:dLbl>
              <c:idx val="9"/>
              <c:layout>
                <c:manualLayout>
                  <c:x val="-1.836779732248239E-2"/>
                  <c:y val="2.5942596117388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B117-4255-BFC9-D597390A62F7}"/>
                </c:ext>
              </c:extLst>
            </c:dLbl>
            <c:dLbl>
              <c:idx val="10"/>
              <c:layout>
                <c:manualLayout>
                  <c:x val="-9.3647572775494257E-3"/>
                  <c:y val="2.10066585386945E-2"/>
                </c:manualLayout>
              </c:layout>
              <c:numFmt formatCode="0%" sourceLinked="0"/>
              <c:spPr/>
              <c:txPr>
                <a:bodyPr/>
                <a:lstStyle/>
                <a:p>
                  <a:pPr algn="ctr">
                    <a:defRPr lang="en-US" sz="1000" b="0" i="0" u="none" strike="noStrike" kern="1200" baseline="0">
                      <a:solidFill>
                        <a:srgbClr val="0582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B117-4255-BFC9-D597390A62F7}"/>
                </c:ext>
              </c:extLst>
            </c:dLbl>
            <c:dLbl>
              <c:idx val="11"/>
              <c:layout>
                <c:manualLayout>
                  <c:x val="-1.6375345392701929E-2"/>
                  <c:y val="-4.14852047783353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B117-4255-BFC9-D597390A62F7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117-4255-BFC9-D597390A62F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117-4255-BFC9-D597390A62F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000" b="0" i="0" u="none" strike="noStrike" kern="1200" baseline="0">
                    <a:solidFill>
                      <a:srgbClr val="058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strCache>
            </c:strRef>
          </c:cat>
          <c:val>
            <c:numRef>
              <c:f>Sheet1!$D$2:$D$16</c:f>
              <c:numCache>
                <c:formatCode>0.0%</c:formatCode>
                <c:ptCount val="15"/>
                <c:pt idx="0">
                  <c:v>0.24299999999999999</c:v>
                </c:pt>
                <c:pt idx="1">
                  <c:v>0.27900000000000003</c:v>
                </c:pt>
                <c:pt idx="2">
                  <c:v>0.27900000000000003</c:v>
                </c:pt>
                <c:pt idx="3">
                  <c:v>0.29099999999999998</c:v>
                </c:pt>
                <c:pt idx="4">
                  <c:v>0.28899999999999998</c:v>
                </c:pt>
                <c:pt idx="5">
                  <c:v>0.31</c:v>
                </c:pt>
                <c:pt idx="6">
                  <c:v>0.311</c:v>
                </c:pt>
                <c:pt idx="7">
                  <c:v>0.34799999999999998</c:v>
                </c:pt>
                <c:pt idx="8">
                  <c:v>0.36299999999999999</c:v>
                </c:pt>
                <c:pt idx="9">
                  <c:v>0.38800000000000001</c:v>
                </c:pt>
                <c:pt idx="10">
                  <c:v>0.40400000000000003</c:v>
                </c:pt>
                <c:pt idx="11">
                  <c:v>0.41145833333333331</c:v>
                </c:pt>
                <c:pt idx="12">
                  <c:v>0.41599999999999998</c:v>
                </c:pt>
                <c:pt idx="13">
                  <c:v>0.42199999999999999</c:v>
                </c:pt>
                <c:pt idx="14">
                  <c:v>0.43116774597869229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B117-4255-BFC9-D597390A62F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Government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2910008385653659E-2"/>
                  <c:y val="-2.38144674736989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B117-4255-BFC9-D597390A62F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117-4255-BFC9-D597390A62F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117-4255-BFC9-D597390A62F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117-4255-BFC9-D597390A62F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117-4255-BFC9-D597390A62F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117-4255-BFC9-D597390A62F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117-4255-BFC9-D597390A62F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117-4255-BFC9-D597390A62F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117-4255-BFC9-D597390A62F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117-4255-BFC9-D597390A62F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117-4255-BFC9-D597390A62F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117-4255-BFC9-D597390A62F7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B117-4255-BFC9-D597390A62F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117-4255-BFC9-D597390A62F7}"/>
                </c:ext>
              </c:extLst>
            </c:dLbl>
            <c:dLbl>
              <c:idx val="14"/>
              <c:layout>
                <c:manualLayout>
                  <c:x val="-6.5041594413230083E-3"/>
                  <c:y val="1.1904103408408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B117-4255-BFC9-D597390A62F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strCache>
            </c:strRef>
          </c:cat>
          <c:val>
            <c:numRef>
              <c:f>Sheet1!$E$2:$E$16</c:f>
              <c:numCache>
                <c:formatCode>0.0%</c:formatCode>
                <c:ptCount val="15"/>
                <c:pt idx="0">
                  <c:v>7.0999999999999994E-2</c:v>
                </c:pt>
                <c:pt idx="1">
                  <c:v>7.2999999999999995E-2</c:v>
                </c:pt>
                <c:pt idx="2">
                  <c:v>7.9000000000000001E-2</c:v>
                </c:pt>
                <c:pt idx="3">
                  <c:v>8.1000000000000003E-2</c:v>
                </c:pt>
                <c:pt idx="4">
                  <c:v>7.2999999999999995E-2</c:v>
                </c:pt>
                <c:pt idx="5">
                  <c:v>7.3999999999999996E-2</c:v>
                </c:pt>
                <c:pt idx="6">
                  <c:v>7.6999999999999999E-2</c:v>
                </c:pt>
                <c:pt idx="7">
                  <c:v>7.3999999999999996E-2</c:v>
                </c:pt>
                <c:pt idx="8">
                  <c:v>7.5999999999999998E-2</c:v>
                </c:pt>
                <c:pt idx="9">
                  <c:v>7.4999999999999997E-2</c:v>
                </c:pt>
                <c:pt idx="10">
                  <c:v>6.5000000000000002E-2</c:v>
                </c:pt>
                <c:pt idx="11">
                  <c:v>6.1631944444444448E-2</c:v>
                </c:pt>
                <c:pt idx="12">
                  <c:v>6.7000000000000004E-2</c:v>
                </c:pt>
                <c:pt idx="13">
                  <c:v>7.1999999999999995E-2</c:v>
                </c:pt>
                <c:pt idx="14">
                  <c:v>7.7292667641529145E-2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B117-4255-BFC9-D597390A62F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Self-Employed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2910059563248904E-2"/>
                  <c:y val="-3.496744444877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B117-4255-BFC9-D597390A62F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B117-4255-BFC9-D597390A62F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B117-4255-BFC9-D597390A62F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B117-4255-BFC9-D597390A62F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B117-4255-BFC9-D597390A62F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B117-4255-BFC9-D597390A62F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B117-4255-BFC9-D597390A62F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B117-4255-BFC9-D597390A62F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B117-4255-BFC9-D597390A62F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B117-4255-BFC9-D597390A62F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B117-4255-BFC9-D597390A62F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B117-4255-BFC9-D597390A62F7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B117-4255-BFC9-D597390A62F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B117-4255-BFC9-D597390A62F7}"/>
                </c:ext>
              </c:extLst>
            </c:dLbl>
            <c:dLbl>
              <c:idx val="14"/>
              <c:layout>
                <c:manualLayout>
                  <c:x val="-2.6768670844437514E-2"/>
                  <c:y val="-2.38427379926317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4-B117-4255-BFC9-D597390A62F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rgbClr val="FFC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strCache>
            </c:strRef>
          </c:cat>
          <c:val>
            <c:numRef>
              <c:f>Sheet1!$F$2:$F$16</c:f>
              <c:numCache>
                <c:formatCode>0.0%</c:formatCode>
                <c:ptCount val="15"/>
                <c:pt idx="0">
                  <c:v>1.4999999999999999E-2</c:v>
                </c:pt>
                <c:pt idx="1">
                  <c:v>0.02</c:v>
                </c:pt>
                <c:pt idx="2">
                  <c:v>2.1000000000000001E-2</c:v>
                </c:pt>
                <c:pt idx="3">
                  <c:v>1.6E-2</c:v>
                </c:pt>
                <c:pt idx="4">
                  <c:v>0.02</c:v>
                </c:pt>
                <c:pt idx="5">
                  <c:v>1.7000000000000001E-2</c:v>
                </c:pt>
                <c:pt idx="6">
                  <c:v>1.9E-2</c:v>
                </c:pt>
                <c:pt idx="7">
                  <c:v>1.4999999999999999E-2</c:v>
                </c:pt>
                <c:pt idx="8">
                  <c:v>1.6E-2</c:v>
                </c:pt>
                <c:pt idx="9">
                  <c:v>1.2999999999999999E-2</c:v>
                </c:pt>
                <c:pt idx="10">
                  <c:v>1.2E-2</c:v>
                </c:pt>
                <c:pt idx="11">
                  <c:v>9.7222222222222224E-3</c:v>
                </c:pt>
                <c:pt idx="12">
                  <c:v>8.0000000000000002E-3</c:v>
                </c:pt>
                <c:pt idx="13">
                  <c:v>1.2E-2</c:v>
                </c:pt>
                <c:pt idx="14">
                  <c:v>2.2561102987257154E-2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5-B117-4255-BFC9-D597390A62F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Industry (Manufacturing)2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Pt>
            <c:idx val="12"/>
            <c:marker>
              <c:symbol val="circle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36-B117-4255-BFC9-D597390A62F7}"/>
              </c:ext>
            </c:extLst>
          </c:dPt>
          <c:dPt>
            <c:idx val="13"/>
            <c:marker>
              <c:symbol val="circle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37-B117-4255-BFC9-D597390A62F7}"/>
              </c:ext>
            </c:extLst>
          </c:dPt>
          <c:cat>
            <c:strRef>
              <c:f>Sheet1!$A$2:$A$16</c:f>
              <c:strCach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strCache>
            </c:strRef>
          </c:cat>
          <c:val>
            <c:numRef>
              <c:f>Sheet1!$G$2:$G$16</c:f>
              <c:numCache>
                <c:formatCode>General</c:formatCode>
                <c:ptCount val="15"/>
                <c:pt idx="12" formatCode="0.0%">
                  <c:v>0.35267857142857145</c:v>
                </c:pt>
                <c:pt idx="13" formatCode="0.0%">
                  <c:v>0.28918140682846566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8-B117-4255-BFC9-D597390A62F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Industry (Non-manufacturing)3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Pt>
            <c:idx val="12"/>
            <c:marker>
              <c:symbol val="circle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39-B117-4255-BFC9-D597390A62F7}"/>
              </c:ext>
            </c:extLst>
          </c:dPt>
          <c:dPt>
            <c:idx val="13"/>
            <c:marker>
              <c:symbol val="circle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3A-B117-4255-BFC9-D597390A62F7}"/>
              </c:ext>
            </c:extLst>
          </c:dPt>
          <c:cat>
            <c:strRef>
              <c:f>Sheet1!$A$2:$A$16</c:f>
              <c:strCach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strCache>
            </c:strRef>
          </c:cat>
          <c:val>
            <c:numRef>
              <c:f>Sheet1!$H$2:$H$16</c:f>
              <c:numCache>
                <c:formatCode>General</c:formatCode>
                <c:ptCount val="15"/>
                <c:pt idx="12" formatCode="0.0%">
                  <c:v>0.15848214285714285</c:v>
                </c:pt>
                <c:pt idx="13" formatCode="0.0%">
                  <c:v>0.15343480049362401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B-B117-4255-BFC9-D597390A62F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Academic4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Pt>
            <c:idx val="12"/>
            <c:marker>
              <c:symbol val="circle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3C-B117-4255-BFC9-D597390A62F7}"/>
              </c:ext>
            </c:extLst>
          </c:dPt>
          <c:dPt>
            <c:idx val="13"/>
            <c:marker>
              <c:symbol val="circle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3D-B117-4255-BFC9-D597390A62F7}"/>
              </c:ext>
            </c:extLst>
          </c:dPt>
          <c:cat>
            <c:strRef>
              <c:f>Sheet1!$A$2:$A$16</c:f>
              <c:strCach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strCache>
            </c:strRef>
          </c:cat>
          <c:val>
            <c:numRef>
              <c:f>Sheet1!$I$2:$I$16</c:f>
              <c:numCache>
                <c:formatCode>General</c:formatCode>
                <c:ptCount val="15"/>
                <c:pt idx="12" formatCode="0.0%">
                  <c:v>0.41517857142857145</c:v>
                </c:pt>
                <c:pt idx="13" formatCode="0.0%">
                  <c:v>0.48951048951048953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E-B117-4255-BFC9-D597390A62F7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Government5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Pt>
            <c:idx val="12"/>
            <c:marker>
              <c:symbol val="circle"/>
              <c:size val="5"/>
              <c:spPr>
                <a:noFill/>
                <a:ln>
                  <a:solidFill>
                    <a:schemeClr val="accent4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F-B117-4255-BFC9-D597390A62F7}"/>
              </c:ext>
            </c:extLst>
          </c:dPt>
          <c:dPt>
            <c:idx val="13"/>
            <c:marker>
              <c:symbol val="circle"/>
              <c:size val="5"/>
              <c:spPr>
                <a:noFill/>
                <a:ln>
                  <a:solidFill>
                    <a:schemeClr val="accent4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0-B117-4255-BFC9-D597390A62F7}"/>
              </c:ext>
            </c:extLst>
          </c:dPt>
          <c:cat>
            <c:strRef>
              <c:f>Sheet1!$A$2:$A$16</c:f>
              <c:strCach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strCache>
            </c:strRef>
          </c:cat>
          <c:val>
            <c:numRef>
              <c:f>Sheet1!$J$2:$J$16</c:f>
              <c:numCache>
                <c:formatCode>General</c:formatCode>
                <c:ptCount val="15"/>
                <c:pt idx="12" formatCode="0.0%">
                  <c:v>7.3660714285714288E-2</c:v>
                </c:pt>
                <c:pt idx="13" formatCode="0.0%">
                  <c:v>6.7873303167420809E-2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1-B117-4255-BFC9-D597390A62F7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Self-Employed6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strCache>
            </c:strRef>
          </c:cat>
          <c:val>
            <c:numRef>
              <c:f>Sheet1!$K$2:$K$16</c:f>
              <c:numCache>
                <c:formatCode>General</c:formatCode>
                <c:ptCount val="15"/>
                <c:pt idx="12" formatCode="0.0%">
                  <c:v>0</c:v>
                </c:pt>
                <c:pt idx="13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2-B117-4255-BFC9-D597390A6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475776"/>
        <c:axId val="32903552"/>
      </c:lineChart>
      <c:catAx>
        <c:axId val="3247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54A6"/>
                </a:solidFill>
              </a:defRPr>
            </a:pPr>
            <a:endParaRPr lang="en-US"/>
          </a:p>
        </c:txPr>
        <c:crossAx val="32903552"/>
        <c:crosses val="autoZero"/>
        <c:auto val="1"/>
        <c:lblAlgn val="ctr"/>
        <c:lblOffset val="100"/>
        <c:noMultiLvlLbl val="0"/>
      </c:catAx>
      <c:valAx>
        <c:axId val="3290355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54A6"/>
                </a:solidFill>
              </a:defRPr>
            </a:pPr>
            <a:endParaRPr lang="en-US"/>
          </a:p>
        </c:txPr>
        <c:crossAx val="3247577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754277-6D83-4C86-9838-80153C38242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965EC8-35EF-4FBE-A608-3D718C48F55A}">
      <dgm:prSet phldrT="[Text]"/>
      <dgm:spPr>
        <a:solidFill>
          <a:srgbClr val="0039A6"/>
        </a:solidFill>
      </dgm:spPr>
      <dgm:t>
        <a:bodyPr/>
        <a:lstStyle/>
        <a:p>
          <a:pPr algn="ctr"/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MISSION</a:t>
          </a:r>
        </a:p>
        <a:p>
          <a:pPr algn="ctr"/>
          <a:r>
            <a:rPr lang="en-US" alt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CEPA supports ACS members in their professional lives.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37DB8B-3E5F-4414-8978-C6643EC1DBC0}" type="parTrans" cxnId="{09FF1BBA-8B0E-4C76-B61C-899D35F93D83}">
      <dgm:prSet/>
      <dgm:spPr/>
      <dgm:t>
        <a:bodyPr/>
        <a:lstStyle/>
        <a:p>
          <a:endParaRPr lang="en-US"/>
        </a:p>
      </dgm:t>
    </dgm:pt>
    <dgm:pt modelId="{38D89D25-F3B5-4E13-A6AA-B123F35C3AE9}" type="sibTrans" cxnId="{09FF1BBA-8B0E-4C76-B61C-899D35F93D83}">
      <dgm:prSet/>
      <dgm:spPr/>
      <dgm:t>
        <a:bodyPr/>
        <a:lstStyle/>
        <a:p>
          <a:endParaRPr lang="en-US"/>
        </a:p>
      </dgm:t>
    </dgm:pt>
    <dgm:pt modelId="{7578B47E-1343-4DDE-8FBC-47BD28ED570A}">
      <dgm:prSet phldrT="[Text]"/>
      <dgm:spPr>
        <a:solidFill>
          <a:srgbClr val="0039A6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VISION</a:t>
          </a:r>
        </a:p>
        <a:p>
          <a:r>
            <a: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ACS members have fulfilling professional lives.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85C51D-636F-4E91-82EB-D388D0A5E73B}" type="parTrans" cxnId="{72C64D85-5DB7-4CB5-BAD4-89D018E2AB6E}">
      <dgm:prSet/>
      <dgm:spPr/>
      <dgm:t>
        <a:bodyPr/>
        <a:lstStyle/>
        <a:p>
          <a:endParaRPr lang="en-US"/>
        </a:p>
      </dgm:t>
    </dgm:pt>
    <dgm:pt modelId="{B58760ED-5B25-40EC-9619-1A02EA28A2CA}" type="sibTrans" cxnId="{72C64D85-5DB7-4CB5-BAD4-89D018E2AB6E}">
      <dgm:prSet/>
      <dgm:spPr/>
      <dgm:t>
        <a:bodyPr/>
        <a:lstStyle/>
        <a:p>
          <a:endParaRPr lang="en-US"/>
        </a:p>
      </dgm:t>
    </dgm:pt>
    <dgm:pt modelId="{BC575349-5514-4D74-AC5F-BFB3D4E621B1}" type="pres">
      <dgm:prSet presAssocID="{58754277-6D83-4C86-9838-80153C3824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C3E51C-0665-4A88-97CA-8EC260F5522A}" type="pres">
      <dgm:prSet presAssocID="{CD965EC8-35EF-4FBE-A608-3D718C48F55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9144D-B67B-4AED-857A-4929D2DB1338}" type="pres">
      <dgm:prSet presAssocID="{38D89D25-F3B5-4E13-A6AA-B123F35C3AE9}" presName="sibTrans" presStyleCnt="0"/>
      <dgm:spPr/>
    </dgm:pt>
    <dgm:pt modelId="{A7B8AA15-E314-4439-BCE0-C2736A4B1BB8}" type="pres">
      <dgm:prSet presAssocID="{7578B47E-1343-4DDE-8FBC-47BD28ED570A}" presName="node" presStyleLbl="node1" presStyleIdx="1" presStyleCnt="2" custLinFactNeighborX="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0B035E-6545-4347-BBEC-D6D9069B421A}" type="presOf" srcId="{7578B47E-1343-4DDE-8FBC-47BD28ED570A}" destId="{A7B8AA15-E314-4439-BCE0-C2736A4B1BB8}" srcOrd="0" destOrd="0" presId="urn:microsoft.com/office/officeart/2005/8/layout/default"/>
    <dgm:cxn modelId="{09FF1BBA-8B0E-4C76-B61C-899D35F93D83}" srcId="{58754277-6D83-4C86-9838-80153C38242C}" destId="{CD965EC8-35EF-4FBE-A608-3D718C48F55A}" srcOrd="0" destOrd="0" parTransId="{3C37DB8B-3E5F-4414-8978-C6643EC1DBC0}" sibTransId="{38D89D25-F3B5-4E13-A6AA-B123F35C3AE9}"/>
    <dgm:cxn modelId="{ECDDBB51-6303-475D-A4AF-54F30A33DFF9}" type="presOf" srcId="{58754277-6D83-4C86-9838-80153C38242C}" destId="{BC575349-5514-4D74-AC5F-BFB3D4E621B1}" srcOrd="0" destOrd="0" presId="urn:microsoft.com/office/officeart/2005/8/layout/default"/>
    <dgm:cxn modelId="{E678AF2F-A1B9-4123-8919-579AC55332AC}" type="presOf" srcId="{CD965EC8-35EF-4FBE-A608-3D718C48F55A}" destId="{9EC3E51C-0665-4A88-97CA-8EC260F5522A}" srcOrd="0" destOrd="0" presId="urn:microsoft.com/office/officeart/2005/8/layout/default"/>
    <dgm:cxn modelId="{72C64D85-5DB7-4CB5-BAD4-89D018E2AB6E}" srcId="{58754277-6D83-4C86-9838-80153C38242C}" destId="{7578B47E-1343-4DDE-8FBC-47BD28ED570A}" srcOrd="1" destOrd="0" parTransId="{6B85C51D-636F-4E91-82EB-D388D0A5E73B}" sibTransId="{B58760ED-5B25-40EC-9619-1A02EA28A2CA}"/>
    <dgm:cxn modelId="{96DC2179-EB58-446B-91AF-C8CC7072D284}" type="presParOf" srcId="{BC575349-5514-4D74-AC5F-BFB3D4E621B1}" destId="{9EC3E51C-0665-4A88-97CA-8EC260F5522A}" srcOrd="0" destOrd="0" presId="urn:microsoft.com/office/officeart/2005/8/layout/default"/>
    <dgm:cxn modelId="{4EFF2A84-AE99-4AE8-9A99-73BA8432DB0A}" type="presParOf" srcId="{BC575349-5514-4D74-AC5F-BFB3D4E621B1}" destId="{F2D9144D-B67B-4AED-857A-4929D2DB1338}" srcOrd="1" destOrd="0" presId="urn:microsoft.com/office/officeart/2005/8/layout/default"/>
    <dgm:cxn modelId="{61590C95-DBD6-4841-9FEA-07621C475814}" type="presParOf" srcId="{BC575349-5514-4D74-AC5F-BFB3D4E621B1}" destId="{A7B8AA15-E314-4439-BCE0-C2736A4B1BB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754277-6D83-4C86-9838-80153C38242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575349-5514-4D74-AC5F-BFB3D4E621B1}" type="pres">
      <dgm:prSet presAssocID="{58754277-6D83-4C86-9838-80153C3824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CDDBB51-6303-475D-A4AF-54F30A33DFF9}" type="presOf" srcId="{58754277-6D83-4C86-9838-80153C38242C}" destId="{BC575349-5514-4D74-AC5F-BFB3D4E621B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3E51C-0665-4A88-97CA-8EC260F5522A}">
      <dsp:nvSpPr>
        <dsp:cNvPr id="0" name=""/>
        <dsp:cNvSpPr/>
      </dsp:nvSpPr>
      <dsp:spPr>
        <a:xfrm>
          <a:off x="972" y="999220"/>
          <a:ext cx="3792071" cy="2275242"/>
        </a:xfrm>
        <a:prstGeom prst="rect">
          <a:avLst/>
        </a:prstGeom>
        <a:solidFill>
          <a:srgbClr val="0039A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MISSION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9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CEPA supports ACS members in their professional lives.</a:t>
          </a:r>
          <a:endParaRPr lang="en-US" sz="29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2" y="999220"/>
        <a:ext cx="3792071" cy="2275242"/>
      </dsp:txXfrm>
    </dsp:sp>
    <dsp:sp modelId="{A7B8AA15-E314-4439-BCE0-C2736A4B1BB8}">
      <dsp:nvSpPr>
        <dsp:cNvPr id="0" name=""/>
        <dsp:cNvSpPr/>
      </dsp:nvSpPr>
      <dsp:spPr>
        <a:xfrm>
          <a:off x="4173222" y="999220"/>
          <a:ext cx="3792071" cy="2275242"/>
        </a:xfrm>
        <a:prstGeom prst="rect">
          <a:avLst/>
        </a:prstGeom>
        <a:solidFill>
          <a:srgbClr val="0039A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VISION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ACS members have fulfilling professional lives.</a:t>
          </a:r>
          <a:endParaRPr lang="en-US" sz="2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73222" y="999220"/>
        <a:ext cx="3792071" cy="2275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0.38888</cdr:x>
      <cdr:y>0.0695</cdr:y>
    </cdr:from>
    <cdr:to>
      <cdr:x>0.45677</cdr:x>
      <cdr:y>0.16052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01CF7BE-E341-4ADD-B473-9873790AAEA7}"/>
            </a:ext>
          </a:extLst>
        </cdr:cNvPr>
        <cdr:cNvSpPr txBox="1"/>
      </cdr:nvSpPr>
      <cdr:spPr>
        <a:xfrm xmlns:a="http://schemas.openxmlformats.org/drawingml/2006/main">
          <a:off x="3236274" y="234984"/>
          <a:ext cx="564995" cy="307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45719" tIns="45719" rIns="45719" bIns="457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spc="0" normalizeH="0" baseline="0" dirty="0">
              <a:ln>
                <a:noFill/>
              </a:ln>
              <a:solidFill>
                <a:srgbClr val="0039A6"/>
              </a:solidFill>
              <a:effectLst/>
              <a:uFillTx/>
              <a:latin typeface="+mj-lt"/>
              <a:ea typeface="+mj-ea"/>
              <a:cs typeface="+mj-cs"/>
              <a:sym typeface="Arial"/>
            </a:rPr>
            <a:t>BS+</a:t>
          </a:r>
          <a:r>
            <a:rPr kumimoji="0" lang="en-US" sz="14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rPr>
            <a:t> </a:t>
          </a:r>
          <a:endParaRPr kumimoji="0" lang="en-US" sz="1400" b="1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/>
          </a:p>
        </p:txBody>
      </p:sp>
      <p:sp>
        <p:nvSpPr>
          <p:cNvPr id="522" name="Shape 522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87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B14598-E893-4B5C-9D7C-653C54991B8F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873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654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87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B14598-E893-4B5C-9D7C-653C54991B8F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873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976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2EB51-50C9-4D8B-AF8F-AF6B08E7E6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3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ine 13"/>
          <p:cNvSpPr/>
          <p:nvPr/>
        </p:nvSpPr>
        <p:spPr>
          <a:xfrm>
            <a:off x="462890" y="4786314"/>
            <a:ext cx="8244549" cy="0"/>
          </a:xfrm>
          <a:prstGeom prst="line">
            <a:avLst/>
          </a:prstGeom>
          <a:ln>
            <a:solidFill>
              <a:srgbClr val="0039A6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1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485115" y="239713"/>
            <a:ext cx="5616576" cy="708026"/>
          </a:xfrm>
          <a:prstGeom prst="rect">
            <a:avLst/>
          </a:prstGeom>
        </p:spPr>
        <p:txBody>
          <a:bodyPr lIns="457200">
            <a:normAutofit/>
          </a:bodyPr>
          <a:lstStyle>
            <a:lvl1pPr>
              <a:defRPr sz="2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85115" y="1330325"/>
            <a:ext cx="8222324" cy="3263900"/>
          </a:xfrm>
          <a:prstGeom prst="rect">
            <a:avLst/>
          </a:prstGeom>
        </p:spPr>
        <p:txBody>
          <a:bodyPr lIns="457200" rIns="4572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3294A3D-44F8-BD45-93B0-6C763229A9FC}"/>
              </a:ext>
            </a:extLst>
          </p:cNvPr>
          <p:cNvSpPr txBox="1"/>
          <p:nvPr userDrawn="1"/>
        </p:nvSpPr>
        <p:spPr>
          <a:xfrm>
            <a:off x="462891" y="4869404"/>
            <a:ext cx="2895601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800" b="1">
                <a:solidFill>
                  <a:srgbClr val="0039A6"/>
                </a:solidFill>
              </a:defRPr>
            </a:lvl1pPr>
          </a:lstStyle>
          <a:p>
            <a:r>
              <a:t>American Chemical Society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AF62BF5B-7729-D34F-98A3-00A7F41930CF}"/>
              </a:ext>
            </a:extLst>
          </p:cNvPr>
          <p:cNvSpPr txBox="1">
            <a:spLocks/>
          </p:cNvSpPr>
          <p:nvPr userDrawn="1"/>
        </p:nvSpPr>
        <p:spPr>
          <a:xfrm>
            <a:off x="8580439" y="4869404"/>
            <a:ext cx="127001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solidFill>
                  <a:srgbClr val="0039A6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0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1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42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4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330325"/>
            <a:ext cx="8229600" cy="3263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6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7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8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Title Text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329928"/>
            <a:ext cx="4038600" cy="32646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9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0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81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3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4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95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itle Text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5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6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07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6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7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18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Title Text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20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1pPr>
            <a:lvl2pPr marL="783771" indent="-326571"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2pPr>
            <a:lvl3pPr marL="1219200" indent="-304800"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3pPr>
            <a:lvl4pPr marL="1737360" indent="-365760"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4pPr>
            <a:lvl5pPr marL="2194560" indent="-365760"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0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1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32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Title Text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3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4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5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46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Title Text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4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330325"/>
            <a:ext cx="8229600" cy="3263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7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8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5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Title Text"/>
          <p:cNvSpPr txBox="1">
            <a:spLocks noGrp="1"/>
          </p:cNvSpPr>
          <p:nvPr>
            <p:ph type="title"/>
          </p:nvPr>
        </p:nvSpPr>
        <p:spPr>
          <a:xfrm>
            <a:off x="6629400" y="239317"/>
            <a:ext cx="2057400" cy="435530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6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39317"/>
            <a:ext cx="6019800" cy="43553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Title Text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xfrm>
            <a:off x="827087" y="239713"/>
            <a:ext cx="5616576" cy="7080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27087" y="1329928"/>
            <a:ext cx="3852864" cy="32646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300"/>
              </a:spcBef>
              <a:defRPr sz="2800"/>
            </a:lvl1pPr>
            <a:lvl2pPr marL="790575" indent="-333375">
              <a:spcBef>
                <a:spcPts val="1300"/>
              </a:spcBef>
              <a:defRPr sz="2800"/>
            </a:lvl2pPr>
            <a:lvl3pPr marL="1234439" indent="-320039">
              <a:spcBef>
                <a:spcPts val="1300"/>
              </a:spcBef>
              <a:defRPr sz="2800"/>
            </a:lvl3pPr>
            <a:lvl4pPr marL="1727200" indent="-355600">
              <a:spcBef>
                <a:spcPts val="1300"/>
              </a:spcBef>
              <a:defRPr sz="2800"/>
            </a:lvl4pPr>
            <a:lvl5pPr marL="2184400" indent="-355600">
              <a:spcBef>
                <a:spcPts val="13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Title Text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8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Title Text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2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Title Text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0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447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Title Text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Title Text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339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1pPr>
            <a:lvl2pPr marL="783771" indent="-326571"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2pPr>
            <a:lvl3pPr marL="1219200" indent="-304800"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3pPr>
            <a:lvl4pPr marL="1737360" indent="-365760"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4pPr>
            <a:lvl5pPr marL="2194560" indent="-365760"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0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Title Text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350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Title Text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6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Title Text"/>
          <p:cNvSpPr txBox="1">
            <a:spLocks noGrp="1"/>
          </p:cNvSpPr>
          <p:nvPr>
            <p:ph type="title"/>
          </p:nvPr>
        </p:nvSpPr>
        <p:spPr>
          <a:xfrm>
            <a:off x="6629400" y="239317"/>
            <a:ext cx="2057400" cy="435530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7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39317"/>
            <a:ext cx="6019800" cy="4355306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11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AF6D79-862E-474E-A5C3-B4F6C4215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50" y="1345580"/>
            <a:ext cx="4510863" cy="221924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827087" y="239713"/>
            <a:ext cx="5616576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500"/>
              </a:spcBef>
              <a:defRPr sz="3200"/>
            </a:lvl1pPr>
            <a:lvl2pPr marL="783771" indent="-326571">
              <a:spcBef>
                <a:spcPts val="1500"/>
              </a:spcBef>
              <a:defRPr sz="3200"/>
            </a:lvl2pPr>
            <a:lvl3pPr marL="1219200" indent="-304800">
              <a:spcBef>
                <a:spcPts val="1500"/>
              </a:spcBef>
              <a:defRPr sz="3200"/>
            </a:lvl3pPr>
            <a:lvl4pPr marL="1737360" indent="-365760">
              <a:spcBef>
                <a:spcPts val="1500"/>
              </a:spcBef>
              <a:defRPr sz="3200"/>
            </a:lvl4pPr>
            <a:lvl5pPr marL="2194560" indent="-365760">
              <a:spcBef>
                <a:spcPts val="15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SzTx/>
              <a:buNone/>
              <a:defRPr sz="1400"/>
            </a:pPr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99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SzTx/>
              <a:buNone/>
              <a:defRPr sz="1400"/>
            </a:lvl1pPr>
            <a:lvl2pPr marL="0" indent="457200">
              <a:spcBef>
                <a:spcPts val="600"/>
              </a:spcBef>
              <a:buSzTx/>
              <a:buNone/>
              <a:defRPr sz="1400"/>
            </a:lvl2pPr>
            <a:lvl3pPr marL="0" indent="914400">
              <a:spcBef>
                <a:spcPts val="600"/>
              </a:spcBef>
              <a:buSzTx/>
              <a:buNone/>
              <a:defRPr sz="1400"/>
            </a:lvl3pPr>
            <a:lvl4pPr marL="0" indent="1371600">
              <a:spcBef>
                <a:spcPts val="600"/>
              </a:spcBef>
              <a:buSzTx/>
              <a:buNone/>
              <a:defRPr sz="1400"/>
            </a:lvl4pPr>
            <a:lvl5pPr marL="0" indent="1828800">
              <a:spcBef>
                <a:spcPts val="6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827087" y="239713"/>
            <a:ext cx="5616576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xfrm>
            <a:off x="827087" y="1330325"/>
            <a:ext cx="7859713" cy="326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6723064" y="239317"/>
            <a:ext cx="1963737" cy="435530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xfrm>
            <a:off x="827088" y="239317"/>
            <a:ext cx="5743576" cy="435530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7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8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3"/>
          <p:cNvSpPr/>
          <p:nvPr/>
        </p:nvSpPr>
        <p:spPr>
          <a:xfrm flipV="1">
            <a:off x="804863" y="4740275"/>
            <a:ext cx="7891461" cy="46039"/>
          </a:xfrm>
          <a:prstGeom prst="line">
            <a:avLst/>
          </a:prstGeom>
          <a:ln>
            <a:solidFill>
              <a:srgbClr val="0039A6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" name="Picture 14" descr="Picture 1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80438" y="4864100"/>
            <a:ext cx="127001" cy="1270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800" b="1">
                <a:solidFill>
                  <a:srgbClr val="0039A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200" tIns="0" rIns="0" bIns="0" anchor="b"/>
          <a:lstStyle/>
          <a:p>
            <a:r>
              <a:rPr dirty="0"/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200" tIns="0" rIns="45720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1pPr>
      <a:lvl2pPr marL="778668" marR="0" indent="-321468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–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2pPr>
      <a:lvl3pPr marL="1208314" marR="0" indent="-293914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3pPr>
      <a:lvl4pPr marL="1714500" marR="0" indent="-3429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–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4pPr>
      <a:lvl5pPr marL="2240279" marR="0" indent="-411479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5pPr>
      <a:lvl6pPr marL="2697479" marR="0" indent="-411479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6pPr>
      <a:lvl7pPr marL="3154679" marR="0" indent="-411479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7pPr>
      <a:lvl8pPr marL="3611879" marR="0" indent="-411479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8pPr>
      <a:lvl9pPr marL="4069079" marR="0" indent="-411479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05" y="872305"/>
            <a:ext cx="6176933" cy="280206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COMMITTEE ON ECONOMIC AND PROFESSIONAL AFFAIRS (CEPA)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1090084" y="6462713"/>
            <a:ext cx="38608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1" kern="1200">
                <a:solidFill>
                  <a:srgbClr val="0039A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/>
              <a:t>American Chemical Society</a:t>
            </a:r>
            <a:endParaRPr lang="en-GB" altLang="en-US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9211734" y="6464301"/>
            <a:ext cx="2364317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rgbClr val="0039A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95A9DA-9A35-4C8F-BD12-F0658520EE75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Arial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591A662-D68C-4AFA-B1AD-066B8D722A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4171189"/>
              </p:ext>
            </p:extLst>
          </p:nvPr>
        </p:nvGraphicFramePr>
        <p:xfrm>
          <a:off x="589353" y="434908"/>
          <a:ext cx="7965294" cy="4273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54544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4C9EF0-EBF5-4FDD-8518-E037B932A6C0}"/>
              </a:ext>
            </a:extLst>
          </p:cNvPr>
          <p:cNvSpPr/>
          <p:nvPr/>
        </p:nvSpPr>
        <p:spPr>
          <a:xfrm>
            <a:off x="7281252" y="1607275"/>
            <a:ext cx="827845" cy="2682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19" y="200759"/>
            <a:ext cx="5908597" cy="708026"/>
          </a:xfrm>
        </p:spPr>
        <p:txBody>
          <a:bodyPr>
            <a:normAutofit/>
          </a:bodyPr>
          <a:lstStyle/>
          <a:p>
            <a:r>
              <a:rPr lang="en-US" dirty="0"/>
              <a:t>Domestic Unemployment for </a:t>
            </a:r>
            <a:r>
              <a:rPr lang="en-US" dirty="0" smtClean="0"/>
              <a:t>ACS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46423" y="4783179"/>
            <a:ext cx="6701391" cy="36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515" tIns="41258" rIns="82515" bIns="41258">
            <a:spAutoFit/>
          </a:bodyPr>
          <a:lstStyle/>
          <a:p>
            <a:pPr defTabSz="820738"/>
            <a:r>
              <a:rPr lang="en-US" sz="900" dirty="0">
                <a:solidFill>
                  <a:srgbClr val="0054A6"/>
                </a:solidFill>
              </a:rPr>
              <a:t>Adapted from ACS Comprehensive Salary and Employment Survey and ChemCensus 2002 to 2019 and Bureau of Labor Statistics Unemployment (as of March of each year)</a:t>
            </a: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31160"/>
              </p:ext>
            </p:extLst>
          </p:nvPr>
        </p:nvGraphicFramePr>
        <p:xfrm>
          <a:off x="354419" y="1155406"/>
          <a:ext cx="8322037" cy="338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3">
            <a:extLst>
              <a:ext uri="{FF2B5EF4-FFF2-40B4-BE49-F238E27FC236}">
                <a16:creationId xmlns:a16="http://schemas.microsoft.com/office/drawing/2014/main" id="{048CE2F8-FA7C-467D-B0CB-50EF016F6070}"/>
              </a:ext>
            </a:extLst>
          </p:cNvPr>
          <p:cNvSpPr txBox="1"/>
          <p:nvPr/>
        </p:nvSpPr>
        <p:spPr>
          <a:xfrm>
            <a:off x="6800964" y="1607275"/>
            <a:ext cx="1788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Deprecated Survey Methodology ‘17-’18</a:t>
            </a:r>
          </a:p>
        </p:txBody>
      </p:sp>
    </p:spTree>
    <p:extLst>
      <p:ext uri="{BB962C8B-B14F-4D97-AF65-F5344CB8AC3E}">
        <p14:creationId xmlns:p14="http://schemas.microsoft.com/office/powerpoint/2010/main" val="377346227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914C147-1FEB-416D-A318-3E574210FD61}"/>
              </a:ext>
            </a:extLst>
          </p:cNvPr>
          <p:cNvSpPr/>
          <p:nvPr/>
        </p:nvSpPr>
        <p:spPr>
          <a:xfrm>
            <a:off x="8124232" y="2040311"/>
            <a:ext cx="154987" cy="2299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11FC4E-3E36-47EC-8BB7-EDC59D29A877}"/>
              </a:ext>
            </a:extLst>
          </p:cNvPr>
          <p:cNvSpPr/>
          <p:nvPr/>
        </p:nvSpPr>
        <p:spPr>
          <a:xfrm>
            <a:off x="3936426" y="2045035"/>
            <a:ext cx="146476" cy="2281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4" y="233323"/>
            <a:ext cx="5616576" cy="708026"/>
          </a:xfrm>
        </p:spPr>
        <p:txBody>
          <a:bodyPr/>
          <a:lstStyle/>
          <a:p>
            <a:r>
              <a:rPr lang="en-US" dirty="0"/>
              <a:t>Median Salaries in Current and Constant Dollars 1985-2019</a:t>
            </a:r>
          </a:p>
        </p:txBody>
      </p:sp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381432"/>
              </p:ext>
            </p:extLst>
          </p:nvPr>
        </p:nvGraphicFramePr>
        <p:xfrm>
          <a:off x="457200" y="1935127"/>
          <a:ext cx="4040188" cy="270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857762"/>
              </p:ext>
            </p:extLst>
          </p:nvPr>
        </p:nvGraphicFramePr>
        <p:xfrm>
          <a:off x="4645025" y="1935127"/>
          <a:ext cx="4041775" cy="270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7544" y="1700386"/>
            <a:ext cx="4176960" cy="176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4A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4A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4A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4A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4A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4A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4A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4A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4A6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dirty="0"/>
              <a:t>Full-time Median Salary of ACS Chemists </a:t>
            </a:r>
            <a:br>
              <a:rPr lang="en-US" sz="1600" dirty="0"/>
            </a:br>
            <a:r>
              <a:rPr lang="en-US" sz="1400" dirty="0"/>
              <a:t>(Current $)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715520" y="1700386"/>
            <a:ext cx="4176960" cy="176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4A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4A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4A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4A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4A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4A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4A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4A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4A6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dirty="0"/>
              <a:t>Full-time Median Salary of ACS Chemists </a:t>
            </a:r>
            <a:br>
              <a:rPr lang="en-US" sz="1600" dirty="0"/>
            </a:br>
            <a:r>
              <a:rPr lang="en-US" sz="1400" dirty="0"/>
              <a:t>(Constant 1984 Dollars $)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104583" y="4811425"/>
            <a:ext cx="5713892" cy="34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515" tIns="41258" rIns="82515" bIns="41258">
            <a:spAutoFit/>
          </a:bodyPr>
          <a:lstStyle/>
          <a:p>
            <a:pPr defTabSz="820738"/>
            <a:r>
              <a:rPr lang="en-US" sz="1000" dirty="0">
                <a:solidFill>
                  <a:srgbClr val="0054A6"/>
                </a:solidFill>
              </a:rPr>
              <a:t>Adapted from ACS Comprehensive Salary and Employment Survey and </a:t>
            </a:r>
            <a:r>
              <a:rPr lang="en-US" sz="1000" dirty="0" err="1">
                <a:solidFill>
                  <a:srgbClr val="0054A6"/>
                </a:solidFill>
              </a:rPr>
              <a:t>ChemCensus</a:t>
            </a:r>
            <a:r>
              <a:rPr lang="en-US" sz="1000" dirty="0">
                <a:solidFill>
                  <a:srgbClr val="0054A6"/>
                </a:solidFill>
              </a:rPr>
              <a:t> 1985-2019</a:t>
            </a:r>
          </a:p>
          <a:p>
            <a:pPr defTabSz="820738"/>
            <a:endParaRPr lang="en-US" sz="700" i="1" dirty="0">
              <a:solidFill>
                <a:srgbClr val="0054A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81811E-BA6F-4B1D-BE60-3B04674CFE63}"/>
              </a:ext>
            </a:extLst>
          </p:cNvPr>
          <p:cNvSpPr txBox="1"/>
          <p:nvPr/>
        </p:nvSpPr>
        <p:spPr>
          <a:xfrm>
            <a:off x="6697319" y="5423396"/>
            <a:ext cx="1441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Deprecated Survey Methodology ‘17-’18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6CC8C3-2C51-45E2-937B-01794D0D7084}"/>
              </a:ext>
            </a:extLst>
          </p:cNvPr>
          <p:cNvSpPr txBox="1"/>
          <p:nvPr/>
        </p:nvSpPr>
        <p:spPr>
          <a:xfrm>
            <a:off x="2511399" y="5413236"/>
            <a:ext cx="1441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Deprecated Survey Methodology ‘17-’18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1A0D21-9500-4194-B368-501A09E9F06C}"/>
              </a:ext>
            </a:extLst>
          </p:cNvPr>
          <p:cNvSpPr txBox="1"/>
          <p:nvPr/>
        </p:nvSpPr>
        <p:spPr>
          <a:xfrm>
            <a:off x="8446109" y="2571750"/>
            <a:ext cx="571511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PhD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FFC000"/>
                </a:solidFill>
              </a:rPr>
              <a:t>MS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BS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5A6B84-8D93-45F1-A3A6-BFDDB5DA31CD}"/>
              </a:ext>
            </a:extLst>
          </p:cNvPr>
          <p:cNvSpPr txBox="1"/>
          <p:nvPr/>
        </p:nvSpPr>
        <p:spPr>
          <a:xfrm>
            <a:off x="4175726" y="2202419"/>
            <a:ext cx="488552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PhD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FFC000"/>
                </a:solidFill>
              </a:rPr>
              <a:t>MS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BS</a:t>
            </a:r>
          </a:p>
        </p:txBody>
      </p:sp>
    </p:spTree>
    <p:extLst>
      <p:ext uri="{BB962C8B-B14F-4D97-AF65-F5344CB8AC3E}">
        <p14:creationId xmlns:p14="http://schemas.microsoft.com/office/powerpoint/2010/main" val="216294313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9BB9B99-4A97-45CD-BDA6-703992138885}"/>
              </a:ext>
            </a:extLst>
          </p:cNvPr>
          <p:cNvSpPr/>
          <p:nvPr/>
        </p:nvSpPr>
        <p:spPr>
          <a:xfrm>
            <a:off x="7020129" y="989404"/>
            <a:ext cx="979059" cy="3244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115" y="239713"/>
            <a:ext cx="6312634" cy="708026"/>
          </a:xfrm>
        </p:spPr>
        <p:txBody>
          <a:bodyPr>
            <a:normAutofit/>
          </a:bodyPr>
          <a:lstStyle/>
          <a:p>
            <a:r>
              <a:rPr lang="en-US" dirty="0"/>
              <a:t>ACS Workforce Sectors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40970288"/>
              </p:ext>
            </p:extLst>
          </p:nvPr>
        </p:nvGraphicFramePr>
        <p:xfrm>
          <a:off x="485115" y="947739"/>
          <a:ext cx="8147248" cy="3688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89360" y="4806334"/>
            <a:ext cx="6432389" cy="23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515" tIns="41258" rIns="82515" bIns="41258">
            <a:spAutoFit/>
          </a:bodyPr>
          <a:lstStyle/>
          <a:p>
            <a:pPr defTabSz="820738"/>
            <a:r>
              <a:rPr lang="en-US" sz="1000" dirty="0">
                <a:solidFill>
                  <a:srgbClr val="0054A6"/>
                </a:solidFill>
              </a:rPr>
              <a:t>Adapted from ACS Comprehensive Salary and Employment Survey and ChemCensus 2004 to 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2656" y="1407910"/>
            <a:ext cx="2614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92D050"/>
                </a:solidFill>
              </a:rPr>
              <a:t>Industry (manufacturing)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7972" y="2118876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582FF"/>
                </a:solidFill>
              </a:rPr>
              <a:t>Academic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2656" y="2852575"/>
            <a:ext cx="3058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54A6"/>
                </a:solidFill>
              </a:rPr>
              <a:t>Industry (non-manufacturing)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20852" y="3560601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Government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8013" y="3859930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</a:rPr>
              <a:t>Self-Employed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4C7433-13B2-46B4-9A40-CDFD3BF5AEB9}"/>
              </a:ext>
            </a:extLst>
          </p:cNvPr>
          <p:cNvSpPr txBox="1"/>
          <p:nvPr/>
        </p:nvSpPr>
        <p:spPr>
          <a:xfrm>
            <a:off x="6615448" y="919830"/>
            <a:ext cx="1788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Deprecated Survey Methodology ‘17-’18</a:t>
            </a:r>
          </a:p>
        </p:txBody>
      </p:sp>
    </p:spTree>
    <p:extLst>
      <p:ext uri="{BB962C8B-B14F-4D97-AF65-F5344CB8AC3E}">
        <p14:creationId xmlns:p14="http://schemas.microsoft.com/office/powerpoint/2010/main" val="260550579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1090084" y="6462713"/>
            <a:ext cx="38608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1" kern="1200">
                <a:solidFill>
                  <a:srgbClr val="0039A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/>
              <a:t>American Chemical Society</a:t>
            </a:r>
            <a:endParaRPr lang="en-GB" altLang="en-US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9211734" y="6464301"/>
            <a:ext cx="2364317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rgbClr val="0039A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95A9DA-9A35-4C8F-BD12-F0658520EE75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>
              <a:latin typeface="Arial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591A662-D68C-4AFA-B1AD-066B8D722A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27127"/>
              </p:ext>
            </p:extLst>
          </p:nvPr>
        </p:nvGraphicFramePr>
        <p:xfrm>
          <a:off x="673184" y="1561229"/>
          <a:ext cx="7620000" cy="3636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3184" y="1940792"/>
            <a:ext cx="7635244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accent6"/>
                </a:solidFill>
                <a:latin typeface="+mn-lt"/>
              </a:rPr>
              <a:t>Chemical Professional’s Code of Conduct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+mn-lt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accent6"/>
                </a:solidFill>
                <a:latin typeface="+mn-lt"/>
              </a:rPr>
              <a:t>Council Agenda Book, pages 78-81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+mn-lt"/>
              <a:sym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2586" y="391100"/>
            <a:ext cx="6312634" cy="708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200" tIns="0" rIns="0" bIns="0" anchor="b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39A6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ln>
                  <a:noFill/>
                </a:ln>
                <a:solidFill>
                  <a:srgbClr val="0039A6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ln>
                  <a:noFill/>
                </a:ln>
                <a:solidFill>
                  <a:srgbClr val="0039A6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ln>
                  <a:noFill/>
                </a:ln>
                <a:solidFill>
                  <a:srgbClr val="0039A6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ln>
                  <a:noFill/>
                </a:ln>
                <a:solidFill>
                  <a:srgbClr val="0039A6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ln>
                  <a:noFill/>
                </a:ln>
                <a:solidFill>
                  <a:srgbClr val="0039A6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ln>
                  <a:noFill/>
                </a:ln>
                <a:solidFill>
                  <a:srgbClr val="0039A6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ln>
                  <a:noFill/>
                </a:ln>
                <a:solidFill>
                  <a:srgbClr val="0039A6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ln>
                  <a:noFill/>
                </a:ln>
                <a:solidFill>
                  <a:srgbClr val="0039A6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hangingPunct="1"/>
            <a:r>
              <a:rPr lang="en-US" dirty="0" smtClean="0"/>
              <a:t>For Council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778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67" y="365703"/>
            <a:ext cx="6358802" cy="7084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2019 </a:t>
            </a:r>
            <a:r>
              <a:rPr lang="en-US" dirty="0"/>
              <a:t>CAREER NAVIGATOR LIVE DATA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1090084" y="6462713"/>
            <a:ext cx="38608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1" kern="1200">
                <a:solidFill>
                  <a:srgbClr val="0039A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/>
              <a:t>American Chemical Society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9211734" y="6464301"/>
            <a:ext cx="2364317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rgbClr val="0039A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95A9DA-9A35-4C8F-BD12-F0658520EE75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3134FD-67B4-4149-B5F2-CB960271777F}"/>
              </a:ext>
            </a:extLst>
          </p:cNvPr>
          <p:cNvSpPr txBox="1">
            <a:spLocks/>
          </p:cNvSpPr>
          <p:nvPr/>
        </p:nvSpPr>
        <p:spPr bwMode="auto">
          <a:xfrm>
            <a:off x="1754887" y="1168275"/>
            <a:ext cx="5894784" cy="2255891"/>
          </a:xfrm>
          <a:prstGeom prst="rect">
            <a:avLst/>
          </a:prstGeom>
          <a:solidFill>
            <a:srgbClr val="0039A6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10000"/>
              </a:spcBef>
              <a:spcAft>
                <a:spcPct val="40000"/>
              </a:spcAft>
              <a:buChar char="•"/>
              <a:defRPr>
                <a:solidFill>
                  <a:srgbClr val="0039A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10000"/>
              </a:spcBef>
              <a:spcAft>
                <a:spcPct val="40000"/>
              </a:spcAft>
              <a:buChar char="–"/>
              <a:defRPr sz="1600">
                <a:solidFill>
                  <a:srgbClr val="0039A6"/>
                </a:solidFill>
                <a:latin typeface="+mn-lt"/>
              </a:defRPr>
            </a:lvl2pPr>
            <a:lvl3pPr marL="1143000" indent="-228600" algn="l" rtl="0" fontAlgn="base">
              <a:spcBef>
                <a:spcPct val="10000"/>
              </a:spcBef>
              <a:spcAft>
                <a:spcPct val="40000"/>
              </a:spcAft>
              <a:buChar char="•"/>
              <a:defRPr sz="1400">
                <a:solidFill>
                  <a:srgbClr val="0039A6"/>
                </a:solidFill>
                <a:latin typeface="+mn-lt"/>
              </a:defRPr>
            </a:lvl3pPr>
            <a:lvl4pPr marL="1600200" indent="-228600" algn="l" rtl="0" fontAlgn="base">
              <a:spcBef>
                <a:spcPct val="10000"/>
              </a:spcBef>
              <a:spcAft>
                <a:spcPct val="40000"/>
              </a:spcAft>
              <a:buChar char="–"/>
              <a:defRPr sz="1200">
                <a:solidFill>
                  <a:srgbClr val="0039A6"/>
                </a:solidFill>
                <a:latin typeface="+mn-lt"/>
              </a:defRPr>
            </a:lvl4pPr>
            <a:lvl5pPr marL="2057400" indent="-228600" algn="l" rtl="0" fontAlgn="base">
              <a:spcBef>
                <a:spcPct val="10000"/>
              </a:spcBef>
              <a:spcAft>
                <a:spcPct val="40000"/>
              </a:spcAft>
              <a:buChar char="»"/>
              <a:defRPr sz="1000">
                <a:solidFill>
                  <a:srgbClr val="0039A6"/>
                </a:solidFill>
                <a:latin typeface="+mn-lt"/>
              </a:defRPr>
            </a:lvl5pPr>
            <a:lvl6pPr marL="2514600" indent="-228600" algn="l" rtl="0" fontAlgn="base">
              <a:spcBef>
                <a:spcPct val="10000"/>
              </a:spcBef>
              <a:spcAft>
                <a:spcPct val="40000"/>
              </a:spcAft>
              <a:buChar char="»"/>
              <a:defRPr sz="1000">
                <a:solidFill>
                  <a:srgbClr val="0039A6"/>
                </a:solidFill>
                <a:latin typeface="+mn-lt"/>
              </a:defRPr>
            </a:lvl6pPr>
            <a:lvl7pPr marL="2971800" indent="-228600" algn="l" rtl="0" fontAlgn="base">
              <a:spcBef>
                <a:spcPct val="10000"/>
              </a:spcBef>
              <a:spcAft>
                <a:spcPct val="40000"/>
              </a:spcAft>
              <a:buChar char="»"/>
              <a:defRPr sz="1000">
                <a:solidFill>
                  <a:srgbClr val="0039A6"/>
                </a:solidFill>
                <a:latin typeface="+mn-lt"/>
              </a:defRPr>
            </a:lvl7pPr>
            <a:lvl8pPr marL="3429000" indent="-228600" algn="l" rtl="0" fontAlgn="base">
              <a:spcBef>
                <a:spcPct val="10000"/>
              </a:spcBef>
              <a:spcAft>
                <a:spcPct val="40000"/>
              </a:spcAft>
              <a:buChar char="»"/>
              <a:defRPr sz="1000">
                <a:solidFill>
                  <a:srgbClr val="0039A6"/>
                </a:solidFill>
                <a:latin typeface="+mn-lt"/>
              </a:defRPr>
            </a:lvl8pPr>
            <a:lvl9pPr marL="3886200" indent="-228600" algn="l" rtl="0" fontAlgn="base">
              <a:spcBef>
                <a:spcPct val="10000"/>
              </a:spcBef>
              <a:spcAft>
                <a:spcPct val="40000"/>
              </a:spcAft>
              <a:buChar char="»"/>
              <a:defRPr sz="1000">
                <a:solidFill>
                  <a:srgbClr val="0039A6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spcAft>
                <a:spcPts val="450"/>
              </a:spcAft>
              <a:buNone/>
            </a:pPr>
            <a:r>
              <a:rPr lang="en-US" alt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</a:t>
            </a:r>
            <a:r>
              <a:rPr lang="en-US" alt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    </a:t>
            </a:r>
            <a:r>
              <a:rPr lang="en-US" alt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Participating </a:t>
            </a:r>
            <a:r>
              <a:rPr lang="en-US" alt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Employers		</a:t>
            </a:r>
            <a:r>
              <a:rPr lang="en-US" alt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     31</a:t>
            </a:r>
          </a:p>
          <a:p>
            <a:pPr marL="0" indent="0">
              <a:lnSpc>
                <a:spcPct val="80000"/>
              </a:lnSpc>
              <a:spcAft>
                <a:spcPts val="450"/>
              </a:spcAft>
              <a:buNone/>
            </a:pPr>
            <a:r>
              <a:rPr lang="en-US" alt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</a:t>
            </a:r>
            <a:r>
              <a:rPr lang="en-US" alt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    </a:t>
            </a:r>
            <a:r>
              <a:rPr lang="en-US" alt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Number of Open Positions	      81</a:t>
            </a:r>
          </a:p>
          <a:p>
            <a:pPr marL="0" indent="0" algn="ctr">
              <a:lnSpc>
                <a:spcPct val="80000"/>
              </a:lnSpc>
              <a:spcAft>
                <a:spcPts val="450"/>
              </a:spcAft>
              <a:buNone/>
            </a:pPr>
            <a:r>
              <a:rPr lang="en-US" alt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Job </a:t>
            </a:r>
            <a:r>
              <a:rPr lang="en-US" alt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Seeker Profiles		</a:t>
            </a:r>
            <a:r>
              <a:rPr lang="en-US" alt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          239</a:t>
            </a:r>
            <a:endParaRPr lang="en-US" altLang="en-US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  <a:p>
            <a:pPr marL="0" indent="0" algn="ctr">
              <a:lnSpc>
                <a:spcPct val="80000"/>
              </a:lnSpc>
              <a:spcAft>
                <a:spcPts val="450"/>
              </a:spcAft>
              <a:buNone/>
            </a:pPr>
            <a:r>
              <a:rPr lang="en-US" alt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Lightning Talk Attendees	</a:t>
            </a:r>
            <a:r>
              <a:rPr lang="en-US" alt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          </a:t>
            </a:r>
            <a:r>
              <a:rPr lang="en-US" alt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270</a:t>
            </a:r>
            <a:endParaRPr lang="en-US" altLang="en-US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  <a:p>
            <a:pPr marL="0" indent="0" algn="ctr">
              <a:lnSpc>
                <a:spcPct val="80000"/>
              </a:lnSpc>
              <a:spcAft>
                <a:spcPts val="450"/>
              </a:spcAft>
              <a:buNone/>
            </a:pPr>
            <a: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Career Pathway </a:t>
            </a:r>
            <a:r>
              <a:rPr 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Registrations        </a:t>
            </a:r>
            <a:r>
              <a:rPr 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1180</a:t>
            </a:r>
            <a:endParaRPr lang="en-US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  <a:p>
            <a:pPr marL="0" indent="0" algn="ctr">
              <a:lnSpc>
                <a:spcPct val="80000"/>
              </a:lnSpc>
              <a:spcAft>
                <a:spcPts val="450"/>
              </a:spcAft>
              <a:buNone/>
            </a:pPr>
            <a: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Career Consultant </a:t>
            </a:r>
            <a:r>
              <a:rPr 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Interactions       </a:t>
            </a:r>
            <a:r>
              <a:rPr 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555</a:t>
            </a:r>
            <a:endParaRPr lang="en-US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D9957-A5DE-44A9-B845-57633262F2A8}"/>
              </a:ext>
            </a:extLst>
          </p:cNvPr>
          <p:cNvSpPr txBox="1"/>
          <p:nvPr/>
        </p:nvSpPr>
        <p:spPr>
          <a:xfrm>
            <a:off x="3340368" y="4214086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39A6"/>
                </a:solidFill>
              </a:rPr>
              <a:t>www.acs.org/careerfair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DD22CE-B5A4-4F61-9E41-559CEC4E5141}"/>
              </a:ext>
            </a:extLst>
          </p:cNvPr>
          <p:cNvSpPr/>
          <p:nvPr/>
        </p:nvSpPr>
        <p:spPr>
          <a:xfrm>
            <a:off x="1624608" y="3414208"/>
            <a:ext cx="589478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en-US" sz="1950" dirty="0">
              <a:solidFill>
                <a:srgbClr val="0039A6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950" b="1" dirty="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LEARN MORE ABOUT LOCAL AND NATIONAL CAREER </a:t>
            </a:r>
            <a:r>
              <a:rPr lang="en-US" sz="1950" b="1" dirty="0" smtClean="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 </a:t>
            </a:r>
            <a:r>
              <a:rPr lang="en-US" sz="1950" b="1" dirty="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</a:t>
            </a:r>
          </a:p>
        </p:txBody>
      </p:sp>
    </p:spTree>
    <p:extLst>
      <p:ext uri="{BB962C8B-B14F-4D97-AF65-F5344CB8AC3E}">
        <p14:creationId xmlns:p14="http://schemas.microsoft.com/office/powerpoint/2010/main" val="103351501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5133</TotalTime>
  <Words>210</Words>
  <Application>Microsoft Office PowerPoint</Application>
  <PresentationFormat>On-screen Show (16:9)</PresentationFormat>
  <Paragraphs>75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ＭＳ Ｐゴシック</vt:lpstr>
      <vt:lpstr>Arial</vt:lpstr>
      <vt:lpstr>Helvetica</vt:lpstr>
      <vt:lpstr>Default Design</vt:lpstr>
      <vt:lpstr>COMMITTEE ON ECONOMIC AND PROFESSIONAL AFFAIRS (CEPA)</vt:lpstr>
      <vt:lpstr>Domestic Unemployment for ACS</vt:lpstr>
      <vt:lpstr>Median Salaries in Current and Constant Dollars 1985-2019</vt:lpstr>
      <vt:lpstr>ACS Workforce Sectors</vt:lpstr>
      <vt:lpstr>PowerPoint Presentation</vt:lpstr>
      <vt:lpstr> 2019 CAREER NAVIGATOR LIVE DATA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Morrissey</dc:creator>
  <cp:lastModifiedBy>Browne, Kimberly</cp:lastModifiedBy>
  <cp:revision>66</cp:revision>
  <cp:lastPrinted>2019-08-23T20:55:29Z</cp:lastPrinted>
  <dcterms:modified xsi:type="dcterms:W3CDTF">2019-08-28T01:54:21Z</dcterms:modified>
</cp:coreProperties>
</file>