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</p:sldMasterIdLst>
  <p:notesMasterIdLst>
    <p:notesMasterId r:id="rId10"/>
  </p:notesMasterIdLst>
  <p:sldIdLst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052DB-F25B-B441-9AE7-0DCAEC6474D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CE96E9-DCD8-054E-8233-020A3703FFDB}" type="pres">
      <dgm:prSet presAssocID="{16C052DB-F25B-B441-9AE7-0DCAEC6474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1F693C9-D9AA-4EE1-9314-F8FAAE58AFA5}" type="presOf" srcId="{16C052DB-F25B-B441-9AE7-0DCAEC6474D4}" destId="{F3CE96E9-DCD8-054E-8233-020A3703FF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9696B-17F5-456C-9819-80F5F609199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8DAEF-8405-4107-A235-12678CBD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7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DD5063-3741-4EB1-9568-A2E431489069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March 13-14, 2014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American Chemical Society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CEPA SP Retreat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Have stats on studies looking at unemployment among new grads in other degree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D8DC87-6381-4139-97F5-438F5038FBD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222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7937" indent="-271429" defTabSz="9222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0478" indent="-217461" defTabSz="9222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26985" indent="-217461" defTabSz="9222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63494" indent="-217461" defTabSz="9222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0637" indent="-217461" defTabSz="9222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77780" indent="-217461" defTabSz="9222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34923" indent="-217461" defTabSz="9222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92067" indent="-217461" defTabSz="9222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393AC42F-9119-4723-9F78-7925C7A0C918}" type="slidenum">
              <a:rPr lang="en-GB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3</a:t>
            </a:fld>
            <a:endParaRPr lang="en-GB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5601A-038E-4CC8-87C0-293E5DCD712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676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5601A-038E-4CC8-87C0-293E5DCD712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676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5601A-038E-4CC8-87C0-293E5DCD712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67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5601A-038E-4CC8-87C0-293E5DCD712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676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vmlDrawing" Target="../drawings/vmlDrawing1.vml"/><Relationship Id="rId1" Type="http://schemas.openxmlformats.org/officeDocument/2006/relationships/theme" Target="../theme/them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229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8827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2292" name="Object 13"/>
          <p:cNvGraphicFramePr>
            <a:graphicFrameLocks noChangeAspect="1"/>
          </p:cNvGraphicFramePr>
          <p:nvPr userDrawn="1"/>
        </p:nvGraphicFramePr>
        <p:xfrm>
          <a:off x="3260725" y="6305550"/>
          <a:ext cx="2232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3" imgW="10666667" imgH="1053597" progId="Photoshop.Image.8">
                  <p:embed/>
                </p:oleObj>
              </mc:Choice>
              <mc:Fallback>
                <p:oleObj name="Image" r:id="rId3" imgW="10666667" imgH="1053597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305550"/>
                        <a:ext cx="2232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09663"/>
            <a:ext cx="55245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dirty="0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cs typeface="Arial" charset="0"/>
              </a:rPr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FAB60-7D1A-4782-9B4E-B3FCEFD8F3F9}" type="slidenum">
              <a:rPr lang="en-GB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cs typeface="Arial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2535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2536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2537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dirty="0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cs typeface="Arial" charset="0"/>
              </a:rPr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FAB60-7D1A-4782-9B4E-B3FCEFD8F3F9}" type="slidenum">
              <a:rPr lang="en-GB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cs typeface="Arial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2535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2536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2537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dirty="0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cs typeface="Arial" charset="0"/>
              </a:rPr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FAB60-7D1A-4782-9B4E-B3FCEFD8F3F9}" type="slidenum">
              <a:rPr lang="en-GB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cs typeface="Arial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2535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2536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2537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dirty="0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cs typeface="Arial" charset="0"/>
              </a:rPr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FAB60-7D1A-4782-9B4E-B3FCEFD8F3F9}" type="slidenum">
              <a:rPr lang="en-GB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cs typeface="Arial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2535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2536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2537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aramond" pitchFamily="18" charset="0"/>
              </a:rPr>
              <a:t>CEPA Mission and Vision Statements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7088" y="1746221"/>
          <a:ext cx="7859712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05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10597" name="TextBox 5"/>
          <p:cNvSpPr txBox="1">
            <a:spLocks noChangeArrowheads="1"/>
          </p:cNvSpPr>
          <p:nvPr/>
        </p:nvSpPr>
        <p:spPr bwMode="auto">
          <a:xfrm>
            <a:off x="838200" y="1600200"/>
            <a:ext cx="7572375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600" b="1">
                <a:solidFill>
                  <a:srgbClr val="0000FF"/>
                </a:solidFill>
                <a:latin typeface="Gill Sans MT" pitchFamily="34" charset="0"/>
                <a:cs typeface="Arial" charset="0"/>
              </a:rPr>
              <a:t>Mission Statement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600" i="1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The Committee on Economic and Professional Affairs  empowers ACS members to continuously develop professionally.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600">
              <a:solidFill>
                <a:srgbClr val="000000"/>
              </a:solidFill>
              <a:latin typeface="Gill Sans MT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600" b="1">
                <a:solidFill>
                  <a:srgbClr val="0000FF"/>
                </a:solidFill>
                <a:latin typeface="Gill Sans MT" pitchFamily="34" charset="0"/>
                <a:cs typeface="Arial" charset="0"/>
              </a:rPr>
              <a:t>Vision</a:t>
            </a:r>
            <a:endParaRPr lang="en-US" altLang="en-US" sz="2600">
              <a:solidFill>
                <a:srgbClr val="0000FF"/>
              </a:solidFill>
              <a:latin typeface="Gill Sans MT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600" i="1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The professional lives of ACS members will be thriving because of ongoing </a:t>
            </a:r>
            <a:r>
              <a:rPr lang="en-US" altLang="en-US" sz="2600" i="1" u="sng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career planning </a:t>
            </a:r>
            <a:r>
              <a:rPr lang="en-US" altLang="en-US" sz="2600" i="1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and sustained use of the </a:t>
            </a:r>
            <a:r>
              <a:rPr lang="en-US" altLang="en-US" sz="2600" i="1" u="sng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best available tools </a:t>
            </a:r>
            <a:r>
              <a:rPr lang="en-US" altLang="en-US" sz="2600" i="1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that meet their needs at </a:t>
            </a:r>
            <a:r>
              <a:rPr lang="en-US" altLang="en-US" sz="2600" i="1" u="sng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every stage of life</a:t>
            </a:r>
            <a:r>
              <a:rPr lang="en-US" altLang="en-US" sz="2600" i="1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827088" y="6021388"/>
            <a:ext cx="79216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15" tIns="41258" rIns="82515" bIns="41258">
            <a:spAutoFit/>
          </a:bodyPr>
          <a:lstStyle>
            <a:lvl1pPr defTabSz="820738"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defTabSz="820738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defTabSz="820738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defTabSz="820738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defTabSz="820738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Gill Sans MT" pitchFamily="34" charset="0"/>
                <a:cs typeface="Arial" charset="0"/>
              </a:rPr>
              <a:t>Adapted from ACS Comprehensive Salary and Employment Survey and ChemCensus 2000-2014 and ACS Survey of New Graduates in Chemistry, Chemical Engineering and Related Fields 2000-2014</a:t>
            </a:r>
            <a:endParaRPr lang="en-US" altLang="en-US" sz="1000" i="1">
              <a:solidFill>
                <a:srgbClr val="000000"/>
              </a:solidFill>
              <a:latin typeface="Gill Sans MT" pitchFamily="34" charset="0"/>
              <a:cs typeface="Arial" charset="0"/>
            </a:endParaRPr>
          </a:p>
        </p:txBody>
      </p:sp>
      <p:graphicFrame>
        <p:nvGraphicFramePr>
          <p:cNvPr id="111620" name="Chart 5"/>
          <p:cNvGraphicFramePr>
            <a:graphicFrameLocks/>
          </p:cNvGraphicFramePr>
          <p:nvPr/>
        </p:nvGraphicFramePr>
        <p:xfrm>
          <a:off x="344488" y="1217613"/>
          <a:ext cx="8526462" cy="48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5" imgW="8522947" imgH="4852837" progId="Excel.Chart.8">
                  <p:embed/>
                </p:oleObj>
              </mc:Choice>
              <mc:Fallback>
                <p:oleObj r:id="rId5" imgW="8522947" imgH="485283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217613"/>
                        <a:ext cx="8526462" cy="485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kern="1200" dirty="0">
                <a:latin typeface="Garamond" panose="02020404030301010803" pitchFamily="18" charset="0"/>
              </a:rPr>
              <a:t>New Chemistry Graduates and ACS </a:t>
            </a:r>
            <a:br>
              <a:rPr lang="en-US" sz="2800" kern="1200" dirty="0">
                <a:latin typeface="Garamond" panose="02020404030301010803" pitchFamily="18" charset="0"/>
              </a:rPr>
            </a:br>
            <a:r>
              <a:rPr lang="en-US" sz="2800" kern="1200" dirty="0">
                <a:latin typeface="Garamond" panose="02020404030301010803" pitchFamily="18" charset="0"/>
              </a:rPr>
              <a:t>Member Unemployment (2000-2014)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1187450"/>
            <a:ext cx="4167187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mtClean="0">
                <a:ea typeface="ＭＳ Ｐゴシック" pitchFamily="34" charset="-128"/>
              </a:rPr>
              <a:t>American Chemical Society</a:t>
            </a:r>
          </a:p>
        </p:txBody>
      </p:sp>
      <p:sp>
        <p:nvSpPr>
          <p:cNvPr id="1126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B940EF18-2A8B-4B28-8919-63691FA08326}" type="slidenum">
              <a:rPr lang="en-GB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GB" altLang="en-US" smtClean="0">
              <a:ea typeface="ＭＳ Ｐゴシック" pitchFamily="34" charset="-128"/>
            </a:endParaRPr>
          </a:p>
        </p:txBody>
      </p:sp>
      <p:sp>
        <p:nvSpPr>
          <p:cNvPr id="112645" name="TextBox 1"/>
          <p:cNvSpPr txBox="1">
            <a:spLocks noChangeArrowheads="1"/>
          </p:cNvSpPr>
          <p:nvPr/>
        </p:nvSpPr>
        <p:spPr bwMode="auto">
          <a:xfrm>
            <a:off x="6337300" y="1520825"/>
            <a:ext cx="25336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u="sng">
                <a:solidFill>
                  <a:srgbClr val="006D9A"/>
                </a:solidFill>
                <a:latin typeface="Gill Sans MT" pitchFamily="34" charset="0"/>
                <a:cs typeface="Arial" charset="0"/>
              </a:rPr>
              <a:t>Careers Services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6D9A"/>
                </a:solidFill>
                <a:latin typeface="Gill Sans MT" pitchFamily="34" charset="0"/>
                <a:cs typeface="Arial" charset="0"/>
              </a:rPr>
              <a:t>Career Consulting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6D9A"/>
                </a:solidFill>
                <a:latin typeface="Gill Sans MT" pitchFamily="34" charset="0"/>
                <a:cs typeface="Arial" charset="0"/>
              </a:rPr>
              <a:t>Career Fairs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6D9A"/>
                </a:solidFill>
                <a:latin typeface="Gill Sans MT" pitchFamily="34" charset="0"/>
                <a:cs typeface="Arial" charset="0"/>
              </a:rPr>
              <a:t>Virtual Career Fairs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6D9A"/>
                </a:solidFill>
                <a:latin typeface="Gill Sans MT" pitchFamily="34" charset="0"/>
                <a:cs typeface="Arial" charset="0"/>
              </a:rPr>
              <a:t>Career Pathways</a:t>
            </a:r>
          </a:p>
        </p:txBody>
      </p:sp>
      <p:sp>
        <p:nvSpPr>
          <p:cNvPr id="112646" name="TextBox 6"/>
          <p:cNvSpPr txBox="1">
            <a:spLocks noChangeArrowheads="1"/>
          </p:cNvSpPr>
          <p:nvPr/>
        </p:nvSpPr>
        <p:spPr bwMode="auto">
          <a:xfrm>
            <a:off x="6011863" y="4292600"/>
            <a:ext cx="3313112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u="sng">
                <a:solidFill>
                  <a:srgbClr val="565656"/>
                </a:solidFill>
                <a:latin typeface="Gill Sans MT" pitchFamily="34" charset="0"/>
                <a:cs typeface="Arial" charset="0"/>
              </a:rPr>
              <a:t>Market Intelligence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565656"/>
                </a:solidFill>
                <a:latin typeface="Gill Sans MT" pitchFamily="34" charset="0"/>
                <a:cs typeface="Arial" charset="0"/>
              </a:rPr>
              <a:t>Employment Dashboard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565656"/>
                </a:solidFill>
                <a:latin typeface="Gill Sans MT" pitchFamily="34" charset="0"/>
                <a:cs typeface="Arial" charset="0"/>
              </a:rPr>
              <a:t>Salary Calculator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565656"/>
                </a:solidFill>
                <a:latin typeface="Gill Sans MT" pitchFamily="34" charset="0"/>
                <a:cs typeface="Arial" charset="0"/>
              </a:rPr>
              <a:t>Employment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565656"/>
                </a:solidFill>
                <a:latin typeface="Gill Sans MT" pitchFamily="34" charset="0"/>
                <a:cs typeface="Arial" charset="0"/>
              </a:rPr>
              <a:t>Chemical labor market tracking</a:t>
            </a:r>
          </a:p>
        </p:txBody>
      </p:sp>
      <p:sp>
        <p:nvSpPr>
          <p:cNvPr id="112647" name="TextBox 17"/>
          <p:cNvSpPr txBox="1">
            <a:spLocks noChangeArrowheads="1"/>
          </p:cNvSpPr>
          <p:nvPr/>
        </p:nvSpPr>
        <p:spPr bwMode="auto">
          <a:xfrm>
            <a:off x="393700" y="1520825"/>
            <a:ext cx="26066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u="sng">
                <a:solidFill>
                  <a:srgbClr val="6B377F"/>
                </a:solidFill>
                <a:latin typeface="Gill Sans MT" pitchFamily="34" charset="0"/>
                <a:cs typeface="Arial" charset="0"/>
              </a:rPr>
              <a:t>Professional Education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6B377F"/>
                </a:solidFill>
                <a:latin typeface="Gill Sans MT" pitchFamily="34" charset="0"/>
                <a:cs typeface="Arial" charset="0"/>
              </a:rPr>
              <a:t>Short Courses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6B377F"/>
                </a:solidFill>
                <a:latin typeface="Gill Sans MT" pitchFamily="34" charset="0"/>
                <a:cs typeface="Arial" charset="0"/>
              </a:rPr>
              <a:t>Online Courses 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6B377F"/>
                </a:solidFill>
                <a:latin typeface="Gill Sans MT" pitchFamily="34" charset="0"/>
                <a:cs typeface="Arial" charset="0"/>
              </a:rPr>
              <a:t>OnDemand Modules</a:t>
            </a:r>
          </a:p>
        </p:txBody>
      </p:sp>
      <p:sp>
        <p:nvSpPr>
          <p:cNvPr id="112648" name="TextBox 23"/>
          <p:cNvSpPr txBox="1">
            <a:spLocks noChangeArrowheads="1"/>
          </p:cNvSpPr>
          <p:nvPr/>
        </p:nvSpPr>
        <p:spPr bwMode="auto">
          <a:xfrm>
            <a:off x="241300" y="4464050"/>
            <a:ext cx="29384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u="sng">
                <a:solidFill>
                  <a:srgbClr val="EB9D2A"/>
                </a:solidFill>
                <a:latin typeface="Gill Sans MT" pitchFamily="34" charset="0"/>
                <a:cs typeface="Arial" charset="0"/>
              </a:rPr>
              <a:t>Leadership Development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EB9D2A"/>
                </a:solidFill>
                <a:latin typeface="Gill Sans MT" pitchFamily="34" charset="0"/>
                <a:cs typeface="Arial" charset="0"/>
              </a:rPr>
              <a:t>Online Courses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EB9D2A"/>
                </a:solidFill>
                <a:latin typeface="Gill Sans MT" pitchFamily="34" charset="0"/>
                <a:cs typeface="Arial" charset="0"/>
              </a:rPr>
              <a:t>Facilitated Courses</a:t>
            </a:r>
          </a:p>
        </p:txBody>
      </p:sp>
      <p:sp>
        <p:nvSpPr>
          <p:cNvPr id="112649" name="TextBox 1"/>
          <p:cNvSpPr txBox="1">
            <a:spLocks noChangeArrowheads="1"/>
          </p:cNvSpPr>
          <p:nvPr/>
        </p:nvSpPr>
        <p:spPr bwMode="auto">
          <a:xfrm>
            <a:off x="2330450" y="5876925"/>
            <a:ext cx="5424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65B0"/>
                </a:solidFill>
                <a:latin typeface="Verdana" pitchFamily="34" charset="0"/>
                <a:cs typeface="Arial" charset="0"/>
              </a:rPr>
              <a:t>www.acs.org/careernavigator</a:t>
            </a:r>
          </a:p>
        </p:txBody>
      </p:sp>
      <p:sp>
        <p:nvSpPr>
          <p:cNvPr id="112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aramond" pitchFamily="18" charset="0"/>
              </a:rPr>
              <a:t>ACS Career Navigator™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mtClean="0">
                <a:solidFill>
                  <a:srgbClr val="0054A6"/>
                </a:solidFill>
                <a:ea typeface="ＭＳ Ｐゴシック" pitchFamily="34" charset="-128"/>
              </a:rPr>
              <a:t>American Chemical Society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24000"/>
            <a:ext cx="7859712" cy="4551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rPr>
              <a:t>ACS Career Fair (Onsite):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smtClean="0">
                <a:latin typeface="Gill Sans MT" pitchFamily="34" charset="0"/>
                <a:ea typeface="ＭＳ Ｐゴシック" pitchFamily="34" charset="-128"/>
              </a:rPr>
              <a:t>Job Seekers				715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smtClean="0">
                <a:latin typeface="Gill Sans MT" pitchFamily="34" charset="0"/>
                <a:ea typeface="ＭＳ Ｐゴシック" pitchFamily="34" charset="-128"/>
              </a:rPr>
              <a:t>Employers				27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smtClean="0">
                <a:latin typeface="Gill Sans MT" pitchFamily="34" charset="0"/>
                <a:ea typeface="ＭＳ Ｐゴシック" pitchFamily="34" charset="-128"/>
              </a:rPr>
              <a:t>Number of Positions		85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Gill Sans MT" pitchFamily="34" charset="0"/>
                <a:ea typeface="ＭＳ Ｐゴシック" pitchFamily="34" charset="-128"/>
              </a:rPr>
              <a:t>Recruiters Row Booths		10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latin typeface="Gill Sans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>
                <a:solidFill>
                  <a:schemeClr val="tx1"/>
                </a:solidFill>
                <a:latin typeface="Gill Sans MT" pitchFamily="34" charset="0"/>
                <a:ea typeface="ＭＳ Ｐゴシック" pitchFamily="34" charset="-128"/>
              </a:rPr>
              <a:t>Virtual Career Fair (Online):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smtClean="0">
                <a:latin typeface="Gill Sans MT" pitchFamily="34" charset="0"/>
                <a:ea typeface="ＭＳ Ｐゴシック" pitchFamily="34" charset="-128"/>
              </a:rPr>
              <a:t>Job Seekers/Attendees		918	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smtClean="0">
                <a:latin typeface="Gill Sans MT" pitchFamily="34" charset="0"/>
                <a:ea typeface="ＭＳ Ｐゴシック" pitchFamily="34" charset="-128"/>
              </a:rPr>
              <a:t>Employers				6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smtClean="0">
                <a:latin typeface="Gill Sans MT" pitchFamily="34" charset="0"/>
                <a:ea typeface="ＭＳ Ｐゴシック" pitchFamily="34" charset="-128"/>
              </a:rPr>
              <a:t>Number of Positions		38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  <a:buFontTx/>
              <a:buNone/>
            </a:pPr>
            <a:endParaRPr lang="en-US" altLang="en-US" sz="1400" smtClean="0">
              <a:latin typeface="Gill Sans MT" pitchFamily="34" charset="0"/>
              <a:ea typeface="ＭＳ Ｐゴシック" pitchFamily="34" charset="-128"/>
            </a:endParaRPr>
          </a:p>
          <a:p>
            <a:pPr algn="ctr" eaLnBrk="1" hangingPunct="1">
              <a:lnSpc>
                <a:spcPct val="80000"/>
              </a:lnSpc>
              <a:spcAft>
                <a:spcPct val="10000"/>
              </a:spcAft>
              <a:buFontTx/>
              <a:buNone/>
            </a:pPr>
            <a:r>
              <a:rPr lang="en-US" altLang="en-US" sz="2400" smtClean="0">
                <a:latin typeface="Gill Sans MT" pitchFamily="34" charset="0"/>
                <a:ea typeface="ＭＳ Ｐゴシック" pitchFamily="34" charset="-128"/>
              </a:rPr>
              <a:t>(Final, as of March 25, 2015)</a:t>
            </a:r>
          </a:p>
        </p:txBody>
      </p:sp>
      <p:sp>
        <p:nvSpPr>
          <p:cNvPr id="1136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aramond" pitchFamily="18" charset="0"/>
              </a:rPr>
              <a:t>ACS Denver Onsite and Virtual Career Fair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</Words>
  <Application>Microsoft Office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4_Custom Design</vt:lpstr>
      <vt:lpstr>6_Default Design</vt:lpstr>
      <vt:lpstr>7_Default Design</vt:lpstr>
      <vt:lpstr>8_Default Design</vt:lpstr>
      <vt:lpstr>9_Default Design</vt:lpstr>
      <vt:lpstr>Image</vt:lpstr>
      <vt:lpstr>Microsoft Excel Chart</vt:lpstr>
      <vt:lpstr>CEPA Mission and Vision Statements</vt:lpstr>
      <vt:lpstr>New Chemistry Graduates and ACS  Member Unemployment (2000-2014)</vt:lpstr>
      <vt:lpstr>ACS Career Navigator™</vt:lpstr>
      <vt:lpstr>ACS Denver Onsite and Virtual Career Fair Statistics</vt:lpstr>
    </vt:vector>
  </TitlesOfParts>
  <Company>American Chemical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CEPA Mission and Vision Statements</dc:title>
  <dc:creator>Frank Walworth</dc:creator>
  <cp:lastModifiedBy>Frank Walworth</cp:lastModifiedBy>
  <cp:revision>1</cp:revision>
  <dcterms:created xsi:type="dcterms:W3CDTF">2015-04-01T15:16:03Z</dcterms:created>
  <dcterms:modified xsi:type="dcterms:W3CDTF">2015-04-01T15:18:27Z</dcterms:modified>
</cp:coreProperties>
</file>