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4"/>
    <p:sldMasterId id="2147483662" r:id="rId5"/>
  </p:sldMasterIdLst>
  <p:notesMasterIdLst>
    <p:notesMasterId r:id="rId11"/>
  </p:notesMasterIdLst>
  <p:sldIdLst>
    <p:sldId id="256" r:id="rId6"/>
    <p:sldId id="294" r:id="rId7"/>
    <p:sldId id="299" r:id="rId8"/>
    <p:sldId id="300" r:id="rId9"/>
    <p:sldId id="295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DA861C25-C574-4FC1-B382-43BAC8935696}">
  <a:tblStyle styleId="{DA861C25-C574-4FC1-B382-43BAC8935696}" styleName="Table_0"/>
  <a:tblStyle styleId="{8D7A518F-86E3-430A-B39F-EB716FCFF7DF}" styleName="Table_1"/>
  <a:tblStyle styleId="{26CC0685-59B1-4439-8B38-C2B71B24E7F4}" styleName="Table_2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32" autoAdjust="0"/>
  </p:normalViewPr>
  <p:slideViewPr>
    <p:cSldViewPr>
      <p:cViewPr>
        <p:scale>
          <a:sx n="73" d="100"/>
          <a:sy n="73" d="100"/>
        </p:scale>
        <p:origin x="-121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379518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 dirty="0"/>
          </a:p>
        </p:txBody>
      </p:sp>
      <p:sp>
        <p:nvSpPr>
          <p:cNvPr id="81" name="Shape 8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x-none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>
              <a:buNone/>
            </a:pPr>
            <a:r>
              <a:rPr lang="x-none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AndTx" type="twoObjAndTx">
  <p:cSld name="twoObjAndTx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231900" y="9525"/>
            <a:ext cx="6107113" cy="1416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28775"/>
            <a:ext cx="4038599" cy="21891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63525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15900" algn="l" rtl="0">
              <a:spcBef>
                <a:spcPts val="480"/>
              </a:spcBef>
              <a:spcAft>
                <a:spcPts val="0"/>
              </a:spcAft>
              <a:buClr>
                <a:srgbClr val="003399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77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143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37160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37160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37160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37159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37159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57200" y="3970337"/>
            <a:ext cx="4038599" cy="21891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63525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15900" algn="l" rtl="0">
              <a:spcBef>
                <a:spcPts val="480"/>
              </a:spcBef>
              <a:spcAft>
                <a:spcPts val="0"/>
              </a:spcAft>
              <a:buClr>
                <a:srgbClr val="003399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77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143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37160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37160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37160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37159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37159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3"/>
          </p:nvPr>
        </p:nvSpPr>
        <p:spPr>
          <a:xfrm>
            <a:off x="4648200" y="1628775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63525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15900" algn="l" rtl="0">
              <a:spcBef>
                <a:spcPts val="480"/>
              </a:spcBef>
              <a:spcAft>
                <a:spcPts val="0"/>
              </a:spcAft>
              <a:buClr>
                <a:srgbClr val="003399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77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143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37160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37160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37160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37159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37159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 rot="5400000">
            <a:off x="4583112" y="2055812"/>
            <a:ext cx="6149974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 rot="5400000">
            <a:off x="392112" y="74612"/>
            <a:ext cx="6149974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63525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15900" algn="l" rtl="0">
              <a:spcBef>
                <a:spcPts val="480"/>
              </a:spcBef>
              <a:spcAft>
                <a:spcPts val="0"/>
              </a:spcAft>
              <a:buClr>
                <a:srgbClr val="003399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77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143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37160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37160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37160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37159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37159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231900" y="9525"/>
            <a:ext cx="6107111" cy="1416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 rot="5400000">
            <a:off x="2306637" y="-220662"/>
            <a:ext cx="4530724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63525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15900" algn="l" rtl="0">
              <a:spcBef>
                <a:spcPts val="480"/>
              </a:spcBef>
              <a:spcAft>
                <a:spcPts val="0"/>
              </a:spcAft>
              <a:buClr>
                <a:srgbClr val="003399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77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143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37160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37160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37160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37159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37159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buClr>
                <a:schemeClr val="dk1"/>
              </a:buClr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1231900" y="9525"/>
            <a:ext cx="6107111" cy="1416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628775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648200" y="1628775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1231900" y="9525"/>
            <a:ext cx="6107111" cy="1416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628775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63525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15900" algn="l" rtl="0">
              <a:spcBef>
                <a:spcPts val="480"/>
              </a:spcBef>
              <a:spcAft>
                <a:spcPts val="0"/>
              </a:spcAft>
              <a:buClr>
                <a:srgbClr val="003399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77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143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37160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37160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37160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37159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37159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ctrTitle"/>
          </p:nvPr>
        </p:nvSpPr>
        <p:spPr>
          <a:xfrm>
            <a:off x="677862" y="411162"/>
            <a:ext cx="7772400" cy="2127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300" b="0" i="0" u="none" strike="noStrike" cap="none" baseline="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ubTitle" idx="1"/>
          </p:nvPr>
        </p:nvSpPr>
        <p:spPr>
          <a:xfrm>
            <a:off x="1371600" y="3270250"/>
            <a:ext cx="6400799" cy="220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1231900" y="9525"/>
            <a:ext cx="6107111" cy="1416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28775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63525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15900" algn="l" rtl="0">
              <a:spcBef>
                <a:spcPts val="480"/>
              </a:spcBef>
              <a:spcAft>
                <a:spcPts val="0"/>
              </a:spcAft>
              <a:buClr>
                <a:srgbClr val="003399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77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37160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37160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37160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37159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37159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3" name="Shape 13"/>
          <p:cNvCxnSpPr/>
          <p:nvPr/>
        </p:nvCxnSpPr>
        <p:spPr>
          <a:xfrm>
            <a:off x="457200" y="1447800"/>
            <a:ext cx="8229600" cy="0"/>
          </a:xfrm>
          <a:prstGeom prst="straightConnector1">
            <a:avLst/>
          </a:prstGeom>
          <a:noFill/>
          <a:ln w="19050" cap="rnd">
            <a:solidFill>
              <a:srgbClr val="00339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4" name="Shape 14"/>
          <p:cNvSpPr/>
          <p:nvPr/>
        </p:nvSpPr>
        <p:spPr>
          <a:xfrm>
            <a:off x="153986" y="215900"/>
            <a:ext cx="1027112" cy="1027112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</p:sp>
      <p:sp>
        <p:nvSpPr>
          <p:cNvPr id="15" name="Shape 15"/>
          <p:cNvSpPr/>
          <p:nvPr/>
        </p:nvSpPr>
        <p:spPr>
          <a:xfrm>
            <a:off x="7658100" y="177800"/>
            <a:ext cx="1303337" cy="1122361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7010400" y="63817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9" r:id="rId8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/>
        </p:nvSpPr>
        <p:spPr>
          <a:xfrm>
            <a:off x="228600" y="2895600"/>
            <a:ext cx="2870200" cy="82550"/>
          </a:xfrm>
          <a:prstGeom prst="rect">
            <a:avLst/>
          </a:prstGeom>
          <a:solidFill>
            <a:srgbClr val="005000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61" name="Shape 61"/>
          <p:cNvSpPr txBox="1"/>
          <p:nvPr/>
        </p:nvSpPr>
        <p:spPr>
          <a:xfrm>
            <a:off x="3098800" y="2895600"/>
            <a:ext cx="2870200" cy="8255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62" name="Shape 62"/>
          <p:cNvSpPr txBox="1"/>
          <p:nvPr/>
        </p:nvSpPr>
        <p:spPr>
          <a:xfrm>
            <a:off x="5969000" y="2895600"/>
            <a:ext cx="2870200" cy="8255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63" name="Shape 63"/>
          <p:cNvSpPr/>
          <p:nvPr/>
        </p:nvSpPr>
        <p:spPr>
          <a:xfrm>
            <a:off x="2460625" y="5057775"/>
            <a:ext cx="1255711" cy="125571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4" name="Shape 64"/>
          <p:cNvSpPr/>
          <p:nvPr/>
        </p:nvSpPr>
        <p:spPr>
          <a:xfrm>
            <a:off x="5394325" y="5037137"/>
            <a:ext cx="1506536" cy="129698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231900" y="9525"/>
            <a:ext cx="6107111" cy="1416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628775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63525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15900" algn="l" rtl="0">
              <a:spcBef>
                <a:spcPts val="480"/>
              </a:spcBef>
              <a:spcAft>
                <a:spcPts val="0"/>
              </a:spcAft>
              <a:buClr>
                <a:srgbClr val="003399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77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37160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37160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37160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37159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37159" algn="l" rtl="0">
              <a:spcBef>
                <a:spcPts val="360"/>
              </a:spcBef>
              <a:spcAft>
                <a:spcPts val="0"/>
              </a:spcAft>
              <a:buClr>
                <a:srgbClr val="003399"/>
              </a:buClr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d.springer.com/article/10.1065/lca2007.03.315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ubs.acs.org/doi/abs/10.1021/op3003079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ubs.acs.org/doi/abs/10.1021/op3003079" TargetMode="External"/><Relationship Id="rId2" Type="http://schemas.openxmlformats.org/officeDocument/2006/relationships/hyperlink" Target="http://rd.springer.com/article/10.1065/lca2007.03.315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ctrTitle"/>
          </p:nvPr>
        </p:nvSpPr>
        <p:spPr>
          <a:xfrm>
            <a:off x="677862" y="460960"/>
            <a:ext cx="7772400" cy="20774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Arial"/>
              <a:buNone/>
            </a:pPr>
            <a:r>
              <a:rPr lang="en-GB" dirty="0" smtClean="0"/>
              <a:t>Filling Gaps during Carbon Footprint studies to design Green Pharmaceuticals</a:t>
            </a:r>
            <a:endParaRPr lang="x-none" sz="4300" b="0" i="0" u="none" strike="noStrike" cap="none" baseline="0">
              <a:solidFill>
                <a:srgbClr val="0033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subTitle" idx="1"/>
          </p:nvPr>
        </p:nvSpPr>
        <p:spPr>
          <a:xfrm>
            <a:off x="990600" y="3270250"/>
            <a:ext cx="7620000" cy="907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endParaRPr lang="en-US" sz="2400" dirty="0" smtClean="0"/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2400" dirty="0" smtClean="0"/>
              <a:t>November, 2013</a:t>
            </a:r>
            <a:endParaRPr lang="x-none"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6689" y="488951"/>
            <a:ext cx="6107111" cy="1416049"/>
          </a:xfrm>
        </p:spPr>
        <p:txBody>
          <a:bodyPr/>
          <a:lstStyle/>
          <a:p>
            <a:r>
              <a:rPr lang="en-GB" dirty="0" smtClean="0"/>
              <a:t>The Challenge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200" dirty="0" smtClean="0"/>
              <a:t>Initiatives such as the Swedish </a:t>
            </a:r>
            <a:r>
              <a:rPr lang="en-US" sz="2200" dirty="0" smtClean="0"/>
              <a:t>Voluntary Incentive Scheme are focusing on eco-footprint/LCA of pharmaceuticals</a:t>
            </a:r>
          </a:p>
          <a:p>
            <a:endParaRPr lang="en-GB" sz="2200" dirty="0" smtClean="0"/>
          </a:p>
          <a:p>
            <a:r>
              <a:rPr lang="en-GB" sz="2200" dirty="0" smtClean="0"/>
              <a:t>Data availability is a significant issue when estimating material carbon footprint or Life Cycle Assessments (LCA)</a:t>
            </a:r>
          </a:p>
          <a:p>
            <a:endParaRPr lang="en-GB" sz="2200" dirty="0" smtClean="0"/>
          </a:p>
          <a:p>
            <a:r>
              <a:rPr lang="en-GB" sz="2200" dirty="0" smtClean="0"/>
              <a:t>Life Cycle Assessment research has repeatedly demonstrated that in API production, solvents play the biggest role.</a:t>
            </a:r>
          </a:p>
          <a:p>
            <a:endParaRPr lang="en-GB" sz="2200" dirty="0" smtClean="0"/>
          </a:p>
          <a:p>
            <a:r>
              <a:rPr lang="en-GB" sz="2200" dirty="0" smtClean="0"/>
              <a:t>Pharmaceutical companies can access data for solvent and other materials by taking out a license to </a:t>
            </a:r>
            <a:r>
              <a:rPr lang="en-GB" sz="2200" dirty="0" err="1" smtClean="0"/>
              <a:t>EcoInvent</a:t>
            </a:r>
            <a:r>
              <a:rPr lang="en-GB" sz="2200" dirty="0" smtClean="0"/>
              <a:t> or similar database, but data gaps on research materials tend to be big.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6689" y="228600"/>
            <a:ext cx="6107111" cy="1416049"/>
          </a:xfrm>
        </p:spPr>
        <p:txBody>
          <a:bodyPr/>
          <a:lstStyle/>
          <a:p>
            <a:r>
              <a:rPr lang="en-GB" dirty="0" smtClean="0"/>
              <a:t>How this challenge has been overcome before?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71600"/>
            <a:ext cx="8458200" cy="4530724"/>
          </a:xfrm>
        </p:spPr>
        <p:txBody>
          <a:bodyPr/>
          <a:lstStyle/>
          <a:p>
            <a:r>
              <a:rPr lang="en-GB" sz="2000" dirty="0" smtClean="0"/>
              <a:t>In the early 2000s </a:t>
            </a:r>
            <a:r>
              <a:rPr lang="en-GB" sz="2000" dirty="0" err="1" smtClean="0"/>
              <a:t>GlaxoSmithKine</a:t>
            </a:r>
            <a:r>
              <a:rPr lang="en-GB" sz="2000" dirty="0" smtClean="0"/>
              <a:t> (GSK) developed a streamlined Life Cycle Assessment Tool (Fast Lifecycle Assessment of Synthetic Chemistry – or FLASC</a:t>
            </a:r>
            <a:r>
              <a:rPr lang="en-GB" sz="2000" baseline="30000" dirty="0" smtClean="0"/>
              <a:t>TM</a:t>
            </a:r>
            <a:r>
              <a:rPr lang="en-GB" sz="2000" dirty="0" smtClean="0"/>
              <a:t>).</a:t>
            </a:r>
          </a:p>
          <a:p>
            <a:endParaRPr lang="en-GB" sz="2000" dirty="0" smtClean="0"/>
          </a:p>
          <a:p>
            <a:r>
              <a:rPr lang="en-GB" sz="2000" dirty="0" smtClean="0"/>
              <a:t>FLASC</a:t>
            </a:r>
            <a:r>
              <a:rPr lang="en-GB" sz="2000" baseline="30000" dirty="0" smtClean="0"/>
              <a:t>TM</a:t>
            </a:r>
            <a:r>
              <a:rPr lang="en-GB" sz="2000" dirty="0" smtClean="0"/>
              <a:t> delivers footprint estimations in minutes by using the available footprint data of the materials used in a synthesis.  When data is not available, FLASC</a:t>
            </a:r>
            <a:r>
              <a:rPr lang="en-GB" sz="2000" baseline="30000" dirty="0" smtClean="0"/>
              <a:t>TM</a:t>
            </a:r>
            <a:r>
              <a:rPr lang="en-GB" sz="2000" dirty="0" smtClean="0"/>
              <a:t> fills the gaps using ‘average’ footprint estimations for a particular type of chemical.</a:t>
            </a:r>
          </a:p>
          <a:p>
            <a:endParaRPr lang="en-GB" sz="2000" dirty="0" smtClean="0"/>
          </a:p>
          <a:p>
            <a:r>
              <a:rPr lang="en-GB" sz="2000" dirty="0" smtClean="0"/>
              <a:t>These ‘average’ footprint numbers were derived using a statistical methodology, and have proven to render acceptable levels or uncertainty for more than a decade within GSK.</a:t>
            </a:r>
          </a:p>
          <a:p>
            <a:endParaRPr lang="en-GB" sz="2000" dirty="0" smtClean="0"/>
          </a:p>
          <a:p>
            <a:r>
              <a:rPr lang="en-GB" sz="2000" dirty="0" smtClean="0"/>
              <a:t>A description to FLASC</a:t>
            </a:r>
            <a:r>
              <a:rPr lang="en-GB" sz="2000" baseline="30000" dirty="0" smtClean="0"/>
              <a:t>TM</a:t>
            </a:r>
            <a:r>
              <a:rPr lang="en-GB" sz="2000" dirty="0" smtClean="0"/>
              <a:t> is available in </a:t>
            </a:r>
            <a:r>
              <a:rPr lang="en-GB" sz="2000" dirty="0" smtClean="0">
                <a:hlinkClick r:id="rId2"/>
              </a:rPr>
              <a:t>IJLCA 12(4) 272-280 (2007)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6689" y="488951"/>
            <a:ext cx="6107111" cy="1416049"/>
          </a:xfrm>
        </p:spPr>
        <p:txBody>
          <a:bodyPr/>
          <a:lstStyle/>
          <a:p>
            <a:r>
              <a:rPr lang="en-GB" dirty="0" smtClean="0"/>
              <a:t>How can the Roundtable help 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371600"/>
            <a:ext cx="8686800" cy="4530724"/>
          </a:xfrm>
        </p:spPr>
        <p:txBody>
          <a:bodyPr/>
          <a:lstStyle/>
          <a:p>
            <a:r>
              <a:rPr lang="en-GB" sz="2000" dirty="0" smtClean="0"/>
              <a:t>The ACS GCI Pharmaceutical Roundtable developed a PMI/LCA tool for estimation of Process Mass Intensity and Life Cycle Assessment</a:t>
            </a:r>
          </a:p>
          <a:p>
            <a:pPr lvl="1"/>
            <a:r>
              <a:rPr lang="en-GB" sz="2000" dirty="0" smtClean="0"/>
              <a:t>The LCA estimation is based on the methodology published by GSK. </a:t>
            </a:r>
          </a:p>
          <a:p>
            <a:pPr lvl="1"/>
            <a:r>
              <a:rPr lang="en-GB" sz="2000" dirty="0" smtClean="0"/>
              <a:t>The PMI/LCA tool is described in </a:t>
            </a:r>
            <a:r>
              <a:rPr lang="en-GB" sz="2000" dirty="0" smtClean="0">
                <a:hlinkClick r:id="rId2"/>
              </a:rPr>
              <a:t>OPRD, 17(2), 239-246 (2013)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GlaxoSmithKline approved the release of ‘average’ Global Warming Potential (GWP, carbon footprint) data so data gaps can be filled. </a:t>
            </a:r>
          </a:p>
          <a:p>
            <a:pPr>
              <a:buNone/>
            </a:pPr>
            <a:endParaRPr lang="en-GB" sz="2000" dirty="0" smtClean="0"/>
          </a:p>
          <a:p>
            <a:r>
              <a:rPr lang="en-GB" sz="2000" dirty="0" smtClean="0"/>
              <a:t>The roundtable companies agreed to use the PMI/LCA tool to benchmark their footprint.</a:t>
            </a:r>
          </a:p>
          <a:p>
            <a:endParaRPr lang="en-GB" sz="2000" dirty="0" smtClean="0"/>
          </a:p>
          <a:p>
            <a:r>
              <a:rPr lang="en-GB" sz="2000" dirty="0" smtClean="0"/>
              <a:t>Companies outside the ACS GCI Pharmaceutical Roundtable can use the ‘average’ footprint numbers in combination with data from other sources (e.g., </a:t>
            </a:r>
            <a:r>
              <a:rPr lang="en-GB" sz="2000" dirty="0" err="1" smtClean="0"/>
              <a:t>EcoInvent</a:t>
            </a:r>
            <a:r>
              <a:rPr lang="en-GB" sz="2000" dirty="0" smtClean="0"/>
              <a:t>, proprietary data, literature) to estimate the footprint 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6107111" cy="1416049"/>
          </a:xfrm>
        </p:spPr>
        <p:txBody>
          <a:bodyPr/>
          <a:lstStyle/>
          <a:p>
            <a:r>
              <a:rPr lang="en-GB" sz="2800" dirty="0" smtClean="0"/>
              <a:t>“Average” Global Warming Potential (GWP) per chemical type</a:t>
            </a:r>
            <a:endParaRPr lang="en-GB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610360"/>
          <a:ext cx="7696200" cy="2961640"/>
        </p:xfrm>
        <a:graphic>
          <a:graphicData uri="http://schemas.openxmlformats.org/drawingml/2006/table">
            <a:tbl>
              <a:tblPr firstRow="1" bandRow="1">
                <a:tableStyleId>{DA861C25-C574-4FC1-B382-43BAC8935696}</a:tableStyleId>
              </a:tblPr>
              <a:tblGrid>
                <a:gridCol w="2438400"/>
                <a:gridCol w="2692400"/>
                <a:gridCol w="256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Material</a:t>
                      </a:r>
                      <a:r>
                        <a:rPr lang="en-GB" b="1" baseline="0" dirty="0" smtClean="0"/>
                        <a:t> Type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Description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GWP (kg CO2e / kg Process Stream)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Organic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Organic chemicals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excluding enzyme</a:t>
                      </a:r>
                      <a:r>
                        <a:rPr lang="en-GB" baseline="0" dirty="0" smtClean="0"/>
                        <a:t>s and plant extracts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2.685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Inorganic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Inorganic materials excluding chemicals containing metals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1.386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Enzyme</a:t>
                      </a:r>
                      <a:r>
                        <a:rPr lang="en-GB" baseline="0" dirty="0" smtClean="0"/>
                        <a:t> and Plant Extracts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Includes natural-derived products and botanicals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12.92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Base Metals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Inorganic materials that contain a metal different from lithium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10.18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Lithium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Any chemical containing lithium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11.18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4674275"/>
            <a:ext cx="861966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These figures represent a broad range to chemicals and are only applicable to fill data gaps that will</a:t>
            </a:r>
          </a:p>
          <a:p>
            <a:r>
              <a:rPr lang="en-US" dirty="0" smtClean="0"/>
              <a:t>help to provide a high-level reasonable estimation of carbon footprint of Active Pharmaceutical Ingredients </a:t>
            </a:r>
          </a:p>
          <a:p>
            <a:r>
              <a:rPr lang="en-US" dirty="0" smtClean="0"/>
              <a:t>when solvent data is known.  These figures most likely will not translate outside the API production.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For further explanation of categories, go to </a:t>
            </a:r>
            <a:r>
              <a:rPr lang="en-GB" dirty="0" smtClean="0">
                <a:hlinkClick r:id="rId2"/>
              </a:rPr>
              <a:t>IJLCA 12(4) 272-280 (2007)</a:t>
            </a:r>
            <a:r>
              <a:rPr lang="en-US" dirty="0" smtClean="0"/>
              <a:t>. 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For further explanation on how these numbers can be used go to </a:t>
            </a:r>
            <a:r>
              <a:rPr lang="en-GB" dirty="0" smtClean="0">
                <a:hlinkClick r:id="rId3"/>
              </a:rPr>
              <a:t>OPRD, 17(2), 239-246 (2013)</a:t>
            </a:r>
            <a:r>
              <a:rPr lang="en-GB" dirty="0" smtClean="0"/>
              <a:t>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Acknowledgement</a:t>
            </a:r>
            <a:r>
              <a:rPr lang="en-US" dirty="0" smtClean="0"/>
              <a:t> – GlaxoSmithKline for providing the GWP information.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gci 1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0000"/>
      </a:accent2>
      <a:accent3>
        <a:srgbClr val="FFFFFF"/>
      </a:accent3>
      <a:accent4>
        <a:srgbClr val="FF9900"/>
      </a:accent4>
      <a:accent5>
        <a:srgbClr val="FF0000"/>
      </a:accent5>
      <a:accent6>
        <a:srgbClr val="FFFFFF"/>
      </a:accent6>
      <a:hlink>
        <a:srgbClr val="666699"/>
      </a:hlink>
      <a:folHlink>
        <a:srgbClr val="999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1_gci 1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0000"/>
      </a:accent2>
      <a:accent3>
        <a:srgbClr val="FFFFFF"/>
      </a:accent3>
      <a:accent4>
        <a:srgbClr val="FF9900"/>
      </a:accent4>
      <a:accent5>
        <a:srgbClr val="FF0000"/>
      </a:accent5>
      <a:accent6>
        <a:srgbClr val="FFFFFF"/>
      </a:accent6>
      <a:hlink>
        <a:srgbClr val="666699"/>
      </a:hlink>
      <a:folHlink>
        <a:srgbClr val="999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E04A59D6291045AF96E2A8B831E2B6" ma:contentTypeVersion="0" ma:contentTypeDescription="Create a new document." ma:contentTypeScope="" ma:versionID="2eb516e2823cae2c172689e85b5f5f0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17A184-8A07-4EDD-AB43-B83A5CFCB9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99D8D7-5991-4A83-BCEC-3FDF20F04F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61E2C0D-759F-4E44-B08C-8EE63C6B3CA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1834</TotalTime>
  <Words>510</Words>
  <Application>Microsoft Office PowerPoint</Application>
  <PresentationFormat>On-screen Show (4:3)</PresentationFormat>
  <Paragraphs>59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/>
      <vt:lpstr/>
      <vt:lpstr>Filling Gaps during Carbon Footprint studies to design Green Pharmaceuticals</vt:lpstr>
      <vt:lpstr>The Challenge </vt:lpstr>
      <vt:lpstr>How this challenge has been overcome before?</vt:lpstr>
      <vt:lpstr>How can the Roundtable help ?</vt:lpstr>
      <vt:lpstr>“Average” Global Warming Potential (GWP) per chemical type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BioPharma Focus Group</dc:title>
  <dc:creator>Kristi Budzinski</dc:creator>
  <cp:lastModifiedBy>owner</cp:lastModifiedBy>
  <cp:revision>92</cp:revision>
  <dcterms:modified xsi:type="dcterms:W3CDTF">2013-12-11T16:12:58Z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0x01010000E04A59D6291045AF96E2A8B831E2B6</vt:lpwstr>
  </property>
</Properties>
</file>