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1" r:id="rId2"/>
    <p:sldMasterId id="2147483686" r:id="rId3"/>
  </p:sldMasterIdLst>
  <p:notesMasterIdLst>
    <p:notesMasterId r:id="rId57"/>
  </p:notesMasterIdLst>
  <p:handoutMasterIdLst>
    <p:handoutMasterId r:id="rId58"/>
  </p:handoutMasterIdLst>
  <p:sldIdLst>
    <p:sldId id="444" r:id="rId4"/>
    <p:sldId id="445" r:id="rId5"/>
    <p:sldId id="446" r:id="rId6"/>
    <p:sldId id="447" r:id="rId7"/>
    <p:sldId id="460" r:id="rId8"/>
    <p:sldId id="381" r:id="rId9"/>
    <p:sldId id="427" r:id="rId10"/>
    <p:sldId id="382" r:id="rId11"/>
    <p:sldId id="383" r:id="rId12"/>
    <p:sldId id="384" r:id="rId13"/>
    <p:sldId id="385" r:id="rId14"/>
    <p:sldId id="386" r:id="rId15"/>
    <p:sldId id="388" r:id="rId16"/>
    <p:sldId id="389" r:id="rId17"/>
    <p:sldId id="390" r:id="rId18"/>
    <p:sldId id="426" r:id="rId19"/>
    <p:sldId id="392" r:id="rId20"/>
    <p:sldId id="393" r:id="rId21"/>
    <p:sldId id="414" r:id="rId22"/>
    <p:sldId id="394" r:id="rId23"/>
    <p:sldId id="395" r:id="rId24"/>
    <p:sldId id="443" r:id="rId25"/>
    <p:sldId id="441" r:id="rId26"/>
    <p:sldId id="396" r:id="rId27"/>
    <p:sldId id="397" r:id="rId28"/>
    <p:sldId id="398" r:id="rId29"/>
    <p:sldId id="399" r:id="rId30"/>
    <p:sldId id="404" r:id="rId31"/>
    <p:sldId id="405" r:id="rId32"/>
    <p:sldId id="406" r:id="rId33"/>
    <p:sldId id="407" r:id="rId34"/>
    <p:sldId id="409" r:id="rId35"/>
    <p:sldId id="410" r:id="rId36"/>
    <p:sldId id="420" r:id="rId37"/>
    <p:sldId id="429" r:id="rId38"/>
    <p:sldId id="428" r:id="rId39"/>
    <p:sldId id="431" r:id="rId40"/>
    <p:sldId id="430" r:id="rId41"/>
    <p:sldId id="417" r:id="rId42"/>
    <p:sldId id="442" r:id="rId43"/>
    <p:sldId id="411" r:id="rId44"/>
    <p:sldId id="412" r:id="rId45"/>
    <p:sldId id="448" r:id="rId46"/>
    <p:sldId id="449" r:id="rId47"/>
    <p:sldId id="450" r:id="rId48"/>
    <p:sldId id="451" r:id="rId49"/>
    <p:sldId id="452" r:id="rId50"/>
    <p:sldId id="453" r:id="rId51"/>
    <p:sldId id="454" r:id="rId52"/>
    <p:sldId id="455" r:id="rId53"/>
    <p:sldId id="456" r:id="rId54"/>
    <p:sldId id="457" r:id="rId55"/>
    <p:sldId id="458" r:id="rId56"/>
  </p:sldIdLst>
  <p:sldSz cx="9144000" cy="6858000" type="screen4x3"/>
  <p:notesSz cx="7077075" cy="9363075"/>
  <p:defaultTextStyle>
    <a:defPPr>
      <a:defRPr lang="en-GB"/>
    </a:defPPr>
    <a:lvl1pPr algn="l"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sz="1200" kern="1200">
        <a:solidFill>
          <a:schemeClr val="tx1"/>
        </a:solidFill>
        <a:latin typeface="Arial" charset="0"/>
        <a:ea typeface="+mn-ea"/>
        <a:cs typeface="Arial" charset="0"/>
      </a:defRPr>
    </a:lvl2pPr>
    <a:lvl3pPr marL="914400" algn="l" rtl="0" fontAlgn="base">
      <a:spcBef>
        <a:spcPct val="0"/>
      </a:spcBef>
      <a:spcAft>
        <a:spcPct val="0"/>
      </a:spcAft>
      <a:defRPr sz="1200" kern="1200">
        <a:solidFill>
          <a:schemeClr val="tx1"/>
        </a:solidFill>
        <a:latin typeface="Arial" charset="0"/>
        <a:ea typeface="+mn-ea"/>
        <a:cs typeface="Arial" charset="0"/>
      </a:defRPr>
    </a:lvl3pPr>
    <a:lvl4pPr marL="1371600" algn="l" rtl="0" fontAlgn="base">
      <a:spcBef>
        <a:spcPct val="0"/>
      </a:spcBef>
      <a:spcAft>
        <a:spcPct val="0"/>
      </a:spcAft>
      <a:defRPr sz="1200" kern="1200">
        <a:solidFill>
          <a:schemeClr val="tx1"/>
        </a:solidFill>
        <a:latin typeface="Arial" charset="0"/>
        <a:ea typeface="+mn-ea"/>
        <a:cs typeface="Arial" charset="0"/>
      </a:defRPr>
    </a:lvl4pPr>
    <a:lvl5pPr marL="1828800" algn="l" rtl="0" fontAlgn="base">
      <a:spcBef>
        <a:spcPct val="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Arial" charset="0"/>
        <a:ea typeface="+mn-ea"/>
        <a:cs typeface="Arial" charset="0"/>
      </a:defRPr>
    </a:lvl6pPr>
    <a:lvl7pPr marL="2743200" algn="l" defTabSz="914400" rtl="0" eaLnBrk="1" latinLnBrk="0" hangingPunct="1">
      <a:defRPr sz="1200" kern="1200">
        <a:solidFill>
          <a:schemeClr val="tx1"/>
        </a:solidFill>
        <a:latin typeface="Arial" charset="0"/>
        <a:ea typeface="+mn-ea"/>
        <a:cs typeface="Arial" charset="0"/>
      </a:defRPr>
    </a:lvl7pPr>
    <a:lvl8pPr marL="3200400" algn="l" defTabSz="914400" rtl="0" eaLnBrk="1" latinLnBrk="0" hangingPunct="1">
      <a:defRPr sz="1200" kern="1200">
        <a:solidFill>
          <a:schemeClr val="tx1"/>
        </a:solidFill>
        <a:latin typeface="Arial" charset="0"/>
        <a:ea typeface="+mn-ea"/>
        <a:cs typeface="Arial" charset="0"/>
      </a:defRPr>
    </a:lvl8pPr>
    <a:lvl9pPr marL="3657600" algn="l" defTabSz="914400" rtl="0" eaLnBrk="1" latinLnBrk="0" hangingPunct="1">
      <a:defRPr sz="12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E34"/>
    <a:srgbClr val="FF0000"/>
    <a:srgbClr val="7D061D"/>
    <a:srgbClr val="0054A6"/>
    <a:srgbClr val="7D29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35" autoAdjust="0"/>
    <p:restoredTop sz="86364" autoAdjust="0"/>
  </p:normalViewPr>
  <p:slideViewPr>
    <p:cSldViewPr>
      <p:cViewPr>
        <p:scale>
          <a:sx n="100" d="100"/>
          <a:sy n="100" d="100"/>
        </p:scale>
        <p:origin x="-24" y="-54"/>
      </p:cViewPr>
      <p:guideLst>
        <p:guide orient="horz" pos="2160"/>
        <p:guide pos="2880"/>
      </p:guideLst>
    </p:cSldViewPr>
  </p:slideViewPr>
  <p:outlineViewPr>
    <p:cViewPr>
      <p:scale>
        <a:sx n="33" d="100"/>
        <a:sy n="33" d="100"/>
      </p:scale>
      <p:origin x="258" y="3984"/>
    </p:cViewPr>
  </p:outlineViewPr>
  <p:notesTextViewPr>
    <p:cViewPr>
      <p:scale>
        <a:sx n="100" d="100"/>
        <a:sy n="100" d="100"/>
      </p:scale>
      <p:origin x="0" y="0"/>
    </p:cViewPr>
  </p:notesTextViewPr>
  <p:sorterViewPr>
    <p:cViewPr>
      <p:scale>
        <a:sx n="100" d="100"/>
        <a:sy n="100" d="100"/>
      </p:scale>
      <p:origin x="0" y="8634"/>
    </p:cViewPr>
  </p:sorterViewPr>
  <p:notesViewPr>
    <p:cSldViewPr>
      <p:cViewPr>
        <p:scale>
          <a:sx n="125" d="100"/>
          <a:sy n="125" d="100"/>
        </p:scale>
        <p:origin x="-1056" y="-72"/>
      </p:cViewPr>
      <p:guideLst>
        <p:guide orient="horz" pos="2949"/>
        <p:guide pos="223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notesMaster" Target="notesMasters/notesMaster1.xml"/><Relationship Id="rId61"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8242" name="Rectangle 2"/>
          <p:cNvSpPr>
            <a:spLocks noGrp="1" noChangeArrowheads="1"/>
          </p:cNvSpPr>
          <p:nvPr>
            <p:ph type="hdr" sz="quarter"/>
          </p:nvPr>
        </p:nvSpPr>
        <p:spPr bwMode="auto">
          <a:xfrm>
            <a:off x="0" y="0"/>
            <a:ext cx="3067374" cy="468474"/>
          </a:xfrm>
          <a:prstGeom prst="rect">
            <a:avLst/>
          </a:prstGeom>
          <a:noFill/>
          <a:ln w="9525">
            <a:noFill/>
            <a:miter lim="800000"/>
            <a:headEnd/>
            <a:tailEnd/>
          </a:ln>
          <a:effectLst/>
        </p:spPr>
        <p:txBody>
          <a:bodyPr vert="horz" wrap="square" lIns="91170" tIns="45585" rIns="91170" bIns="45585" numCol="1" anchor="t" anchorCtr="0" compatLnSpc="1">
            <a:prstTxWarp prst="textNoShape">
              <a:avLst/>
            </a:prstTxWarp>
          </a:bodyPr>
          <a:lstStyle>
            <a:lvl1pPr defTabSz="912204">
              <a:defRPr>
                <a:cs typeface="+mn-cs"/>
              </a:defRPr>
            </a:lvl1pPr>
          </a:lstStyle>
          <a:p>
            <a:pPr>
              <a:defRPr/>
            </a:pPr>
            <a:endParaRPr lang="en-US" dirty="0"/>
          </a:p>
        </p:txBody>
      </p:sp>
      <p:sp>
        <p:nvSpPr>
          <p:cNvPr id="138243" name="Rectangle 3"/>
          <p:cNvSpPr>
            <a:spLocks noGrp="1" noChangeArrowheads="1"/>
          </p:cNvSpPr>
          <p:nvPr>
            <p:ph type="dt" sz="quarter" idx="1"/>
          </p:nvPr>
        </p:nvSpPr>
        <p:spPr bwMode="auto">
          <a:xfrm>
            <a:off x="4008100" y="0"/>
            <a:ext cx="3067374" cy="468474"/>
          </a:xfrm>
          <a:prstGeom prst="rect">
            <a:avLst/>
          </a:prstGeom>
          <a:noFill/>
          <a:ln w="9525">
            <a:noFill/>
            <a:miter lim="800000"/>
            <a:headEnd/>
            <a:tailEnd/>
          </a:ln>
          <a:effectLst/>
        </p:spPr>
        <p:txBody>
          <a:bodyPr vert="horz" wrap="square" lIns="91170" tIns="45585" rIns="91170" bIns="45585" numCol="1" anchor="t" anchorCtr="0" compatLnSpc="1">
            <a:prstTxWarp prst="textNoShape">
              <a:avLst/>
            </a:prstTxWarp>
          </a:bodyPr>
          <a:lstStyle>
            <a:lvl1pPr algn="r" defTabSz="912204">
              <a:defRPr>
                <a:cs typeface="+mn-cs"/>
              </a:defRPr>
            </a:lvl1pPr>
          </a:lstStyle>
          <a:p>
            <a:pPr>
              <a:defRPr/>
            </a:pPr>
            <a:endParaRPr lang="en-US" dirty="0"/>
          </a:p>
        </p:txBody>
      </p:sp>
      <p:sp>
        <p:nvSpPr>
          <p:cNvPr id="138244" name="Rectangle 4"/>
          <p:cNvSpPr>
            <a:spLocks noGrp="1" noChangeArrowheads="1"/>
          </p:cNvSpPr>
          <p:nvPr>
            <p:ph type="ftr" sz="quarter" idx="2"/>
          </p:nvPr>
        </p:nvSpPr>
        <p:spPr bwMode="auto">
          <a:xfrm>
            <a:off x="0" y="8893003"/>
            <a:ext cx="3067374" cy="468474"/>
          </a:xfrm>
          <a:prstGeom prst="rect">
            <a:avLst/>
          </a:prstGeom>
          <a:noFill/>
          <a:ln w="9525">
            <a:noFill/>
            <a:miter lim="800000"/>
            <a:headEnd/>
            <a:tailEnd/>
          </a:ln>
          <a:effectLst/>
        </p:spPr>
        <p:txBody>
          <a:bodyPr vert="horz" wrap="square" lIns="91170" tIns="45585" rIns="91170" bIns="45585" numCol="1" anchor="b" anchorCtr="0" compatLnSpc="1">
            <a:prstTxWarp prst="textNoShape">
              <a:avLst/>
            </a:prstTxWarp>
          </a:bodyPr>
          <a:lstStyle>
            <a:lvl1pPr defTabSz="912204">
              <a:defRPr>
                <a:cs typeface="+mn-cs"/>
              </a:defRPr>
            </a:lvl1pPr>
          </a:lstStyle>
          <a:p>
            <a:pPr>
              <a:defRPr/>
            </a:pPr>
            <a:endParaRPr lang="en-US" dirty="0"/>
          </a:p>
        </p:txBody>
      </p:sp>
      <p:sp>
        <p:nvSpPr>
          <p:cNvPr id="138245" name="Rectangle 5"/>
          <p:cNvSpPr>
            <a:spLocks noGrp="1" noChangeArrowheads="1"/>
          </p:cNvSpPr>
          <p:nvPr>
            <p:ph type="sldNum" sz="quarter" idx="3"/>
          </p:nvPr>
        </p:nvSpPr>
        <p:spPr bwMode="auto">
          <a:xfrm>
            <a:off x="4008100" y="8893003"/>
            <a:ext cx="3067374" cy="468474"/>
          </a:xfrm>
          <a:prstGeom prst="rect">
            <a:avLst/>
          </a:prstGeom>
          <a:noFill/>
          <a:ln w="9525">
            <a:noFill/>
            <a:miter lim="800000"/>
            <a:headEnd/>
            <a:tailEnd/>
          </a:ln>
          <a:effectLst/>
        </p:spPr>
        <p:txBody>
          <a:bodyPr vert="horz" wrap="square" lIns="91170" tIns="45585" rIns="91170" bIns="45585" numCol="1" anchor="b" anchorCtr="0" compatLnSpc="1">
            <a:prstTxWarp prst="textNoShape">
              <a:avLst/>
            </a:prstTxWarp>
          </a:bodyPr>
          <a:lstStyle>
            <a:lvl1pPr algn="r" defTabSz="912204">
              <a:defRPr>
                <a:cs typeface="+mn-cs"/>
              </a:defRPr>
            </a:lvl1pPr>
          </a:lstStyle>
          <a:p>
            <a:pPr>
              <a:defRPr/>
            </a:pPr>
            <a:fld id="{449D4E8A-C977-410F-8C48-FDE5BB9F6C43}" type="slidenum">
              <a:rPr lang="en-US"/>
              <a:pPr>
                <a:defRPr/>
              </a:pPr>
              <a:t>‹#›</a:t>
            </a:fld>
            <a:endParaRPr lang="en-US" dirty="0"/>
          </a:p>
        </p:txBody>
      </p:sp>
    </p:spTree>
    <p:extLst>
      <p:ext uri="{BB962C8B-B14F-4D97-AF65-F5344CB8AC3E}">
        <p14:creationId xmlns:p14="http://schemas.microsoft.com/office/powerpoint/2010/main" val="27158424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067374" cy="468474"/>
          </a:xfrm>
          <a:prstGeom prst="rect">
            <a:avLst/>
          </a:prstGeom>
          <a:noFill/>
          <a:ln w="9525">
            <a:noFill/>
            <a:miter lim="800000"/>
            <a:headEnd/>
            <a:tailEnd/>
          </a:ln>
          <a:effectLst/>
        </p:spPr>
        <p:txBody>
          <a:bodyPr vert="horz" wrap="square" lIns="92173" tIns="46086" rIns="92173" bIns="46086" numCol="1" anchor="t" anchorCtr="0" compatLnSpc="1">
            <a:prstTxWarp prst="textNoShape">
              <a:avLst/>
            </a:prstTxWarp>
          </a:bodyPr>
          <a:lstStyle>
            <a:lvl1pPr>
              <a:defRPr>
                <a:cs typeface="+mn-cs"/>
              </a:defRPr>
            </a:lvl1pPr>
          </a:lstStyle>
          <a:p>
            <a:pPr>
              <a:defRPr/>
            </a:pPr>
            <a:endParaRPr lang="en-GB" dirty="0"/>
          </a:p>
        </p:txBody>
      </p:sp>
      <p:sp>
        <p:nvSpPr>
          <p:cNvPr id="10243" name="Rectangle 3"/>
          <p:cNvSpPr>
            <a:spLocks noGrp="1" noChangeArrowheads="1"/>
          </p:cNvSpPr>
          <p:nvPr>
            <p:ph type="dt" idx="1"/>
          </p:nvPr>
        </p:nvSpPr>
        <p:spPr bwMode="auto">
          <a:xfrm>
            <a:off x="4008100" y="0"/>
            <a:ext cx="3067374" cy="468474"/>
          </a:xfrm>
          <a:prstGeom prst="rect">
            <a:avLst/>
          </a:prstGeom>
          <a:noFill/>
          <a:ln w="9525">
            <a:noFill/>
            <a:miter lim="800000"/>
            <a:headEnd/>
            <a:tailEnd/>
          </a:ln>
          <a:effectLst/>
        </p:spPr>
        <p:txBody>
          <a:bodyPr vert="horz" wrap="square" lIns="92173" tIns="46086" rIns="92173" bIns="46086" numCol="1" anchor="t" anchorCtr="0" compatLnSpc="1">
            <a:prstTxWarp prst="textNoShape">
              <a:avLst/>
            </a:prstTxWarp>
          </a:bodyPr>
          <a:lstStyle>
            <a:lvl1pPr algn="r">
              <a:defRPr>
                <a:cs typeface="+mn-cs"/>
              </a:defRPr>
            </a:lvl1pPr>
          </a:lstStyle>
          <a:p>
            <a:pPr>
              <a:defRPr/>
            </a:pPr>
            <a:endParaRPr lang="en-GB" dirty="0"/>
          </a:p>
        </p:txBody>
      </p:sp>
      <p:sp>
        <p:nvSpPr>
          <p:cNvPr id="50180" name="Rectangle 4"/>
          <p:cNvSpPr>
            <a:spLocks noGrp="1" noRot="1" noChangeAspect="1" noChangeArrowheads="1" noTextEdit="1"/>
          </p:cNvSpPr>
          <p:nvPr>
            <p:ph type="sldImg" idx="2"/>
          </p:nvPr>
        </p:nvSpPr>
        <p:spPr bwMode="auto">
          <a:xfrm>
            <a:off x="1198563" y="701675"/>
            <a:ext cx="4681537" cy="35115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5" name="Rectangle 5"/>
          <p:cNvSpPr>
            <a:spLocks noGrp="1" noChangeArrowheads="1"/>
          </p:cNvSpPr>
          <p:nvPr>
            <p:ph type="body" sz="quarter" idx="3"/>
          </p:nvPr>
        </p:nvSpPr>
        <p:spPr bwMode="auto">
          <a:xfrm>
            <a:off x="708349" y="4448101"/>
            <a:ext cx="5661981" cy="4213064"/>
          </a:xfrm>
          <a:prstGeom prst="rect">
            <a:avLst/>
          </a:prstGeom>
          <a:noFill/>
          <a:ln w="9525">
            <a:noFill/>
            <a:miter lim="800000"/>
            <a:headEnd/>
            <a:tailEnd/>
          </a:ln>
          <a:effectLst/>
        </p:spPr>
        <p:txBody>
          <a:bodyPr vert="horz" wrap="square" lIns="92173" tIns="46086" rIns="92173" bIns="46086"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0246" name="Rectangle 6"/>
          <p:cNvSpPr>
            <a:spLocks noGrp="1" noChangeArrowheads="1"/>
          </p:cNvSpPr>
          <p:nvPr>
            <p:ph type="ftr" sz="quarter" idx="4"/>
          </p:nvPr>
        </p:nvSpPr>
        <p:spPr bwMode="auto">
          <a:xfrm>
            <a:off x="0" y="8893003"/>
            <a:ext cx="3067374" cy="468474"/>
          </a:xfrm>
          <a:prstGeom prst="rect">
            <a:avLst/>
          </a:prstGeom>
          <a:noFill/>
          <a:ln w="9525">
            <a:noFill/>
            <a:miter lim="800000"/>
            <a:headEnd/>
            <a:tailEnd/>
          </a:ln>
          <a:effectLst/>
        </p:spPr>
        <p:txBody>
          <a:bodyPr vert="horz" wrap="square" lIns="92173" tIns="46086" rIns="92173" bIns="46086" numCol="1" anchor="b" anchorCtr="0" compatLnSpc="1">
            <a:prstTxWarp prst="textNoShape">
              <a:avLst/>
            </a:prstTxWarp>
          </a:bodyPr>
          <a:lstStyle>
            <a:lvl1pPr>
              <a:defRPr>
                <a:cs typeface="+mn-cs"/>
              </a:defRPr>
            </a:lvl1pPr>
          </a:lstStyle>
          <a:p>
            <a:pPr>
              <a:defRPr/>
            </a:pPr>
            <a:endParaRPr lang="en-GB" dirty="0"/>
          </a:p>
        </p:txBody>
      </p:sp>
      <p:sp>
        <p:nvSpPr>
          <p:cNvPr id="10247" name="Rectangle 7"/>
          <p:cNvSpPr>
            <a:spLocks noGrp="1" noChangeArrowheads="1"/>
          </p:cNvSpPr>
          <p:nvPr>
            <p:ph type="sldNum" sz="quarter" idx="5"/>
          </p:nvPr>
        </p:nvSpPr>
        <p:spPr bwMode="auto">
          <a:xfrm>
            <a:off x="4008100" y="8893003"/>
            <a:ext cx="3067374" cy="468474"/>
          </a:xfrm>
          <a:prstGeom prst="rect">
            <a:avLst/>
          </a:prstGeom>
          <a:noFill/>
          <a:ln w="9525">
            <a:noFill/>
            <a:miter lim="800000"/>
            <a:headEnd/>
            <a:tailEnd/>
          </a:ln>
          <a:effectLst/>
        </p:spPr>
        <p:txBody>
          <a:bodyPr vert="horz" wrap="square" lIns="92173" tIns="46086" rIns="92173" bIns="46086" numCol="1" anchor="b" anchorCtr="0" compatLnSpc="1">
            <a:prstTxWarp prst="textNoShape">
              <a:avLst/>
            </a:prstTxWarp>
          </a:bodyPr>
          <a:lstStyle>
            <a:lvl1pPr algn="r">
              <a:defRPr>
                <a:cs typeface="+mn-cs"/>
              </a:defRPr>
            </a:lvl1pPr>
          </a:lstStyle>
          <a:p>
            <a:pPr>
              <a:defRPr/>
            </a:pPr>
            <a:fld id="{0A50C7D2-E8B4-4BB0-A848-C6557DDD6993}" type="slidenum">
              <a:rPr lang="en-GB"/>
              <a:pPr>
                <a:defRPr/>
              </a:pPr>
              <a:t>‹#›</a:t>
            </a:fld>
            <a:endParaRPr lang="en-GB" dirty="0"/>
          </a:p>
        </p:txBody>
      </p:sp>
    </p:spTree>
    <p:extLst>
      <p:ext uri="{BB962C8B-B14F-4D97-AF65-F5344CB8AC3E}">
        <p14:creationId xmlns:p14="http://schemas.microsoft.com/office/powerpoint/2010/main" val="29166832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www.irs.gov/pub/irs-pdf/f990sa.pdf" TargetMode="External"/><Relationship Id="rId2" Type="http://schemas.openxmlformats.org/officeDocument/2006/relationships/slide" Target="../slides/slide21.xml"/><Relationship Id="rId1" Type="http://schemas.openxmlformats.org/officeDocument/2006/relationships/notesMaster" Target="../notesMasters/notesMaster1.xml"/><Relationship Id="rId4" Type="http://schemas.openxmlformats.org/officeDocument/2006/relationships/hyperlink" Target="http://www.irs.gov/pub/irs-pdf/f990ezb.pdf" TargetMode="Externa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3" Type="http://schemas.openxmlformats.org/officeDocument/2006/relationships/hyperlink" Target="http://www.irs.gov/formspubs/index.html" TargetMode="External"/><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89F4DD-A38B-47C1-976D-F016B19B4263}" type="slidenum">
              <a:rPr lang="en-GB"/>
              <a:pPr/>
              <a:t>1</a:t>
            </a:fld>
            <a:endParaRPr lang="en-GB" dirty="0"/>
          </a:p>
        </p:txBody>
      </p:sp>
      <p:sp>
        <p:nvSpPr>
          <p:cNvPr id="227330" name="Rectangle 2"/>
          <p:cNvSpPr>
            <a:spLocks noGrp="1" noRot="1" noChangeAspect="1" noChangeArrowheads="1" noTextEdit="1"/>
          </p:cNvSpPr>
          <p:nvPr>
            <p:ph type="sldImg"/>
          </p:nvPr>
        </p:nvSpPr>
        <p:spPr>
          <a:ln/>
        </p:spPr>
      </p:sp>
      <p:sp>
        <p:nvSpPr>
          <p:cNvPr id="227331" name="Rectangle 3"/>
          <p:cNvSpPr>
            <a:spLocks noGrp="1" noChangeArrowheads="1"/>
          </p:cNvSpPr>
          <p:nvPr>
            <p:ph type="body" idx="1"/>
          </p:nvPr>
        </p:nvSpPr>
        <p:spPr/>
        <p:txBody>
          <a:bodyPr/>
          <a:lstStyle/>
          <a:p>
            <a:pPr>
              <a:lnSpc>
                <a:spcPct val="80000"/>
              </a:lnSpc>
            </a:pPr>
            <a:r>
              <a:rPr lang="en-US" sz="900" b="1" dirty="0"/>
              <a:t>Hello and Welcome to our presentation.</a:t>
            </a:r>
          </a:p>
          <a:p>
            <a:pPr>
              <a:lnSpc>
                <a:spcPct val="80000"/>
              </a:lnSpc>
            </a:pPr>
            <a:endParaRPr lang="en-US" sz="900" b="1"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8968" indent="-288065" eaLnBrk="0" hangingPunct="0">
              <a:spcBef>
                <a:spcPct val="30000"/>
              </a:spcBef>
              <a:defRPr sz="1200">
                <a:solidFill>
                  <a:schemeClr val="tx1"/>
                </a:solidFill>
                <a:latin typeface="Arial" charset="0"/>
              </a:defRPr>
            </a:lvl2pPr>
            <a:lvl3pPr marL="1152258" indent="-230452" eaLnBrk="0" hangingPunct="0">
              <a:spcBef>
                <a:spcPct val="30000"/>
              </a:spcBef>
              <a:defRPr sz="1200">
                <a:solidFill>
                  <a:schemeClr val="tx1"/>
                </a:solidFill>
                <a:latin typeface="Arial" charset="0"/>
              </a:defRPr>
            </a:lvl3pPr>
            <a:lvl4pPr marL="1613162" indent="-230452" eaLnBrk="0" hangingPunct="0">
              <a:spcBef>
                <a:spcPct val="30000"/>
              </a:spcBef>
              <a:defRPr sz="1200">
                <a:solidFill>
                  <a:schemeClr val="tx1"/>
                </a:solidFill>
                <a:latin typeface="Arial" charset="0"/>
              </a:defRPr>
            </a:lvl4pPr>
            <a:lvl5pPr marL="2074065" indent="-230452" eaLnBrk="0" hangingPunct="0">
              <a:spcBef>
                <a:spcPct val="30000"/>
              </a:spcBef>
              <a:defRPr sz="1200">
                <a:solidFill>
                  <a:schemeClr val="tx1"/>
                </a:solidFill>
                <a:latin typeface="Arial" charset="0"/>
              </a:defRPr>
            </a:lvl5pPr>
            <a:lvl6pPr marL="2534968" indent="-230452" eaLnBrk="0" fontAlgn="base" hangingPunct="0">
              <a:spcBef>
                <a:spcPct val="30000"/>
              </a:spcBef>
              <a:spcAft>
                <a:spcPct val="0"/>
              </a:spcAft>
              <a:defRPr sz="1200">
                <a:solidFill>
                  <a:schemeClr val="tx1"/>
                </a:solidFill>
                <a:latin typeface="Arial" charset="0"/>
              </a:defRPr>
            </a:lvl6pPr>
            <a:lvl7pPr marL="2995872" indent="-230452" eaLnBrk="0" fontAlgn="base" hangingPunct="0">
              <a:spcBef>
                <a:spcPct val="30000"/>
              </a:spcBef>
              <a:spcAft>
                <a:spcPct val="0"/>
              </a:spcAft>
              <a:defRPr sz="1200">
                <a:solidFill>
                  <a:schemeClr val="tx1"/>
                </a:solidFill>
                <a:latin typeface="Arial" charset="0"/>
              </a:defRPr>
            </a:lvl7pPr>
            <a:lvl8pPr marL="3456775" indent="-230452" eaLnBrk="0" fontAlgn="base" hangingPunct="0">
              <a:spcBef>
                <a:spcPct val="30000"/>
              </a:spcBef>
              <a:spcAft>
                <a:spcPct val="0"/>
              </a:spcAft>
              <a:defRPr sz="1200">
                <a:solidFill>
                  <a:schemeClr val="tx1"/>
                </a:solidFill>
                <a:latin typeface="Arial" charset="0"/>
              </a:defRPr>
            </a:lvl8pPr>
            <a:lvl9pPr marL="3917678" indent="-230452"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3BE85F91-4268-4C12-B9D1-A96AE07E4C86}" type="slidenum">
              <a:rPr lang="en-GB" altLang="en-US" smtClean="0">
                <a:solidFill>
                  <a:srgbClr val="000000"/>
                </a:solidFill>
                <a:cs typeface="Arial" charset="0"/>
              </a:rPr>
              <a:pPr eaLnBrk="1" hangingPunct="1">
                <a:spcBef>
                  <a:spcPct val="0"/>
                </a:spcBef>
              </a:pPr>
              <a:t>10</a:t>
            </a:fld>
            <a:endParaRPr lang="en-GB" altLang="en-US" dirty="0" smtClean="0">
              <a:solidFill>
                <a:srgbClr val="000000"/>
              </a:solidFill>
              <a:cs typeface="Arial" charset="0"/>
            </a:endParaRPr>
          </a:p>
        </p:txBody>
      </p:sp>
      <p:sp>
        <p:nvSpPr>
          <p:cNvPr id="62467" name="Rectangle 2"/>
          <p:cNvSpPr>
            <a:spLocks noGrp="1" noRot="1" noChangeAspect="1" noChangeArrowheads="1" noTextEdit="1"/>
          </p:cNvSpPr>
          <p:nvPr>
            <p:ph type="sldImg"/>
          </p:nvPr>
        </p:nvSpPr>
        <p:spPr>
          <a:xfrm>
            <a:off x="1146175" y="692150"/>
            <a:ext cx="4681538" cy="3511550"/>
          </a:xfrm>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dirty="0" smtClean="0"/>
              <a:t>Just like the ACS, ACS affiliated organizations including the local sections, divisions, subdivisions, and regions, are considered as charitable non-profit scientific and educational organizations</a:t>
            </a:r>
            <a:r>
              <a:rPr lang="en-US" altLang="en-US" b="1" baseline="0" dirty="0" smtClean="0"/>
              <a:t> if you elect to be included in the ACS Group exemption.</a:t>
            </a:r>
          </a:p>
          <a:p>
            <a:pPr eaLnBrk="1" hangingPunct="1"/>
            <a:r>
              <a:rPr lang="en-US" altLang="en-US" b="1" dirty="0" smtClean="0"/>
              <a:t>  </a:t>
            </a:r>
          </a:p>
          <a:p>
            <a:pPr eaLnBrk="1" hangingPunct="1"/>
            <a:r>
              <a:rPr lang="en-US" altLang="en-US" b="1" dirty="0" smtClean="0"/>
              <a:t>The IRS grants  501(c)(3) tax-exempt status to our affiliates  through the ACS Group Exemption Letter.  </a:t>
            </a:r>
          </a:p>
          <a:p>
            <a:pPr eaLnBrk="1" hangingPunct="1"/>
            <a:r>
              <a:rPr lang="en-US" altLang="en-US" b="1" dirty="0" smtClean="0"/>
              <a:t> If your organization is included in the Group Exemption, you will need to have a copy of the ACS letter to prove your tax-exempt status.	</a:t>
            </a:r>
          </a:p>
          <a:p>
            <a:pPr eaLnBrk="1" hangingPunct="1"/>
            <a:r>
              <a:rPr lang="en-US" altLang="en-US" b="1" dirty="0" smtClean="0"/>
              <a:t>Similar to the ACS, you are also generally exempt from federal income tax.</a:t>
            </a:r>
          </a:p>
          <a:p>
            <a:pPr eaLnBrk="1" hangingPunct="1"/>
            <a:r>
              <a:rPr lang="en-US" altLang="en-US" b="1" dirty="0" smtClean="0"/>
              <a:t>  You are also considered a public charity and not a private foundation. </a:t>
            </a:r>
          </a:p>
          <a:p>
            <a:pPr eaLnBrk="1" hangingPunct="1"/>
            <a:r>
              <a:rPr lang="en-US" altLang="en-US" b="1" dirty="0" smtClean="0"/>
              <a:t>An affiliated organization that is a private foundation cannot be included under the group exemption letter.</a:t>
            </a:r>
            <a:endParaRPr lang="en-US" altLang="en-US" dirty="0" smtClean="0"/>
          </a:p>
          <a:p>
            <a:pPr eaLnBrk="1" hangingPunct="1"/>
            <a:r>
              <a:rPr lang="en-US" altLang="en-US" b="1" dirty="0" smtClean="0"/>
              <a:t> (CLICK)</a:t>
            </a:r>
            <a:endParaRPr lang="en-US" altLang="en-US" dirty="0" smtClean="0"/>
          </a:p>
          <a:p>
            <a:pPr eaLnBrk="1" hangingPunct="1"/>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8968" indent="-288065" eaLnBrk="0" hangingPunct="0">
              <a:spcBef>
                <a:spcPct val="30000"/>
              </a:spcBef>
              <a:defRPr sz="1200">
                <a:solidFill>
                  <a:schemeClr val="tx1"/>
                </a:solidFill>
                <a:latin typeface="Arial" charset="0"/>
              </a:defRPr>
            </a:lvl2pPr>
            <a:lvl3pPr marL="1152258" indent="-230452" eaLnBrk="0" hangingPunct="0">
              <a:spcBef>
                <a:spcPct val="30000"/>
              </a:spcBef>
              <a:defRPr sz="1200">
                <a:solidFill>
                  <a:schemeClr val="tx1"/>
                </a:solidFill>
                <a:latin typeface="Arial" charset="0"/>
              </a:defRPr>
            </a:lvl3pPr>
            <a:lvl4pPr marL="1613162" indent="-230452" eaLnBrk="0" hangingPunct="0">
              <a:spcBef>
                <a:spcPct val="30000"/>
              </a:spcBef>
              <a:defRPr sz="1200">
                <a:solidFill>
                  <a:schemeClr val="tx1"/>
                </a:solidFill>
                <a:latin typeface="Arial" charset="0"/>
              </a:defRPr>
            </a:lvl4pPr>
            <a:lvl5pPr marL="2074065" indent="-230452" eaLnBrk="0" hangingPunct="0">
              <a:spcBef>
                <a:spcPct val="30000"/>
              </a:spcBef>
              <a:defRPr sz="1200">
                <a:solidFill>
                  <a:schemeClr val="tx1"/>
                </a:solidFill>
                <a:latin typeface="Arial" charset="0"/>
              </a:defRPr>
            </a:lvl5pPr>
            <a:lvl6pPr marL="2534968" indent="-230452" eaLnBrk="0" fontAlgn="base" hangingPunct="0">
              <a:spcBef>
                <a:spcPct val="30000"/>
              </a:spcBef>
              <a:spcAft>
                <a:spcPct val="0"/>
              </a:spcAft>
              <a:defRPr sz="1200">
                <a:solidFill>
                  <a:schemeClr val="tx1"/>
                </a:solidFill>
                <a:latin typeface="Arial" charset="0"/>
              </a:defRPr>
            </a:lvl6pPr>
            <a:lvl7pPr marL="2995872" indent="-230452" eaLnBrk="0" fontAlgn="base" hangingPunct="0">
              <a:spcBef>
                <a:spcPct val="30000"/>
              </a:spcBef>
              <a:spcAft>
                <a:spcPct val="0"/>
              </a:spcAft>
              <a:defRPr sz="1200">
                <a:solidFill>
                  <a:schemeClr val="tx1"/>
                </a:solidFill>
                <a:latin typeface="Arial" charset="0"/>
              </a:defRPr>
            </a:lvl7pPr>
            <a:lvl8pPr marL="3456775" indent="-230452" eaLnBrk="0" fontAlgn="base" hangingPunct="0">
              <a:spcBef>
                <a:spcPct val="30000"/>
              </a:spcBef>
              <a:spcAft>
                <a:spcPct val="0"/>
              </a:spcAft>
              <a:defRPr sz="1200">
                <a:solidFill>
                  <a:schemeClr val="tx1"/>
                </a:solidFill>
                <a:latin typeface="Arial" charset="0"/>
              </a:defRPr>
            </a:lvl8pPr>
            <a:lvl9pPr marL="3917678" indent="-230452"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A55A13A-1302-4B8F-9BCA-592477F58C5B}" type="slidenum">
              <a:rPr lang="en-GB" altLang="en-US" smtClean="0">
                <a:solidFill>
                  <a:srgbClr val="000000"/>
                </a:solidFill>
                <a:cs typeface="Arial" charset="0"/>
              </a:rPr>
              <a:pPr eaLnBrk="1" hangingPunct="1">
                <a:spcBef>
                  <a:spcPct val="0"/>
                </a:spcBef>
              </a:pPr>
              <a:t>11</a:t>
            </a:fld>
            <a:endParaRPr lang="en-GB" altLang="en-US" dirty="0" smtClean="0">
              <a:solidFill>
                <a:srgbClr val="000000"/>
              </a:solidFill>
              <a:cs typeface="Arial" charset="0"/>
            </a:endParaRPr>
          </a:p>
        </p:txBody>
      </p:sp>
      <p:sp>
        <p:nvSpPr>
          <p:cNvPr id="63491" name="Rectangle 2"/>
          <p:cNvSpPr>
            <a:spLocks noGrp="1" noRot="1" noChangeAspect="1" noChangeArrowheads="1" noTextEdit="1"/>
          </p:cNvSpPr>
          <p:nvPr>
            <p:ph type="sldImg"/>
          </p:nvPr>
        </p:nvSpPr>
        <p:spPr>
          <a:xfrm>
            <a:off x="1363663" y="692150"/>
            <a:ext cx="4681537" cy="3511550"/>
          </a:xfrm>
          <a:ln/>
        </p:spPr>
      </p:sp>
      <p:sp>
        <p:nvSpPr>
          <p:cNvPr id="63492" name="Rectangle 3"/>
          <p:cNvSpPr>
            <a:spLocks noGrp="1" noChangeArrowheads="1"/>
          </p:cNvSpPr>
          <p:nvPr>
            <p:ph type="body" idx="1"/>
          </p:nvPr>
        </p:nvSpPr>
        <p:spPr>
          <a:xfrm>
            <a:off x="708349" y="4448100"/>
            <a:ext cx="5661981" cy="444010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1100" b="1" dirty="0"/>
              <a:t>So what is the Group Exemption?  The IRS created the group exemption as an alternative method for organizations that are similar and affiliated with each other to easily obtain exemption on a group basis, thus reducing the paperwork burden on both the IRS and the covered organizations.  </a:t>
            </a:r>
          </a:p>
          <a:p>
            <a:pPr eaLnBrk="1" hangingPunct="1"/>
            <a:r>
              <a:rPr lang="en-US" altLang="en-US" sz="1100" b="1" dirty="0"/>
              <a:t>Under the Group Exemption, ACS is the central organization and the affiliates are considered subordinate organizations.  </a:t>
            </a:r>
          </a:p>
          <a:p>
            <a:pPr eaLnBrk="1" hangingPunct="1"/>
            <a:r>
              <a:rPr lang="en-US" altLang="en-US" sz="1100" b="1" dirty="0"/>
              <a:t>The IRS assumes that all organizations covered under the ACS group exemption are classified under section 501(c)(3) of the Code on the same basis as the ACS and are not Private foundations</a:t>
            </a:r>
          </a:p>
          <a:p>
            <a:pPr eaLnBrk="1" hangingPunct="1"/>
            <a:r>
              <a:rPr lang="en-US" altLang="en-US" sz="1100" b="1" dirty="0"/>
              <a:t>The Group Exemption number for ACS is 0945.  This is the number that you need to enter on some IRS forms that require a group exemption number.</a:t>
            </a:r>
          </a:p>
          <a:p>
            <a:pPr eaLnBrk="1" hangingPunct="1"/>
            <a:r>
              <a:rPr lang="en-US" altLang="en-US" sz="1100" b="1" dirty="0"/>
              <a:t>To keep the group exemption letter in force, ACS must annually update the IRS with a listing of affiliated organizations to be included under the group exemption and all affiliated organizations must annually re-elect and authorize the ACS to include them. This re-election is done by answering the specific question and giving your response on your  ACS annual report submission.</a:t>
            </a:r>
          </a:p>
          <a:p>
            <a:pPr eaLnBrk="1" hangingPunct="1"/>
            <a:r>
              <a:rPr lang="en-US" altLang="en-US" sz="1100" b="1" dirty="0"/>
              <a:t>(CLICK)</a:t>
            </a:r>
            <a:endParaRPr lang="en-US" altLang="en-US" sz="1100"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8968" indent="-288065" eaLnBrk="0" hangingPunct="0">
              <a:spcBef>
                <a:spcPct val="30000"/>
              </a:spcBef>
              <a:defRPr sz="1200">
                <a:solidFill>
                  <a:schemeClr val="tx1"/>
                </a:solidFill>
                <a:latin typeface="Arial" charset="0"/>
              </a:defRPr>
            </a:lvl2pPr>
            <a:lvl3pPr marL="1152258" indent="-230452" eaLnBrk="0" hangingPunct="0">
              <a:spcBef>
                <a:spcPct val="30000"/>
              </a:spcBef>
              <a:defRPr sz="1200">
                <a:solidFill>
                  <a:schemeClr val="tx1"/>
                </a:solidFill>
                <a:latin typeface="Arial" charset="0"/>
              </a:defRPr>
            </a:lvl3pPr>
            <a:lvl4pPr marL="1613162" indent="-230452" eaLnBrk="0" hangingPunct="0">
              <a:spcBef>
                <a:spcPct val="30000"/>
              </a:spcBef>
              <a:defRPr sz="1200">
                <a:solidFill>
                  <a:schemeClr val="tx1"/>
                </a:solidFill>
                <a:latin typeface="Arial" charset="0"/>
              </a:defRPr>
            </a:lvl4pPr>
            <a:lvl5pPr marL="2074065" indent="-230452" eaLnBrk="0" hangingPunct="0">
              <a:spcBef>
                <a:spcPct val="30000"/>
              </a:spcBef>
              <a:defRPr sz="1200">
                <a:solidFill>
                  <a:schemeClr val="tx1"/>
                </a:solidFill>
                <a:latin typeface="Arial" charset="0"/>
              </a:defRPr>
            </a:lvl5pPr>
            <a:lvl6pPr marL="2534968" indent="-230452" eaLnBrk="0" fontAlgn="base" hangingPunct="0">
              <a:spcBef>
                <a:spcPct val="30000"/>
              </a:spcBef>
              <a:spcAft>
                <a:spcPct val="0"/>
              </a:spcAft>
              <a:defRPr sz="1200">
                <a:solidFill>
                  <a:schemeClr val="tx1"/>
                </a:solidFill>
                <a:latin typeface="Arial" charset="0"/>
              </a:defRPr>
            </a:lvl6pPr>
            <a:lvl7pPr marL="2995872" indent="-230452" eaLnBrk="0" fontAlgn="base" hangingPunct="0">
              <a:spcBef>
                <a:spcPct val="30000"/>
              </a:spcBef>
              <a:spcAft>
                <a:spcPct val="0"/>
              </a:spcAft>
              <a:defRPr sz="1200">
                <a:solidFill>
                  <a:schemeClr val="tx1"/>
                </a:solidFill>
                <a:latin typeface="Arial" charset="0"/>
              </a:defRPr>
            </a:lvl7pPr>
            <a:lvl8pPr marL="3456775" indent="-230452" eaLnBrk="0" fontAlgn="base" hangingPunct="0">
              <a:spcBef>
                <a:spcPct val="30000"/>
              </a:spcBef>
              <a:spcAft>
                <a:spcPct val="0"/>
              </a:spcAft>
              <a:defRPr sz="1200">
                <a:solidFill>
                  <a:schemeClr val="tx1"/>
                </a:solidFill>
                <a:latin typeface="Arial" charset="0"/>
              </a:defRPr>
            </a:lvl8pPr>
            <a:lvl9pPr marL="3917678" indent="-230452"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F1AC33A1-AAE9-4D0B-9219-08A111D0A356}" type="slidenum">
              <a:rPr lang="en-GB" altLang="en-US" smtClean="0">
                <a:solidFill>
                  <a:srgbClr val="000000"/>
                </a:solidFill>
                <a:cs typeface="Arial" charset="0"/>
              </a:rPr>
              <a:pPr eaLnBrk="1" hangingPunct="1">
                <a:spcBef>
                  <a:spcPct val="0"/>
                </a:spcBef>
              </a:pPr>
              <a:t>12</a:t>
            </a:fld>
            <a:endParaRPr lang="en-GB" altLang="en-US" dirty="0" smtClean="0">
              <a:solidFill>
                <a:srgbClr val="000000"/>
              </a:solidFill>
              <a:cs typeface="Arial" charset="0"/>
            </a:endParaRPr>
          </a:p>
        </p:txBody>
      </p:sp>
      <p:sp>
        <p:nvSpPr>
          <p:cNvPr id="64515" name="Rectangle 2"/>
          <p:cNvSpPr>
            <a:spLocks noGrp="1" noRot="1" noChangeAspect="1" noChangeArrowheads="1" noTextEdit="1"/>
          </p:cNvSpPr>
          <p:nvPr>
            <p:ph type="sldImg"/>
          </p:nvPr>
        </p:nvSpPr>
        <p:spPr>
          <a:xfrm>
            <a:off x="1290638" y="692150"/>
            <a:ext cx="4683125" cy="3511550"/>
          </a:xfrm>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1000" b="1" dirty="0"/>
              <a:t>Although the tax-exempt status is extended to the affiliated organizations from the granting of the ACS group exemption letter, the ACS and its affiliated organizations must maintain their own individual/separate tax-exempt status.  Which means each affiliate must be organized and operated exclusively for one or more exempt purposes.</a:t>
            </a:r>
          </a:p>
          <a:p>
            <a:pPr eaLnBrk="1" hangingPunct="1"/>
            <a:endParaRPr lang="en-US" altLang="en-US" sz="1000" b="1" dirty="0"/>
          </a:p>
          <a:p>
            <a:pPr eaLnBrk="1" hangingPunct="1"/>
            <a:r>
              <a:rPr lang="en-US" altLang="en-US" sz="1000" b="1" dirty="0"/>
              <a:t> You must be organized as a nonprofit corporation, trust or unincorporated association.</a:t>
            </a:r>
          </a:p>
          <a:p>
            <a:pPr eaLnBrk="1" hangingPunct="1"/>
            <a:endParaRPr lang="en-US" altLang="en-US" sz="1000" dirty="0"/>
          </a:p>
          <a:p>
            <a:pPr eaLnBrk="1" hangingPunct="1"/>
            <a:r>
              <a:rPr lang="en-US" altLang="en-US" sz="1000" b="1" dirty="0"/>
              <a:t>The ACS only has general supervision and control over the affiliates  but it does not have operational and financial control over you.  You are a separate legal entity – operating autonomous from the ACS.  </a:t>
            </a:r>
          </a:p>
          <a:p>
            <a:pPr eaLnBrk="1" hangingPunct="1"/>
            <a:endParaRPr lang="en-US" altLang="en-US" sz="1000" b="1" dirty="0"/>
          </a:p>
          <a:p>
            <a:pPr eaLnBrk="1" hangingPunct="1"/>
            <a:r>
              <a:rPr lang="en-US" altLang="en-US" sz="1000" b="1" dirty="0"/>
              <a:t>You have your own unique federal identification number and this number must always appear on all your federal and state correspondences and returns.</a:t>
            </a:r>
          </a:p>
          <a:p>
            <a:pPr eaLnBrk="1" hangingPunct="1"/>
            <a:endParaRPr lang="en-US" altLang="en-US" sz="1000" b="1" dirty="0"/>
          </a:p>
          <a:p>
            <a:pPr eaLnBrk="1" hangingPunct="1"/>
            <a:r>
              <a:rPr lang="en-US" altLang="en-US" sz="1000" b="1" dirty="0"/>
              <a:t>Never use the ACS federal id number. If you do not know your federal id number, please contact the ACS Tax Office. </a:t>
            </a:r>
          </a:p>
          <a:p>
            <a:pPr eaLnBrk="1" hangingPunct="1"/>
            <a:endParaRPr lang="en-US" altLang="en-US" sz="1000" dirty="0"/>
          </a:p>
          <a:p>
            <a:pPr eaLnBrk="1" hangingPunct="1"/>
            <a:r>
              <a:rPr lang="en-US" altLang="en-US" sz="1000" b="1" dirty="0"/>
              <a:t>Although granted exemption under the ACS group exemption, as a separate legal entity, you need to maintain your own tax-exempt status and  file your own information and income tax returns.  </a:t>
            </a:r>
          </a:p>
          <a:p>
            <a:pPr eaLnBrk="1" hangingPunct="1"/>
            <a:r>
              <a:rPr lang="en-US" altLang="en-US" sz="1000" b="1" dirty="0"/>
              <a:t>In addition, you need to satisfy the public support tests to be considered as a non-private foundation organization to continue to be included in the ACS group exemption.  (CLICK)</a:t>
            </a:r>
          </a:p>
          <a:p>
            <a:pPr eaLnBrk="1" hangingPunct="1"/>
            <a:r>
              <a:rPr lang="en-US" altLang="en-US" sz="1000" b="1" dirty="0"/>
              <a:t> </a:t>
            </a:r>
            <a:endParaRPr lang="en-US" altLang="en-US" sz="1000"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8968" indent="-288065" eaLnBrk="0" hangingPunct="0">
              <a:spcBef>
                <a:spcPct val="30000"/>
              </a:spcBef>
              <a:defRPr sz="1200">
                <a:solidFill>
                  <a:schemeClr val="tx1"/>
                </a:solidFill>
                <a:latin typeface="Arial" charset="0"/>
              </a:defRPr>
            </a:lvl2pPr>
            <a:lvl3pPr marL="1152258" indent="-230452" eaLnBrk="0" hangingPunct="0">
              <a:spcBef>
                <a:spcPct val="30000"/>
              </a:spcBef>
              <a:defRPr sz="1200">
                <a:solidFill>
                  <a:schemeClr val="tx1"/>
                </a:solidFill>
                <a:latin typeface="Arial" charset="0"/>
              </a:defRPr>
            </a:lvl3pPr>
            <a:lvl4pPr marL="1613162" indent="-230452" eaLnBrk="0" hangingPunct="0">
              <a:spcBef>
                <a:spcPct val="30000"/>
              </a:spcBef>
              <a:defRPr sz="1200">
                <a:solidFill>
                  <a:schemeClr val="tx1"/>
                </a:solidFill>
                <a:latin typeface="Arial" charset="0"/>
              </a:defRPr>
            </a:lvl4pPr>
            <a:lvl5pPr marL="2074065" indent="-230452" eaLnBrk="0" hangingPunct="0">
              <a:spcBef>
                <a:spcPct val="30000"/>
              </a:spcBef>
              <a:defRPr sz="1200">
                <a:solidFill>
                  <a:schemeClr val="tx1"/>
                </a:solidFill>
                <a:latin typeface="Arial" charset="0"/>
              </a:defRPr>
            </a:lvl5pPr>
            <a:lvl6pPr marL="2534968" indent="-230452" eaLnBrk="0" fontAlgn="base" hangingPunct="0">
              <a:spcBef>
                <a:spcPct val="30000"/>
              </a:spcBef>
              <a:spcAft>
                <a:spcPct val="0"/>
              </a:spcAft>
              <a:defRPr sz="1200">
                <a:solidFill>
                  <a:schemeClr val="tx1"/>
                </a:solidFill>
                <a:latin typeface="Arial" charset="0"/>
              </a:defRPr>
            </a:lvl6pPr>
            <a:lvl7pPr marL="2995872" indent="-230452" eaLnBrk="0" fontAlgn="base" hangingPunct="0">
              <a:spcBef>
                <a:spcPct val="30000"/>
              </a:spcBef>
              <a:spcAft>
                <a:spcPct val="0"/>
              </a:spcAft>
              <a:defRPr sz="1200">
                <a:solidFill>
                  <a:schemeClr val="tx1"/>
                </a:solidFill>
                <a:latin typeface="Arial" charset="0"/>
              </a:defRPr>
            </a:lvl7pPr>
            <a:lvl8pPr marL="3456775" indent="-230452" eaLnBrk="0" fontAlgn="base" hangingPunct="0">
              <a:spcBef>
                <a:spcPct val="30000"/>
              </a:spcBef>
              <a:spcAft>
                <a:spcPct val="0"/>
              </a:spcAft>
              <a:defRPr sz="1200">
                <a:solidFill>
                  <a:schemeClr val="tx1"/>
                </a:solidFill>
                <a:latin typeface="Arial" charset="0"/>
              </a:defRPr>
            </a:lvl8pPr>
            <a:lvl9pPr marL="3917678" indent="-230452"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271DD73-CA77-4439-B38A-65689B97108F}" type="slidenum">
              <a:rPr lang="en-GB" altLang="en-US" smtClean="0">
                <a:solidFill>
                  <a:srgbClr val="000000"/>
                </a:solidFill>
                <a:cs typeface="Arial" charset="0"/>
              </a:rPr>
              <a:pPr eaLnBrk="1" hangingPunct="1">
                <a:spcBef>
                  <a:spcPct val="0"/>
                </a:spcBef>
              </a:pPr>
              <a:t>13</a:t>
            </a:fld>
            <a:endParaRPr lang="en-GB" altLang="en-US" dirty="0" smtClean="0">
              <a:solidFill>
                <a:srgbClr val="000000"/>
              </a:solidFill>
              <a:cs typeface="Arial" charset="0"/>
            </a:endParaRPr>
          </a:p>
        </p:txBody>
      </p:sp>
      <p:sp>
        <p:nvSpPr>
          <p:cNvPr id="65539" name="Rectangle 2"/>
          <p:cNvSpPr>
            <a:spLocks noGrp="1" noRot="1" noChangeAspect="1" noChangeArrowheads="1" noTextEdit="1"/>
          </p:cNvSpPr>
          <p:nvPr>
            <p:ph type="sldImg"/>
          </p:nvPr>
        </p:nvSpPr>
        <p:spPr>
          <a:xfrm>
            <a:off x="1217613" y="692150"/>
            <a:ext cx="4683125" cy="3511550"/>
          </a:xfrm>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dirty="0" smtClean="0"/>
              <a:t>Here are some of the benefits of being a tax-exempt 501(c)(3) organization.</a:t>
            </a:r>
          </a:p>
          <a:p>
            <a:pPr eaLnBrk="1" hangingPunct="1"/>
            <a:endParaRPr lang="en-US" altLang="en-US" b="1" dirty="0" smtClean="0"/>
          </a:p>
          <a:p>
            <a:pPr eaLnBrk="1" hangingPunct="1">
              <a:buFontTx/>
              <a:buChar char="•"/>
            </a:pPr>
            <a:r>
              <a:rPr lang="en-US" altLang="en-US" b="1" dirty="0" smtClean="0"/>
              <a:t> The main benefit is that you do not have to pay federal income taxes on income from activities related to your exempt purpose.</a:t>
            </a:r>
          </a:p>
          <a:p>
            <a:pPr eaLnBrk="1" hangingPunct="1">
              <a:buFontTx/>
              <a:buChar char="•"/>
            </a:pPr>
            <a:endParaRPr lang="en-US" altLang="en-US" b="1" dirty="0" smtClean="0"/>
          </a:p>
          <a:p>
            <a:pPr eaLnBrk="1" hangingPunct="1">
              <a:buFontTx/>
              <a:buChar char="•"/>
            </a:pPr>
            <a:r>
              <a:rPr lang="en-US" altLang="en-US" b="1" dirty="0" smtClean="0"/>
              <a:t> As an employer, you are exempt from paying federal unemployment taxes.</a:t>
            </a:r>
          </a:p>
          <a:p>
            <a:pPr eaLnBrk="1" hangingPunct="1">
              <a:buFontTx/>
              <a:buChar char="•"/>
            </a:pPr>
            <a:endParaRPr lang="en-US" altLang="en-US" b="1" dirty="0" smtClean="0"/>
          </a:p>
          <a:p>
            <a:pPr eaLnBrk="1" hangingPunct="1">
              <a:buFontTx/>
              <a:buChar char="•"/>
            </a:pPr>
            <a:r>
              <a:rPr lang="en-US" altLang="en-US" b="1" dirty="0" smtClean="0"/>
              <a:t>Another benefit is a possible exemption from state income, sales, employment and property taxes.</a:t>
            </a:r>
          </a:p>
          <a:p>
            <a:pPr eaLnBrk="1" hangingPunct="1">
              <a:buFontTx/>
              <a:buChar char="•"/>
            </a:pPr>
            <a:endParaRPr lang="en-US" altLang="en-US" b="1" dirty="0" smtClean="0"/>
          </a:p>
          <a:p>
            <a:pPr eaLnBrk="1" hangingPunct="1">
              <a:buFontTx/>
              <a:buChar char="•"/>
            </a:pPr>
            <a:r>
              <a:rPr lang="en-US" altLang="en-US" b="1" dirty="0" smtClean="0"/>
              <a:t>Contributions you receive are deductible as charitable contributions to the donor on the donor’s federal income tax return.</a:t>
            </a:r>
          </a:p>
          <a:p>
            <a:pPr eaLnBrk="1" hangingPunct="1">
              <a:buFontTx/>
              <a:buChar char="•"/>
            </a:pPr>
            <a:endParaRPr lang="en-US" altLang="en-US" b="1" dirty="0" smtClean="0"/>
          </a:p>
          <a:p>
            <a:pPr eaLnBrk="1" hangingPunct="1">
              <a:buFontTx/>
              <a:buChar char="•"/>
            </a:pPr>
            <a:r>
              <a:rPr lang="en-US" altLang="en-US" b="1" dirty="0" smtClean="0"/>
              <a:t>501(c)(3) organizations can obtain tax-exempt financing.</a:t>
            </a:r>
          </a:p>
          <a:p>
            <a:pPr eaLnBrk="1" hangingPunct="1"/>
            <a:endParaRPr lang="en-US" altLang="en-US" b="1" dirty="0" smtClean="0"/>
          </a:p>
          <a:p>
            <a:pPr eaLnBrk="1" hangingPunct="1">
              <a:buFontTx/>
              <a:buChar char="•"/>
            </a:pPr>
            <a:r>
              <a:rPr lang="en-US" altLang="en-US" b="1" dirty="0" smtClean="0"/>
              <a:t> AND The US Postal Service offers reduced postal rates . (CLICK)</a:t>
            </a:r>
            <a:endParaRPr lang="en-US" altLang="en-US" dirty="0" smtClean="0"/>
          </a:p>
          <a:p>
            <a:pPr eaLnBrk="1" hangingPunct="1"/>
            <a:endParaRPr lang="en-US" altLang="en-US" b="1"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8968" indent="-288065" eaLnBrk="0" hangingPunct="0">
              <a:spcBef>
                <a:spcPct val="30000"/>
              </a:spcBef>
              <a:defRPr sz="1200">
                <a:solidFill>
                  <a:schemeClr val="tx1"/>
                </a:solidFill>
                <a:latin typeface="Arial" charset="0"/>
              </a:defRPr>
            </a:lvl2pPr>
            <a:lvl3pPr marL="1152258" indent="-230452" eaLnBrk="0" hangingPunct="0">
              <a:spcBef>
                <a:spcPct val="30000"/>
              </a:spcBef>
              <a:defRPr sz="1200">
                <a:solidFill>
                  <a:schemeClr val="tx1"/>
                </a:solidFill>
                <a:latin typeface="Arial" charset="0"/>
              </a:defRPr>
            </a:lvl3pPr>
            <a:lvl4pPr marL="1613162" indent="-230452" eaLnBrk="0" hangingPunct="0">
              <a:spcBef>
                <a:spcPct val="30000"/>
              </a:spcBef>
              <a:defRPr sz="1200">
                <a:solidFill>
                  <a:schemeClr val="tx1"/>
                </a:solidFill>
                <a:latin typeface="Arial" charset="0"/>
              </a:defRPr>
            </a:lvl4pPr>
            <a:lvl5pPr marL="2074065" indent="-230452" eaLnBrk="0" hangingPunct="0">
              <a:spcBef>
                <a:spcPct val="30000"/>
              </a:spcBef>
              <a:defRPr sz="1200">
                <a:solidFill>
                  <a:schemeClr val="tx1"/>
                </a:solidFill>
                <a:latin typeface="Arial" charset="0"/>
              </a:defRPr>
            </a:lvl5pPr>
            <a:lvl6pPr marL="2534968" indent="-230452" eaLnBrk="0" fontAlgn="base" hangingPunct="0">
              <a:spcBef>
                <a:spcPct val="30000"/>
              </a:spcBef>
              <a:spcAft>
                <a:spcPct val="0"/>
              </a:spcAft>
              <a:defRPr sz="1200">
                <a:solidFill>
                  <a:schemeClr val="tx1"/>
                </a:solidFill>
                <a:latin typeface="Arial" charset="0"/>
              </a:defRPr>
            </a:lvl6pPr>
            <a:lvl7pPr marL="2995872" indent="-230452" eaLnBrk="0" fontAlgn="base" hangingPunct="0">
              <a:spcBef>
                <a:spcPct val="30000"/>
              </a:spcBef>
              <a:spcAft>
                <a:spcPct val="0"/>
              </a:spcAft>
              <a:defRPr sz="1200">
                <a:solidFill>
                  <a:schemeClr val="tx1"/>
                </a:solidFill>
                <a:latin typeface="Arial" charset="0"/>
              </a:defRPr>
            </a:lvl7pPr>
            <a:lvl8pPr marL="3456775" indent="-230452" eaLnBrk="0" fontAlgn="base" hangingPunct="0">
              <a:spcBef>
                <a:spcPct val="30000"/>
              </a:spcBef>
              <a:spcAft>
                <a:spcPct val="0"/>
              </a:spcAft>
              <a:defRPr sz="1200">
                <a:solidFill>
                  <a:schemeClr val="tx1"/>
                </a:solidFill>
                <a:latin typeface="Arial" charset="0"/>
              </a:defRPr>
            </a:lvl8pPr>
            <a:lvl9pPr marL="3917678" indent="-230452"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806E1E6-02CA-4E61-B9F9-4F8CAD4136EF}" type="slidenum">
              <a:rPr lang="en-GB" altLang="en-US" smtClean="0">
                <a:solidFill>
                  <a:srgbClr val="000000"/>
                </a:solidFill>
                <a:cs typeface="Arial" charset="0"/>
              </a:rPr>
              <a:pPr eaLnBrk="1" hangingPunct="1">
                <a:spcBef>
                  <a:spcPct val="0"/>
                </a:spcBef>
              </a:pPr>
              <a:t>14</a:t>
            </a:fld>
            <a:endParaRPr lang="en-GB" altLang="en-US" dirty="0" smtClean="0">
              <a:solidFill>
                <a:srgbClr val="000000"/>
              </a:solidFill>
              <a:cs typeface="Arial" charset="0"/>
            </a:endParaRPr>
          </a:p>
        </p:txBody>
      </p:sp>
      <p:sp>
        <p:nvSpPr>
          <p:cNvPr id="66563"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a:xfrm>
            <a:off x="267634" y="4448100"/>
            <a:ext cx="6178017" cy="4366558"/>
          </a:xfrm>
        </p:spPr>
        <p:txBody>
          <a:bodyPr/>
          <a:lstStyle/>
          <a:p>
            <a:pPr eaLnBrk="1" hangingPunct="1">
              <a:defRPr/>
            </a:pPr>
            <a:r>
              <a:rPr lang="en-US" sz="1100" b="1" dirty="0"/>
              <a:t>Once a public charity has established that it is exempt under section 501(c)(3), the charity’s officers, directors, trustees and employees must ensure that the organization meets its ongoing compliance responsibilities and do not put the organization at risk of losing its tax-exempt status. Here are activities that could jeopardize your tax-exempt status.</a:t>
            </a:r>
          </a:p>
          <a:p>
            <a:pPr marL="172839" indent="-172839" eaLnBrk="1" hangingPunct="1">
              <a:buFont typeface="Arial" pitchFamily="34" charset="0"/>
              <a:buChar char="•"/>
              <a:defRPr/>
            </a:pPr>
            <a:r>
              <a:rPr lang="en-US" sz="1100" b="1" dirty="0"/>
              <a:t>First, is failing to meet filing requirements.  As you aware, this happened to several ACS affiliates.</a:t>
            </a:r>
          </a:p>
          <a:p>
            <a:pPr marL="172839" indent="-172839" eaLnBrk="1" hangingPunct="1">
              <a:buFont typeface="Arial" pitchFamily="34" charset="0"/>
              <a:buChar char="•"/>
              <a:defRPr/>
            </a:pPr>
            <a:r>
              <a:rPr lang="en-US" sz="1100" b="1" dirty="0"/>
              <a:t>Next, no part of the organization’s earnings may benefit an insider.  Allowing your income or assets to  accrue to an officer, director, or a key employee is absolutely prohibited. </a:t>
            </a:r>
          </a:p>
          <a:p>
            <a:pPr marL="172839" indent="-172839" eaLnBrk="1" hangingPunct="1">
              <a:buFont typeface="Arial" pitchFamily="34" charset="0"/>
              <a:buChar char="•"/>
              <a:defRPr/>
            </a:pPr>
            <a:r>
              <a:rPr lang="en-US" sz="1100" b="1" dirty="0"/>
              <a:t>You are not permitted to engage in substantial legislative activity (commonly referred to as lobbying) or attempting to influence specific legislation at foreign, national, state or local level. </a:t>
            </a:r>
          </a:p>
          <a:p>
            <a:pPr marL="172839" indent="-172839" eaLnBrk="1" hangingPunct="1">
              <a:buFont typeface="Arial" pitchFamily="34" charset="0"/>
              <a:buChar char="•"/>
              <a:defRPr/>
            </a:pPr>
            <a:r>
              <a:rPr lang="en-US" sz="1100" b="1" dirty="0"/>
              <a:t>You are prohibited from intervening in any political campaign activities that support or oppose a candidate for elective federal, state, or local public office. </a:t>
            </a:r>
          </a:p>
          <a:p>
            <a:pPr marL="172839" indent="-172839" eaLnBrk="1" hangingPunct="1">
              <a:buFont typeface="Arial" pitchFamily="34" charset="0"/>
              <a:buChar char="•"/>
              <a:defRPr/>
            </a:pPr>
            <a:r>
              <a:rPr lang="en-US" sz="1100" b="1" dirty="0"/>
              <a:t>And You need to ensure that your primary activities support your exempt purpose.</a:t>
            </a:r>
          </a:p>
          <a:p>
            <a:pPr eaLnBrk="1" hangingPunct="1">
              <a:buFont typeface="Arial" pitchFamily="34" charset="0"/>
              <a:buNone/>
              <a:defRPr/>
            </a:pPr>
            <a:r>
              <a:rPr lang="en-US" sz="1100" b="1" dirty="0"/>
              <a:t>(CLICK)</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8968" indent="-288065" eaLnBrk="0" hangingPunct="0">
              <a:spcBef>
                <a:spcPct val="30000"/>
              </a:spcBef>
              <a:defRPr sz="1200">
                <a:solidFill>
                  <a:schemeClr val="tx1"/>
                </a:solidFill>
                <a:latin typeface="Arial" charset="0"/>
              </a:defRPr>
            </a:lvl2pPr>
            <a:lvl3pPr marL="1152258" indent="-230452" eaLnBrk="0" hangingPunct="0">
              <a:spcBef>
                <a:spcPct val="30000"/>
              </a:spcBef>
              <a:defRPr sz="1200">
                <a:solidFill>
                  <a:schemeClr val="tx1"/>
                </a:solidFill>
                <a:latin typeface="Arial" charset="0"/>
              </a:defRPr>
            </a:lvl3pPr>
            <a:lvl4pPr marL="1613162" indent="-230452" eaLnBrk="0" hangingPunct="0">
              <a:spcBef>
                <a:spcPct val="30000"/>
              </a:spcBef>
              <a:defRPr sz="1200">
                <a:solidFill>
                  <a:schemeClr val="tx1"/>
                </a:solidFill>
                <a:latin typeface="Arial" charset="0"/>
              </a:defRPr>
            </a:lvl4pPr>
            <a:lvl5pPr marL="2074065" indent="-230452" eaLnBrk="0" hangingPunct="0">
              <a:spcBef>
                <a:spcPct val="30000"/>
              </a:spcBef>
              <a:defRPr sz="1200">
                <a:solidFill>
                  <a:schemeClr val="tx1"/>
                </a:solidFill>
                <a:latin typeface="Arial" charset="0"/>
              </a:defRPr>
            </a:lvl5pPr>
            <a:lvl6pPr marL="2534968" indent="-230452" eaLnBrk="0" fontAlgn="base" hangingPunct="0">
              <a:spcBef>
                <a:spcPct val="30000"/>
              </a:spcBef>
              <a:spcAft>
                <a:spcPct val="0"/>
              </a:spcAft>
              <a:defRPr sz="1200">
                <a:solidFill>
                  <a:schemeClr val="tx1"/>
                </a:solidFill>
                <a:latin typeface="Arial" charset="0"/>
              </a:defRPr>
            </a:lvl6pPr>
            <a:lvl7pPr marL="2995872" indent="-230452" eaLnBrk="0" fontAlgn="base" hangingPunct="0">
              <a:spcBef>
                <a:spcPct val="30000"/>
              </a:spcBef>
              <a:spcAft>
                <a:spcPct val="0"/>
              </a:spcAft>
              <a:defRPr sz="1200">
                <a:solidFill>
                  <a:schemeClr val="tx1"/>
                </a:solidFill>
                <a:latin typeface="Arial" charset="0"/>
              </a:defRPr>
            </a:lvl7pPr>
            <a:lvl8pPr marL="3456775" indent="-230452" eaLnBrk="0" fontAlgn="base" hangingPunct="0">
              <a:spcBef>
                <a:spcPct val="30000"/>
              </a:spcBef>
              <a:spcAft>
                <a:spcPct val="0"/>
              </a:spcAft>
              <a:defRPr sz="1200">
                <a:solidFill>
                  <a:schemeClr val="tx1"/>
                </a:solidFill>
                <a:latin typeface="Arial" charset="0"/>
              </a:defRPr>
            </a:lvl8pPr>
            <a:lvl9pPr marL="3917678" indent="-230452"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9079C0F6-C98A-4133-83EF-EA4350DDA0E7}" type="slidenum">
              <a:rPr lang="en-GB" altLang="en-US" smtClean="0">
                <a:solidFill>
                  <a:srgbClr val="000000"/>
                </a:solidFill>
                <a:cs typeface="Arial" charset="0"/>
              </a:rPr>
              <a:pPr eaLnBrk="1" hangingPunct="1">
                <a:spcBef>
                  <a:spcPct val="0"/>
                </a:spcBef>
              </a:pPr>
              <a:t>15</a:t>
            </a:fld>
            <a:endParaRPr lang="en-GB" altLang="en-US" dirty="0" smtClean="0">
              <a:solidFill>
                <a:srgbClr val="000000"/>
              </a:solidFill>
              <a:cs typeface="Arial"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dirty="0" smtClean="0"/>
              <a:t>While 501(c)(3) organizations are generally exempt from federal income tax, you do</a:t>
            </a:r>
            <a:r>
              <a:rPr lang="en-US" altLang="en-US" b="1" baseline="0" dirty="0" smtClean="0"/>
              <a:t> have </a:t>
            </a:r>
            <a:r>
              <a:rPr lang="en-US" altLang="en-US" b="1" dirty="0" smtClean="0"/>
              <a:t>information reporting obligations  to the IRS to ensure that you continue to be recognized as tax-exempt.  </a:t>
            </a:r>
          </a:p>
          <a:p>
            <a:pPr eaLnBrk="1" hangingPunct="1"/>
            <a:endParaRPr lang="en-US" altLang="en-US" b="1" dirty="0" smtClean="0"/>
          </a:p>
          <a:p>
            <a:pPr eaLnBrk="1" hangingPunct="1"/>
            <a:r>
              <a:rPr lang="en-US" altLang="en-US" b="1" dirty="0" smtClean="0"/>
              <a:t>In addition, you may be liable for employment taxes, unrelated business income tax, excise taxes, and certain state and local taxes.</a:t>
            </a:r>
            <a:endParaRPr lang="en-US" altLang="en-US" dirty="0" smtClean="0"/>
          </a:p>
          <a:p>
            <a:pPr eaLnBrk="1" hangingPunct="1"/>
            <a:endParaRPr lang="en-US" altLang="en-US" b="1" dirty="0" smtClean="0"/>
          </a:p>
          <a:p>
            <a:pPr eaLnBrk="1" hangingPunct="1"/>
            <a:r>
              <a:rPr lang="en-US" altLang="en-US" b="1" dirty="0" smtClean="0"/>
              <a:t>In general, here is a list of the tax filings that tax-exempt organizations are required to file.</a:t>
            </a:r>
            <a:endParaRPr lang="en-US" altLang="en-US" dirty="0" smtClean="0"/>
          </a:p>
          <a:p>
            <a:pPr eaLnBrk="1" hangingPunct="1"/>
            <a:endParaRPr lang="en-US" altLang="en-US" b="1" dirty="0" smtClean="0"/>
          </a:p>
          <a:p>
            <a:pPr eaLnBrk="1" hangingPunct="1"/>
            <a:r>
              <a:rPr lang="en-US" altLang="en-US" b="1" dirty="0" smtClean="0"/>
              <a:t>I will cover all of these in more detail later, but the most common are the Form 990, 990-T and 1099s.</a:t>
            </a:r>
          </a:p>
          <a:p>
            <a:pPr eaLnBrk="1" hangingPunct="1"/>
            <a:r>
              <a:rPr lang="en-US" altLang="en-US" b="1" dirty="0" smtClean="0"/>
              <a:t>(CLICK)</a:t>
            </a:r>
            <a:endParaRPr lang="en-US" alt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t>Since as Treasurer you are likely the one responsible to prepare and file the Form 990, which Form 990 should you file?</a:t>
            </a:r>
          </a:p>
          <a:p>
            <a:pPr eaLnBrk="1" hangingPunct="1"/>
            <a:r>
              <a:rPr lang="en-US" altLang="en-US" dirty="0" smtClean="0"/>
              <a:t>(Click)</a:t>
            </a:r>
          </a:p>
        </p:txBody>
      </p:sp>
      <p:sp>
        <p:nvSpPr>
          <p:cNvPr id="686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8968" indent="-288065" eaLnBrk="0" hangingPunct="0">
              <a:spcBef>
                <a:spcPct val="30000"/>
              </a:spcBef>
              <a:defRPr sz="1200">
                <a:solidFill>
                  <a:schemeClr val="tx1"/>
                </a:solidFill>
                <a:latin typeface="Arial" charset="0"/>
              </a:defRPr>
            </a:lvl2pPr>
            <a:lvl3pPr marL="1152258" indent="-230452" eaLnBrk="0" hangingPunct="0">
              <a:spcBef>
                <a:spcPct val="30000"/>
              </a:spcBef>
              <a:defRPr sz="1200">
                <a:solidFill>
                  <a:schemeClr val="tx1"/>
                </a:solidFill>
                <a:latin typeface="Arial" charset="0"/>
              </a:defRPr>
            </a:lvl3pPr>
            <a:lvl4pPr marL="1613162" indent="-230452" eaLnBrk="0" hangingPunct="0">
              <a:spcBef>
                <a:spcPct val="30000"/>
              </a:spcBef>
              <a:defRPr sz="1200">
                <a:solidFill>
                  <a:schemeClr val="tx1"/>
                </a:solidFill>
                <a:latin typeface="Arial" charset="0"/>
              </a:defRPr>
            </a:lvl4pPr>
            <a:lvl5pPr marL="2074065" indent="-230452" eaLnBrk="0" hangingPunct="0">
              <a:spcBef>
                <a:spcPct val="30000"/>
              </a:spcBef>
              <a:defRPr sz="1200">
                <a:solidFill>
                  <a:schemeClr val="tx1"/>
                </a:solidFill>
                <a:latin typeface="Arial" charset="0"/>
              </a:defRPr>
            </a:lvl5pPr>
            <a:lvl6pPr marL="2534968" indent="-230452" eaLnBrk="0" fontAlgn="base" hangingPunct="0">
              <a:spcBef>
                <a:spcPct val="30000"/>
              </a:spcBef>
              <a:spcAft>
                <a:spcPct val="0"/>
              </a:spcAft>
              <a:defRPr sz="1200">
                <a:solidFill>
                  <a:schemeClr val="tx1"/>
                </a:solidFill>
                <a:latin typeface="Arial" charset="0"/>
              </a:defRPr>
            </a:lvl6pPr>
            <a:lvl7pPr marL="2995872" indent="-230452" eaLnBrk="0" fontAlgn="base" hangingPunct="0">
              <a:spcBef>
                <a:spcPct val="30000"/>
              </a:spcBef>
              <a:spcAft>
                <a:spcPct val="0"/>
              </a:spcAft>
              <a:defRPr sz="1200">
                <a:solidFill>
                  <a:schemeClr val="tx1"/>
                </a:solidFill>
                <a:latin typeface="Arial" charset="0"/>
              </a:defRPr>
            </a:lvl7pPr>
            <a:lvl8pPr marL="3456775" indent="-230452" eaLnBrk="0" fontAlgn="base" hangingPunct="0">
              <a:spcBef>
                <a:spcPct val="30000"/>
              </a:spcBef>
              <a:spcAft>
                <a:spcPct val="0"/>
              </a:spcAft>
              <a:defRPr sz="1200">
                <a:solidFill>
                  <a:schemeClr val="tx1"/>
                </a:solidFill>
                <a:latin typeface="Arial" charset="0"/>
              </a:defRPr>
            </a:lvl8pPr>
            <a:lvl9pPr marL="3917678" indent="-230452"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1DFDC74E-6BF2-45D9-B8E5-929AECC7A4C7}" type="slidenum">
              <a:rPr lang="en-GB" altLang="en-US" smtClean="0">
                <a:cs typeface="Arial" charset="0"/>
              </a:rPr>
              <a:pPr eaLnBrk="1" hangingPunct="1">
                <a:spcBef>
                  <a:spcPct val="0"/>
                </a:spcBef>
              </a:pPr>
              <a:t>16</a:t>
            </a:fld>
            <a:endParaRPr lang="en-GB" altLang="en-US" dirty="0" smtClean="0">
              <a:cs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8968" indent="-288065" eaLnBrk="0" hangingPunct="0">
              <a:spcBef>
                <a:spcPct val="30000"/>
              </a:spcBef>
              <a:defRPr sz="1200">
                <a:solidFill>
                  <a:schemeClr val="tx1"/>
                </a:solidFill>
                <a:latin typeface="Arial" charset="0"/>
              </a:defRPr>
            </a:lvl2pPr>
            <a:lvl3pPr marL="1152258" indent="-230452" eaLnBrk="0" hangingPunct="0">
              <a:spcBef>
                <a:spcPct val="30000"/>
              </a:spcBef>
              <a:defRPr sz="1200">
                <a:solidFill>
                  <a:schemeClr val="tx1"/>
                </a:solidFill>
                <a:latin typeface="Arial" charset="0"/>
              </a:defRPr>
            </a:lvl3pPr>
            <a:lvl4pPr marL="1613162" indent="-230452" eaLnBrk="0" hangingPunct="0">
              <a:spcBef>
                <a:spcPct val="30000"/>
              </a:spcBef>
              <a:defRPr sz="1200">
                <a:solidFill>
                  <a:schemeClr val="tx1"/>
                </a:solidFill>
                <a:latin typeface="Arial" charset="0"/>
              </a:defRPr>
            </a:lvl4pPr>
            <a:lvl5pPr marL="2074065" indent="-230452" eaLnBrk="0" hangingPunct="0">
              <a:spcBef>
                <a:spcPct val="30000"/>
              </a:spcBef>
              <a:defRPr sz="1200">
                <a:solidFill>
                  <a:schemeClr val="tx1"/>
                </a:solidFill>
                <a:latin typeface="Arial" charset="0"/>
              </a:defRPr>
            </a:lvl5pPr>
            <a:lvl6pPr marL="2534968" indent="-230452" eaLnBrk="0" fontAlgn="base" hangingPunct="0">
              <a:spcBef>
                <a:spcPct val="30000"/>
              </a:spcBef>
              <a:spcAft>
                <a:spcPct val="0"/>
              </a:spcAft>
              <a:defRPr sz="1200">
                <a:solidFill>
                  <a:schemeClr val="tx1"/>
                </a:solidFill>
                <a:latin typeface="Arial" charset="0"/>
              </a:defRPr>
            </a:lvl6pPr>
            <a:lvl7pPr marL="2995872" indent="-230452" eaLnBrk="0" fontAlgn="base" hangingPunct="0">
              <a:spcBef>
                <a:spcPct val="30000"/>
              </a:spcBef>
              <a:spcAft>
                <a:spcPct val="0"/>
              </a:spcAft>
              <a:defRPr sz="1200">
                <a:solidFill>
                  <a:schemeClr val="tx1"/>
                </a:solidFill>
                <a:latin typeface="Arial" charset="0"/>
              </a:defRPr>
            </a:lvl7pPr>
            <a:lvl8pPr marL="3456775" indent="-230452" eaLnBrk="0" fontAlgn="base" hangingPunct="0">
              <a:spcBef>
                <a:spcPct val="30000"/>
              </a:spcBef>
              <a:spcAft>
                <a:spcPct val="0"/>
              </a:spcAft>
              <a:defRPr sz="1200">
                <a:solidFill>
                  <a:schemeClr val="tx1"/>
                </a:solidFill>
                <a:latin typeface="Arial" charset="0"/>
              </a:defRPr>
            </a:lvl8pPr>
            <a:lvl9pPr marL="3917678" indent="-230452"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3B6B8C8-8950-40CD-8B8F-24692A1FBA8F}" type="slidenum">
              <a:rPr lang="en-GB" altLang="en-US" smtClean="0">
                <a:solidFill>
                  <a:srgbClr val="000000"/>
                </a:solidFill>
                <a:cs typeface="Arial" charset="0"/>
              </a:rPr>
              <a:pPr eaLnBrk="1" hangingPunct="1">
                <a:spcBef>
                  <a:spcPct val="0"/>
                </a:spcBef>
              </a:pPr>
              <a:t>17</a:t>
            </a:fld>
            <a:endParaRPr lang="en-GB" altLang="en-US" dirty="0" smtClean="0">
              <a:solidFill>
                <a:srgbClr val="000000"/>
              </a:solidFill>
              <a:cs typeface="Arial" charset="0"/>
            </a:endParaRPr>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dirty="0" smtClean="0"/>
              <a:t>This chart explains which Form 990 is required to be filed depending on your gross receipts and/or total assets.</a:t>
            </a:r>
            <a:endParaRPr lang="en-US" altLang="en-US" dirty="0" smtClean="0"/>
          </a:p>
          <a:p>
            <a:pPr eaLnBrk="1" hangingPunct="1"/>
            <a:r>
              <a:rPr lang="en-US" altLang="en-US" b="1" dirty="0" smtClean="0"/>
              <a:t>If your gross receipts are normally equal to or less than $50,000, you need to file an e-Postcard Form 990-N.  This is the simplest filing.</a:t>
            </a:r>
          </a:p>
          <a:p>
            <a:pPr eaLnBrk="1" hangingPunct="1"/>
            <a:endParaRPr lang="en-US" altLang="en-US" b="1" dirty="0" smtClean="0"/>
          </a:p>
          <a:p>
            <a:pPr eaLnBrk="1" hangingPunct="1"/>
            <a:r>
              <a:rPr lang="en-US" altLang="en-US" b="1" dirty="0" smtClean="0"/>
              <a:t>For forms 990 and 990-EZ the filing thresholds are shown on the slide.</a:t>
            </a:r>
          </a:p>
          <a:p>
            <a:pPr eaLnBrk="1" hangingPunct="1"/>
            <a:endParaRPr lang="en-US" altLang="en-US" b="1" dirty="0" smtClean="0"/>
          </a:p>
          <a:p>
            <a:pPr eaLnBrk="1" hangingPunct="1"/>
            <a:r>
              <a:rPr lang="en-US" altLang="en-US" b="1" dirty="0" smtClean="0"/>
              <a:t>You must file a return every year, </a:t>
            </a:r>
            <a:r>
              <a:rPr lang="en-US" altLang="en-US" b="1" u="sng" dirty="0" smtClean="0"/>
              <a:t>there are no exceptions</a:t>
            </a:r>
            <a:r>
              <a:rPr lang="en-US" altLang="en-US" b="1" dirty="0" smtClean="0"/>
              <a:t>.  I cannot stress this enough.</a:t>
            </a:r>
          </a:p>
          <a:p>
            <a:pPr eaLnBrk="1" hangingPunct="1"/>
            <a:r>
              <a:rPr lang="en-US" altLang="en-US" b="1" dirty="0" smtClean="0"/>
              <a:t>(CLICK)</a:t>
            </a:r>
            <a:endParaRPr lang="en-US" altLang="en-US" b="1" u="sng"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8968" indent="-288065" eaLnBrk="0" hangingPunct="0">
              <a:spcBef>
                <a:spcPct val="30000"/>
              </a:spcBef>
              <a:defRPr sz="1200">
                <a:solidFill>
                  <a:schemeClr val="tx1"/>
                </a:solidFill>
                <a:latin typeface="Arial" charset="0"/>
              </a:defRPr>
            </a:lvl2pPr>
            <a:lvl3pPr marL="1152258" indent="-230452" eaLnBrk="0" hangingPunct="0">
              <a:spcBef>
                <a:spcPct val="30000"/>
              </a:spcBef>
              <a:defRPr sz="1200">
                <a:solidFill>
                  <a:schemeClr val="tx1"/>
                </a:solidFill>
                <a:latin typeface="Arial" charset="0"/>
              </a:defRPr>
            </a:lvl3pPr>
            <a:lvl4pPr marL="1613162" indent="-230452" eaLnBrk="0" hangingPunct="0">
              <a:spcBef>
                <a:spcPct val="30000"/>
              </a:spcBef>
              <a:defRPr sz="1200">
                <a:solidFill>
                  <a:schemeClr val="tx1"/>
                </a:solidFill>
                <a:latin typeface="Arial" charset="0"/>
              </a:defRPr>
            </a:lvl4pPr>
            <a:lvl5pPr marL="2074065" indent="-230452" eaLnBrk="0" hangingPunct="0">
              <a:spcBef>
                <a:spcPct val="30000"/>
              </a:spcBef>
              <a:defRPr sz="1200">
                <a:solidFill>
                  <a:schemeClr val="tx1"/>
                </a:solidFill>
                <a:latin typeface="Arial" charset="0"/>
              </a:defRPr>
            </a:lvl5pPr>
            <a:lvl6pPr marL="2534968" indent="-230452" eaLnBrk="0" fontAlgn="base" hangingPunct="0">
              <a:spcBef>
                <a:spcPct val="30000"/>
              </a:spcBef>
              <a:spcAft>
                <a:spcPct val="0"/>
              </a:spcAft>
              <a:defRPr sz="1200">
                <a:solidFill>
                  <a:schemeClr val="tx1"/>
                </a:solidFill>
                <a:latin typeface="Arial" charset="0"/>
              </a:defRPr>
            </a:lvl6pPr>
            <a:lvl7pPr marL="2995872" indent="-230452" eaLnBrk="0" fontAlgn="base" hangingPunct="0">
              <a:spcBef>
                <a:spcPct val="30000"/>
              </a:spcBef>
              <a:spcAft>
                <a:spcPct val="0"/>
              </a:spcAft>
              <a:defRPr sz="1200">
                <a:solidFill>
                  <a:schemeClr val="tx1"/>
                </a:solidFill>
                <a:latin typeface="Arial" charset="0"/>
              </a:defRPr>
            </a:lvl7pPr>
            <a:lvl8pPr marL="3456775" indent="-230452" eaLnBrk="0" fontAlgn="base" hangingPunct="0">
              <a:spcBef>
                <a:spcPct val="30000"/>
              </a:spcBef>
              <a:spcAft>
                <a:spcPct val="0"/>
              </a:spcAft>
              <a:defRPr sz="1200">
                <a:solidFill>
                  <a:schemeClr val="tx1"/>
                </a:solidFill>
                <a:latin typeface="Arial" charset="0"/>
              </a:defRPr>
            </a:lvl8pPr>
            <a:lvl9pPr marL="3917678" indent="-230452"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39309509-15A4-4483-981A-4EE99208B459}" type="slidenum">
              <a:rPr lang="en-GB" altLang="en-US" smtClean="0">
                <a:solidFill>
                  <a:srgbClr val="000000"/>
                </a:solidFill>
                <a:cs typeface="Arial" charset="0"/>
              </a:rPr>
              <a:pPr eaLnBrk="1" hangingPunct="1">
                <a:spcBef>
                  <a:spcPct val="0"/>
                </a:spcBef>
              </a:pPr>
              <a:t>18</a:t>
            </a:fld>
            <a:endParaRPr lang="en-GB" altLang="en-US" dirty="0" smtClean="0">
              <a:solidFill>
                <a:srgbClr val="000000"/>
              </a:solidFill>
              <a:cs typeface="Arial" charset="0"/>
            </a:endParaRPr>
          </a:p>
        </p:txBody>
      </p:sp>
      <p:sp>
        <p:nvSpPr>
          <p:cNvPr id="70659" name="Rectangle 2"/>
          <p:cNvSpPr>
            <a:spLocks noGrp="1" noRot="1" noChangeAspect="1" noChangeArrowheads="1" noTextEdit="1"/>
          </p:cNvSpPr>
          <p:nvPr>
            <p:ph type="sldImg"/>
          </p:nvPr>
        </p:nvSpPr>
        <p:spPr>
          <a:xfrm>
            <a:off x="1216025" y="692150"/>
            <a:ext cx="4683125" cy="3511550"/>
          </a:xfrm>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altLang="en-US" sz="1400" b="1" dirty="0"/>
              <a:t>Just what are gross receipts?  </a:t>
            </a:r>
          </a:p>
          <a:p>
            <a:pPr eaLnBrk="1" hangingPunct="1">
              <a:lnSpc>
                <a:spcPct val="90000"/>
              </a:lnSpc>
            </a:pPr>
            <a:endParaRPr lang="en-US" altLang="en-US" sz="1400" b="1" dirty="0"/>
          </a:p>
          <a:p>
            <a:pPr eaLnBrk="1" hangingPunct="1">
              <a:lnSpc>
                <a:spcPct val="90000"/>
              </a:lnSpc>
            </a:pPr>
            <a:r>
              <a:rPr lang="en-US" altLang="en-US" sz="1400" b="1" dirty="0"/>
              <a:t>Gross receipts are pretty much everything you received during the accounting period without subtracting any costs or expenses. </a:t>
            </a:r>
          </a:p>
          <a:p>
            <a:pPr eaLnBrk="1" hangingPunct="1">
              <a:lnSpc>
                <a:spcPct val="90000"/>
              </a:lnSpc>
            </a:pPr>
            <a:endParaRPr lang="en-US" altLang="en-US" sz="1400" b="1" dirty="0"/>
          </a:p>
          <a:p>
            <a:pPr eaLnBrk="1" hangingPunct="1">
              <a:lnSpc>
                <a:spcPct val="90000"/>
              </a:lnSpc>
            </a:pPr>
            <a:r>
              <a:rPr lang="en-US" altLang="en-US" sz="1400" b="1" dirty="0"/>
              <a:t>Types of Gross Receipts are listed on this slide. </a:t>
            </a:r>
          </a:p>
          <a:p>
            <a:pPr eaLnBrk="1" hangingPunct="1">
              <a:lnSpc>
                <a:spcPct val="90000"/>
              </a:lnSpc>
            </a:pPr>
            <a:r>
              <a:rPr lang="en-US" altLang="en-US" sz="1400" b="1" dirty="0"/>
              <a:t>It is important to note that the ACS allotments are not Contributions but must be reported under Membership Dues and Assessments.</a:t>
            </a:r>
          </a:p>
          <a:p>
            <a:pPr eaLnBrk="1" hangingPunct="1">
              <a:lnSpc>
                <a:spcPct val="90000"/>
              </a:lnSpc>
            </a:pPr>
            <a:endParaRPr lang="en-US" altLang="en-US" sz="1400" b="1" dirty="0"/>
          </a:p>
          <a:p>
            <a:pPr eaLnBrk="1" hangingPunct="1">
              <a:lnSpc>
                <a:spcPct val="90000"/>
              </a:lnSpc>
            </a:pPr>
            <a:r>
              <a:rPr lang="en-US" altLang="en-US" sz="1400" b="1" dirty="0"/>
              <a:t>(CLICK)</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dirty="0" smtClean="0"/>
              <a:t>To calculate or determine what “normally” means, take the average gross receipts over a three year period that includes the current tax year plus the 2 preceding tax years.  </a:t>
            </a:r>
          </a:p>
          <a:p>
            <a:pPr eaLnBrk="1" hangingPunct="1"/>
            <a:endParaRPr lang="en-US" altLang="en-US" b="1" dirty="0" smtClean="0"/>
          </a:p>
          <a:p>
            <a:pPr eaLnBrk="1" hangingPunct="1"/>
            <a:r>
              <a:rPr lang="en-US" altLang="en-US" b="1" dirty="0" smtClean="0"/>
              <a:t>This slide is an example of how to calculate your Gross Receipts.</a:t>
            </a:r>
          </a:p>
          <a:p>
            <a:pPr eaLnBrk="1" hangingPunct="1"/>
            <a:r>
              <a:rPr lang="en-US" altLang="en-US" b="1" dirty="0" smtClean="0"/>
              <a:t>(Click)</a:t>
            </a:r>
            <a:endParaRPr lang="en-US" altLang="en-US" dirty="0" smtClean="0"/>
          </a:p>
        </p:txBody>
      </p:sp>
      <p:sp>
        <p:nvSpPr>
          <p:cNvPr id="716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8968" indent="-288065" eaLnBrk="0" hangingPunct="0">
              <a:spcBef>
                <a:spcPct val="30000"/>
              </a:spcBef>
              <a:defRPr sz="1200">
                <a:solidFill>
                  <a:schemeClr val="tx1"/>
                </a:solidFill>
                <a:latin typeface="Arial" charset="0"/>
              </a:defRPr>
            </a:lvl2pPr>
            <a:lvl3pPr marL="1152258" indent="-230452" eaLnBrk="0" hangingPunct="0">
              <a:spcBef>
                <a:spcPct val="30000"/>
              </a:spcBef>
              <a:defRPr sz="1200">
                <a:solidFill>
                  <a:schemeClr val="tx1"/>
                </a:solidFill>
                <a:latin typeface="Arial" charset="0"/>
              </a:defRPr>
            </a:lvl3pPr>
            <a:lvl4pPr marL="1613162" indent="-230452" eaLnBrk="0" hangingPunct="0">
              <a:spcBef>
                <a:spcPct val="30000"/>
              </a:spcBef>
              <a:defRPr sz="1200">
                <a:solidFill>
                  <a:schemeClr val="tx1"/>
                </a:solidFill>
                <a:latin typeface="Arial" charset="0"/>
              </a:defRPr>
            </a:lvl4pPr>
            <a:lvl5pPr marL="2074065" indent="-230452" eaLnBrk="0" hangingPunct="0">
              <a:spcBef>
                <a:spcPct val="30000"/>
              </a:spcBef>
              <a:defRPr sz="1200">
                <a:solidFill>
                  <a:schemeClr val="tx1"/>
                </a:solidFill>
                <a:latin typeface="Arial" charset="0"/>
              </a:defRPr>
            </a:lvl5pPr>
            <a:lvl6pPr marL="2534968" indent="-230452" eaLnBrk="0" fontAlgn="base" hangingPunct="0">
              <a:spcBef>
                <a:spcPct val="30000"/>
              </a:spcBef>
              <a:spcAft>
                <a:spcPct val="0"/>
              </a:spcAft>
              <a:defRPr sz="1200">
                <a:solidFill>
                  <a:schemeClr val="tx1"/>
                </a:solidFill>
                <a:latin typeface="Arial" charset="0"/>
              </a:defRPr>
            </a:lvl6pPr>
            <a:lvl7pPr marL="2995872" indent="-230452" eaLnBrk="0" fontAlgn="base" hangingPunct="0">
              <a:spcBef>
                <a:spcPct val="30000"/>
              </a:spcBef>
              <a:spcAft>
                <a:spcPct val="0"/>
              </a:spcAft>
              <a:defRPr sz="1200">
                <a:solidFill>
                  <a:schemeClr val="tx1"/>
                </a:solidFill>
                <a:latin typeface="Arial" charset="0"/>
              </a:defRPr>
            </a:lvl7pPr>
            <a:lvl8pPr marL="3456775" indent="-230452" eaLnBrk="0" fontAlgn="base" hangingPunct="0">
              <a:spcBef>
                <a:spcPct val="30000"/>
              </a:spcBef>
              <a:spcAft>
                <a:spcPct val="0"/>
              </a:spcAft>
              <a:defRPr sz="1200">
                <a:solidFill>
                  <a:schemeClr val="tx1"/>
                </a:solidFill>
                <a:latin typeface="Arial" charset="0"/>
              </a:defRPr>
            </a:lvl8pPr>
            <a:lvl9pPr marL="3917678" indent="-230452"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62F8D9F4-28FF-44E3-86ED-A5F813EDFE5B}" type="slidenum">
              <a:rPr lang="en-GB" altLang="en-US" smtClean="0">
                <a:cs typeface="Arial" charset="0"/>
              </a:rPr>
              <a:pPr eaLnBrk="1" hangingPunct="1">
                <a:spcBef>
                  <a:spcPct val="0"/>
                </a:spcBef>
              </a:pPr>
              <a:t>19</a:t>
            </a:fld>
            <a:endParaRPr lang="en-GB" altLang="en-US" dirty="0" smtClean="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85FF99-46DA-42B3-99C1-CEF333684FA8}" type="slidenum">
              <a:rPr lang="en-GB"/>
              <a:pPr/>
              <a:t>2</a:t>
            </a:fld>
            <a:endParaRPr lang="en-GB" dirty="0"/>
          </a:p>
        </p:txBody>
      </p:sp>
      <p:sp>
        <p:nvSpPr>
          <p:cNvPr id="229378" name="Rectangle 2"/>
          <p:cNvSpPr>
            <a:spLocks noGrp="1" noRot="1" noChangeAspect="1" noChangeArrowheads="1" noTextEdit="1"/>
          </p:cNvSpPr>
          <p:nvPr>
            <p:ph type="sldImg"/>
          </p:nvPr>
        </p:nvSpPr>
        <p:spPr>
          <a:ln/>
        </p:spPr>
      </p:sp>
      <p:sp>
        <p:nvSpPr>
          <p:cNvPr id="229379" name="Rectangle 3"/>
          <p:cNvSpPr>
            <a:spLocks noGrp="1" noChangeArrowheads="1"/>
          </p:cNvSpPr>
          <p:nvPr>
            <p:ph type="body" idx="1"/>
          </p:nvPr>
        </p:nvSpPr>
        <p:spPr/>
        <p:txBody>
          <a:bodyPr/>
          <a:lstStyle/>
          <a:p>
            <a:pPr marL="230452" indent="-230452"/>
            <a:endParaRPr lang="en-US" b="1"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8968" indent="-288065" eaLnBrk="0" hangingPunct="0">
              <a:spcBef>
                <a:spcPct val="30000"/>
              </a:spcBef>
              <a:defRPr sz="1200">
                <a:solidFill>
                  <a:schemeClr val="tx1"/>
                </a:solidFill>
                <a:latin typeface="Arial" charset="0"/>
              </a:defRPr>
            </a:lvl2pPr>
            <a:lvl3pPr marL="1152258" indent="-230452" eaLnBrk="0" hangingPunct="0">
              <a:spcBef>
                <a:spcPct val="30000"/>
              </a:spcBef>
              <a:defRPr sz="1200">
                <a:solidFill>
                  <a:schemeClr val="tx1"/>
                </a:solidFill>
                <a:latin typeface="Arial" charset="0"/>
              </a:defRPr>
            </a:lvl3pPr>
            <a:lvl4pPr marL="1613162" indent="-230452" eaLnBrk="0" hangingPunct="0">
              <a:spcBef>
                <a:spcPct val="30000"/>
              </a:spcBef>
              <a:defRPr sz="1200">
                <a:solidFill>
                  <a:schemeClr val="tx1"/>
                </a:solidFill>
                <a:latin typeface="Arial" charset="0"/>
              </a:defRPr>
            </a:lvl4pPr>
            <a:lvl5pPr marL="2074065" indent="-230452" eaLnBrk="0" hangingPunct="0">
              <a:spcBef>
                <a:spcPct val="30000"/>
              </a:spcBef>
              <a:defRPr sz="1200">
                <a:solidFill>
                  <a:schemeClr val="tx1"/>
                </a:solidFill>
                <a:latin typeface="Arial" charset="0"/>
              </a:defRPr>
            </a:lvl5pPr>
            <a:lvl6pPr marL="2534968" indent="-230452" eaLnBrk="0" fontAlgn="base" hangingPunct="0">
              <a:spcBef>
                <a:spcPct val="30000"/>
              </a:spcBef>
              <a:spcAft>
                <a:spcPct val="0"/>
              </a:spcAft>
              <a:defRPr sz="1200">
                <a:solidFill>
                  <a:schemeClr val="tx1"/>
                </a:solidFill>
                <a:latin typeface="Arial" charset="0"/>
              </a:defRPr>
            </a:lvl6pPr>
            <a:lvl7pPr marL="2995872" indent="-230452" eaLnBrk="0" fontAlgn="base" hangingPunct="0">
              <a:spcBef>
                <a:spcPct val="30000"/>
              </a:spcBef>
              <a:spcAft>
                <a:spcPct val="0"/>
              </a:spcAft>
              <a:defRPr sz="1200">
                <a:solidFill>
                  <a:schemeClr val="tx1"/>
                </a:solidFill>
                <a:latin typeface="Arial" charset="0"/>
              </a:defRPr>
            </a:lvl7pPr>
            <a:lvl8pPr marL="3456775" indent="-230452" eaLnBrk="0" fontAlgn="base" hangingPunct="0">
              <a:spcBef>
                <a:spcPct val="30000"/>
              </a:spcBef>
              <a:spcAft>
                <a:spcPct val="0"/>
              </a:spcAft>
              <a:defRPr sz="1200">
                <a:solidFill>
                  <a:schemeClr val="tx1"/>
                </a:solidFill>
                <a:latin typeface="Arial" charset="0"/>
              </a:defRPr>
            </a:lvl8pPr>
            <a:lvl9pPr marL="3917678" indent="-230452"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E5996D75-0ECD-4F03-B942-16CCB52B83E8}" type="slidenum">
              <a:rPr lang="en-GB" altLang="en-US" smtClean="0">
                <a:solidFill>
                  <a:srgbClr val="000000"/>
                </a:solidFill>
                <a:cs typeface="Arial" charset="0"/>
              </a:rPr>
              <a:pPr eaLnBrk="1" hangingPunct="1">
                <a:spcBef>
                  <a:spcPct val="0"/>
                </a:spcBef>
              </a:pPr>
              <a:t>20</a:t>
            </a:fld>
            <a:endParaRPr lang="en-GB" altLang="en-US" dirty="0" smtClean="0">
              <a:solidFill>
                <a:srgbClr val="000000"/>
              </a:solidFill>
              <a:cs typeface="Arial" charset="0"/>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dirty="0" smtClean="0"/>
              <a:t>So now that you have figured  which form to file, let me go through the  Form 990-N.</a:t>
            </a:r>
          </a:p>
          <a:p>
            <a:pPr eaLnBrk="1" hangingPunct="1"/>
            <a:r>
              <a:rPr lang="en-US" altLang="en-US" b="1" dirty="0" smtClean="0"/>
              <a:t>The Form 990-N (e-Postcard) is an electronic filing and not a paper filing.</a:t>
            </a:r>
          </a:p>
          <a:p>
            <a:pPr eaLnBrk="1" hangingPunct="1"/>
            <a:endParaRPr lang="en-US" altLang="en-US" b="1" dirty="0" smtClean="0"/>
          </a:p>
          <a:p>
            <a:pPr eaLnBrk="1" hangingPunct="1"/>
            <a:endParaRPr lang="en-US" altLang="en-US" b="1" dirty="0" smtClean="0"/>
          </a:p>
          <a:p>
            <a:pPr eaLnBrk="1" hangingPunct="1"/>
            <a:endParaRPr lang="en-US" altLang="en-US" b="1" dirty="0" smtClean="0"/>
          </a:p>
          <a:p>
            <a:pPr eaLnBrk="1" hangingPunct="1"/>
            <a:r>
              <a:rPr lang="en-US" altLang="en-US" b="1" dirty="0" smtClean="0"/>
              <a:t>To File, just click on the IRS website link and provide the basic information listed on this slide.  To find the Legal name for your organization please look at the organization’s By-Laws.  The By-Laws are available on the ACS’ website.  Go to ACS.org and type by-laws in the search box.  You can also find information on whether your organization is a corporation etc.(CLICK)</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8968" indent="-288065" eaLnBrk="0" hangingPunct="0">
              <a:spcBef>
                <a:spcPct val="30000"/>
              </a:spcBef>
              <a:defRPr sz="1200">
                <a:solidFill>
                  <a:schemeClr val="tx1"/>
                </a:solidFill>
                <a:latin typeface="Arial" charset="0"/>
              </a:defRPr>
            </a:lvl2pPr>
            <a:lvl3pPr marL="1152258" indent="-230452" eaLnBrk="0" hangingPunct="0">
              <a:spcBef>
                <a:spcPct val="30000"/>
              </a:spcBef>
              <a:defRPr sz="1200">
                <a:solidFill>
                  <a:schemeClr val="tx1"/>
                </a:solidFill>
                <a:latin typeface="Arial" charset="0"/>
              </a:defRPr>
            </a:lvl3pPr>
            <a:lvl4pPr marL="1613162" indent="-230452" eaLnBrk="0" hangingPunct="0">
              <a:spcBef>
                <a:spcPct val="30000"/>
              </a:spcBef>
              <a:defRPr sz="1200">
                <a:solidFill>
                  <a:schemeClr val="tx1"/>
                </a:solidFill>
                <a:latin typeface="Arial" charset="0"/>
              </a:defRPr>
            </a:lvl4pPr>
            <a:lvl5pPr marL="2074065" indent="-230452" eaLnBrk="0" hangingPunct="0">
              <a:spcBef>
                <a:spcPct val="30000"/>
              </a:spcBef>
              <a:defRPr sz="1200">
                <a:solidFill>
                  <a:schemeClr val="tx1"/>
                </a:solidFill>
                <a:latin typeface="Arial" charset="0"/>
              </a:defRPr>
            </a:lvl5pPr>
            <a:lvl6pPr marL="2534968" indent="-230452" eaLnBrk="0" fontAlgn="base" hangingPunct="0">
              <a:spcBef>
                <a:spcPct val="30000"/>
              </a:spcBef>
              <a:spcAft>
                <a:spcPct val="0"/>
              </a:spcAft>
              <a:defRPr sz="1200">
                <a:solidFill>
                  <a:schemeClr val="tx1"/>
                </a:solidFill>
                <a:latin typeface="Arial" charset="0"/>
              </a:defRPr>
            </a:lvl6pPr>
            <a:lvl7pPr marL="2995872" indent="-230452" eaLnBrk="0" fontAlgn="base" hangingPunct="0">
              <a:spcBef>
                <a:spcPct val="30000"/>
              </a:spcBef>
              <a:spcAft>
                <a:spcPct val="0"/>
              </a:spcAft>
              <a:defRPr sz="1200">
                <a:solidFill>
                  <a:schemeClr val="tx1"/>
                </a:solidFill>
                <a:latin typeface="Arial" charset="0"/>
              </a:defRPr>
            </a:lvl7pPr>
            <a:lvl8pPr marL="3456775" indent="-230452" eaLnBrk="0" fontAlgn="base" hangingPunct="0">
              <a:spcBef>
                <a:spcPct val="30000"/>
              </a:spcBef>
              <a:spcAft>
                <a:spcPct val="0"/>
              </a:spcAft>
              <a:defRPr sz="1200">
                <a:solidFill>
                  <a:schemeClr val="tx1"/>
                </a:solidFill>
                <a:latin typeface="Arial" charset="0"/>
              </a:defRPr>
            </a:lvl8pPr>
            <a:lvl9pPr marL="3917678" indent="-230452"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55D0204-5369-4BB1-AF5A-0855FB438BDD}" type="slidenum">
              <a:rPr lang="en-GB" altLang="en-US" smtClean="0">
                <a:solidFill>
                  <a:srgbClr val="000000"/>
                </a:solidFill>
                <a:cs typeface="Arial" charset="0"/>
              </a:rPr>
              <a:pPr eaLnBrk="1" hangingPunct="1">
                <a:spcBef>
                  <a:spcPct val="0"/>
                </a:spcBef>
              </a:pPr>
              <a:t>21</a:t>
            </a:fld>
            <a:endParaRPr lang="en-GB" altLang="en-US" dirty="0" smtClean="0">
              <a:solidFill>
                <a:srgbClr val="000000"/>
              </a:solidFill>
              <a:cs typeface="Arial" charset="0"/>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dirty="0" smtClean="0"/>
          </a:p>
          <a:p>
            <a:pPr eaLnBrk="1" hangingPunct="1"/>
            <a:r>
              <a:rPr lang="en-US" altLang="en-US" b="1" dirty="0" smtClean="0"/>
              <a:t>If you file the 990 or 990-EZ, there</a:t>
            </a:r>
            <a:r>
              <a:rPr lang="en-US" altLang="en-US" b="1" baseline="0" dirty="0" smtClean="0"/>
              <a:t> are a few mandatory schedules that you must complete. Yo</a:t>
            </a:r>
            <a:r>
              <a:rPr lang="en-US" altLang="en-US" b="1" dirty="0" smtClean="0"/>
              <a:t>u must fully complete and file </a:t>
            </a:r>
            <a:r>
              <a:rPr lang="en-US" altLang="en-US" b="1" dirty="0" smtClean="0">
                <a:hlinkClick r:id="rId3"/>
              </a:rPr>
              <a:t>Schedule A</a:t>
            </a:r>
            <a:r>
              <a:rPr lang="en-US" altLang="en-US" b="1" dirty="0" smtClean="0"/>
              <a:t>,</a:t>
            </a:r>
            <a:r>
              <a:rPr lang="en-US" altLang="en-US" b="1" baseline="0" dirty="0" smtClean="0"/>
              <a:t> Public Charity status and Public Support.</a:t>
            </a:r>
            <a:endParaRPr lang="en-US" altLang="en-US" b="1" dirty="0" smtClean="0"/>
          </a:p>
          <a:p>
            <a:pPr eaLnBrk="1" hangingPunct="1"/>
            <a:endParaRPr lang="en-US" altLang="en-US" b="1" dirty="0" smtClean="0"/>
          </a:p>
          <a:p>
            <a:pPr eaLnBrk="1" hangingPunct="1"/>
            <a:r>
              <a:rPr lang="en-US" altLang="en-US" b="1" dirty="0" smtClean="0"/>
              <a:t>All organizations must complete and attach </a:t>
            </a:r>
            <a:r>
              <a:rPr lang="en-US" altLang="en-US" b="1" dirty="0" smtClean="0">
                <a:hlinkClick r:id="rId4"/>
              </a:rPr>
              <a:t>Schedule B</a:t>
            </a:r>
            <a:r>
              <a:rPr lang="en-US" altLang="en-US" b="1" dirty="0" smtClean="0"/>
              <a:t> unless you certify the organization is not required to attach Schedule B. </a:t>
            </a:r>
          </a:p>
          <a:p>
            <a:pPr eaLnBrk="1" hangingPunct="1"/>
            <a:endParaRPr lang="en-US" altLang="en-US" b="1" dirty="0" smtClean="0"/>
          </a:p>
          <a:p>
            <a:pPr eaLnBrk="1" hangingPunct="1"/>
            <a:r>
              <a:rPr lang="en-US" altLang="en-US" b="1" dirty="0" smtClean="0"/>
              <a:t>Schedule O is an "open" schedule that must be filed by all organizations that file Form 990.  It is used to provide the IRS with narrative information required for responses to specific questions, and to supplement or explain the organization’s responses to other questions.  </a:t>
            </a:r>
          </a:p>
          <a:p>
            <a:pPr eaLnBrk="1" hangingPunct="1"/>
            <a:endParaRPr lang="en-US" altLang="en-US" b="1" dirty="0" smtClean="0"/>
          </a:p>
          <a:p>
            <a:pPr eaLnBrk="1" hangingPunct="1"/>
            <a:r>
              <a:rPr lang="en-US" altLang="en-US" b="1" dirty="0" smtClean="0"/>
              <a:t>Then additional schedules may be required depending on your responses to questions on the Form 990 or 990-EZ returns.</a:t>
            </a:r>
          </a:p>
          <a:p>
            <a:pPr eaLnBrk="1" hangingPunct="1"/>
            <a:r>
              <a:rPr lang="en-US" altLang="en-US" b="1" dirty="0" smtClean="0"/>
              <a:t>(CLICK)</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t>This is a simple example of how to compute the public support test.  Remember it is calculated over a 5 year period.</a:t>
            </a:r>
          </a:p>
          <a:p>
            <a:pPr eaLnBrk="1" hangingPunct="1"/>
            <a:endParaRPr lang="en-US" altLang="en-US" dirty="0" smtClean="0"/>
          </a:p>
          <a:p>
            <a:pPr eaLnBrk="1" hangingPunct="1"/>
            <a:r>
              <a:rPr lang="en-US" altLang="en-US" dirty="0" smtClean="0"/>
              <a:t>In this case CDA will meet the public support test because the amount of public support is 88%</a:t>
            </a:r>
          </a:p>
          <a:p>
            <a:pPr eaLnBrk="1" hangingPunct="1"/>
            <a:endParaRPr lang="en-US" altLang="en-US" dirty="0" smtClean="0"/>
          </a:p>
          <a:p>
            <a:pPr eaLnBrk="1" hangingPunct="1"/>
            <a:r>
              <a:rPr lang="en-US" altLang="en-US" dirty="0" smtClean="0"/>
              <a:t>There are ways</a:t>
            </a:r>
            <a:r>
              <a:rPr lang="en-US" altLang="en-US" baseline="0" dirty="0" smtClean="0"/>
              <a:t> to favorable impact the public support ratio. </a:t>
            </a:r>
          </a:p>
          <a:p>
            <a:pPr marL="230452" indent="-230452" eaLnBrk="1" hangingPunct="1">
              <a:buAutoNum type="alphaLcPeriod"/>
            </a:pPr>
            <a:r>
              <a:rPr lang="en-US" altLang="en-US" baseline="0" dirty="0" smtClean="0"/>
              <a:t>Increase non-investment income by soliciting charitable contributions from your members, the general public, other public charities, or by soliciting government grants</a:t>
            </a:r>
          </a:p>
          <a:p>
            <a:pPr marL="230452" indent="-230452" eaLnBrk="1" hangingPunct="1">
              <a:buAutoNum type="alphaLcPeriod"/>
            </a:pPr>
            <a:r>
              <a:rPr lang="en-US" altLang="en-US" baseline="0" dirty="0" smtClean="0"/>
              <a:t>Increase your exempt function income</a:t>
            </a:r>
          </a:p>
          <a:p>
            <a:pPr marL="230452" indent="-230452" eaLnBrk="1" hangingPunct="1">
              <a:buAutoNum type="alphaLcPeriod"/>
            </a:pPr>
            <a:r>
              <a:rPr lang="en-US" altLang="en-US" baseline="0" dirty="0" smtClean="0"/>
              <a:t>Make a gift of your investment income generating assets to another public charity, thereby reducing investment income.</a:t>
            </a:r>
            <a:endParaRPr lang="en-US" altLang="en-US" dirty="0" smtClean="0"/>
          </a:p>
          <a:p>
            <a:pPr eaLnBrk="1" hangingPunct="1"/>
            <a:endParaRPr lang="en-US" altLang="en-US" dirty="0" smtClean="0"/>
          </a:p>
          <a:p>
            <a:pPr eaLnBrk="1" hangingPunct="1"/>
            <a:r>
              <a:rPr lang="en-US" altLang="en-US" dirty="0" smtClean="0"/>
              <a:t>(Click)</a:t>
            </a:r>
          </a:p>
        </p:txBody>
      </p:sp>
      <p:sp>
        <p:nvSpPr>
          <p:cNvPr id="860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8968" indent="-288065" eaLnBrk="0" hangingPunct="0">
              <a:spcBef>
                <a:spcPct val="30000"/>
              </a:spcBef>
              <a:defRPr sz="1200">
                <a:solidFill>
                  <a:schemeClr val="tx1"/>
                </a:solidFill>
                <a:latin typeface="Arial" charset="0"/>
              </a:defRPr>
            </a:lvl2pPr>
            <a:lvl3pPr marL="1152258" indent="-230452" eaLnBrk="0" hangingPunct="0">
              <a:spcBef>
                <a:spcPct val="30000"/>
              </a:spcBef>
              <a:defRPr sz="1200">
                <a:solidFill>
                  <a:schemeClr val="tx1"/>
                </a:solidFill>
                <a:latin typeface="Arial" charset="0"/>
              </a:defRPr>
            </a:lvl3pPr>
            <a:lvl4pPr marL="1613162" indent="-230452" eaLnBrk="0" hangingPunct="0">
              <a:spcBef>
                <a:spcPct val="30000"/>
              </a:spcBef>
              <a:defRPr sz="1200">
                <a:solidFill>
                  <a:schemeClr val="tx1"/>
                </a:solidFill>
                <a:latin typeface="Arial" charset="0"/>
              </a:defRPr>
            </a:lvl4pPr>
            <a:lvl5pPr marL="2074065" indent="-230452" eaLnBrk="0" hangingPunct="0">
              <a:spcBef>
                <a:spcPct val="30000"/>
              </a:spcBef>
              <a:defRPr sz="1200">
                <a:solidFill>
                  <a:schemeClr val="tx1"/>
                </a:solidFill>
                <a:latin typeface="Arial" charset="0"/>
              </a:defRPr>
            </a:lvl5pPr>
            <a:lvl6pPr marL="2534968" indent="-230452" eaLnBrk="0" fontAlgn="base" hangingPunct="0">
              <a:spcBef>
                <a:spcPct val="30000"/>
              </a:spcBef>
              <a:spcAft>
                <a:spcPct val="0"/>
              </a:spcAft>
              <a:defRPr sz="1200">
                <a:solidFill>
                  <a:schemeClr val="tx1"/>
                </a:solidFill>
                <a:latin typeface="Arial" charset="0"/>
              </a:defRPr>
            </a:lvl6pPr>
            <a:lvl7pPr marL="2995872" indent="-230452" eaLnBrk="0" fontAlgn="base" hangingPunct="0">
              <a:spcBef>
                <a:spcPct val="30000"/>
              </a:spcBef>
              <a:spcAft>
                <a:spcPct val="0"/>
              </a:spcAft>
              <a:defRPr sz="1200">
                <a:solidFill>
                  <a:schemeClr val="tx1"/>
                </a:solidFill>
                <a:latin typeface="Arial" charset="0"/>
              </a:defRPr>
            </a:lvl7pPr>
            <a:lvl8pPr marL="3456775" indent="-230452" eaLnBrk="0" fontAlgn="base" hangingPunct="0">
              <a:spcBef>
                <a:spcPct val="30000"/>
              </a:spcBef>
              <a:spcAft>
                <a:spcPct val="0"/>
              </a:spcAft>
              <a:defRPr sz="1200">
                <a:solidFill>
                  <a:schemeClr val="tx1"/>
                </a:solidFill>
                <a:latin typeface="Arial" charset="0"/>
              </a:defRPr>
            </a:lvl8pPr>
            <a:lvl9pPr marL="3917678" indent="-230452"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2916CE58-0807-4E56-8542-55EAFA0849EC}" type="slidenum">
              <a:rPr lang="en-GB" altLang="en-US" smtClean="0">
                <a:cs typeface="Arial" charset="0"/>
              </a:rPr>
              <a:pPr eaLnBrk="1" hangingPunct="1">
                <a:spcBef>
                  <a:spcPct val="0"/>
                </a:spcBef>
              </a:pPr>
              <a:t>22</a:t>
            </a:fld>
            <a:endParaRPr lang="en-GB" altLang="en-US" dirty="0" smtClean="0">
              <a:cs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Failure</a:t>
            </a:r>
            <a:r>
              <a:rPr lang="en-US" baseline="0" dirty="0" smtClean="0"/>
              <a:t> to meet the public support test will result in paying excise taxes and additional operating restrictions since you will be considered a private foundation.  Your organization can no longer be under the ACS group exemption and must apply to the IRS separately for recognition as a tax-exempt organization.</a:t>
            </a:r>
            <a:endParaRPr lang="en-US" dirty="0"/>
          </a:p>
        </p:txBody>
      </p:sp>
      <p:sp>
        <p:nvSpPr>
          <p:cNvPr id="4" name="Slide Number Placeholder 3"/>
          <p:cNvSpPr>
            <a:spLocks noGrp="1"/>
          </p:cNvSpPr>
          <p:nvPr>
            <p:ph type="sldNum" sz="quarter" idx="10"/>
          </p:nvPr>
        </p:nvSpPr>
        <p:spPr/>
        <p:txBody>
          <a:bodyPr/>
          <a:lstStyle/>
          <a:p>
            <a:pPr>
              <a:defRPr/>
            </a:pPr>
            <a:fld id="{0A50C7D2-E8B4-4BB0-A848-C6557DDD6993}" type="slidenum">
              <a:rPr lang="en-GB" smtClean="0"/>
              <a:pPr>
                <a:defRPr/>
              </a:pPr>
              <a:t>23</a:t>
            </a:fld>
            <a:endParaRPr lang="en-GB" dirty="0"/>
          </a:p>
        </p:txBody>
      </p:sp>
    </p:spTree>
    <p:extLst>
      <p:ext uri="{BB962C8B-B14F-4D97-AF65-F5344CB8AC3E}">
        <p14:creationId xmlns:p14="http://schemas.microsoft.com/office/powerpoint/2010/main" val="257693802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8968" indent="-288065" eaLnBrk="0" hangingPunct="0">
              <a:spcBef>
                <a:spcPct val="30000"/>
              </a:spcBef>
              <a:defRPr sz="1200">
                <a:solidFill>
                  <a:schemeClr val="tx1"/>
                </a:solidFill>
                <a:latin typeface="Arial" charset="0"/>
              </a:defRPr>
            </a:lvl2pPr>
            <a:lvl3pPr marL="1152258" indent="-230452" eaLnBrk="0" hangingPunct="0">
              <a:spcBef>
                <a:spcPct val="30000"/>
              </a:spcBef>
              <a:defRPr sz="1200">
                <a:solidFill>
                  <a:schemeClr val="tx1"/>
                </a:solidFill>
                <a:latin typeface="Arial" charset="0"/>
              </a:defRPr>
            </a:lvl3pPr>
            <a:lvl4pPr marL="1613162" indent="-230452" eaLnBrk="0" hangingPunct="0">
              <a:spcBef>
                <a:spcPct val="30000"/>
              </a:spcBef>
              <a:defRPr sz="1200">
                <a:solidFill>
                  <a:schemeClr val="tx1"/>
                </a:solidFill>
                <a:latin typeface="Arial" charset="0"/>
              </a:defRPr>
            </a:lvl4pPr>
            <a:lvl5pPr marL="2074065" indent="-230452" eaLnBrk="0" hangingPunct="0">
              <a:spcBef>
                <a:spcPct val="30000"/>
              </a:spcBef>
              <a:defRPr sz="1200">
                <a:solidFill>
                  <a:schemeClr val="tx1"/>
                </a:solidFill>
                <a:latin typeface="Arial" charset="0"/>
              </a:defRPr>
            </a:lvl5pPr>
            <a:lvl6pPr marL="2534968" indent="-230452" eaLnBrk="0" fontAlgn="base" hangingPunct="0">
              <a:spcBef>
                <a:spcPct val="30000"/>
              </a:spcBef>
              <a:spcAft>
                <a:spcPct val="0"/>
              </a:spcAft>
              <a:defRPr sz="1200">
                <a:solidFill>
                  <a:schemeClr val="tx1"/>
                </a:solidFill>
                <a:latin typeface="Arial" charset="0"/>
              </a:defRPr>
            </a:lvl6pPr>
            <a:lvl7pPr marL="2995872" indent="-230452" eaLnBrk="0" fontAlgn="base" hangingPunct="0">
              <a:spcBef>
                <a:spcPct val="30000"/>
              </a:spcBef>
              <a:spcAft>
                <a:spcPct val="0"/>
              </a:spcAft>
              <a:defRPr sz="1200">
                <a:solidFill>
                  <a:schemeClr val="tx1"/>
                </a:solidFill>
                <a:latin typeface="Arial" charset="0"/>
              </a:defRPr>
            </a:lvl7pPr>
            <a:lvl8pPr marL="3456775" indent="-230452" eaLnBrk="0" fontAlgn="base" hangingPunct="0">
              <a:spcBef>
                <a:spcPct val="30000"/>
              </a:spcBef>
              <a:spcAft>
                <a:spcPct val="0"/>
              </a:spcAft>
              <a:defRPr sz="1200">
                <a:solidFill>
                  <a:schemeClr val="tx1"/>
                </a:solidFill>
                <a:latin typeface="Arial" charset="0"/>
              </a:defRPr>
            </a:lvl8pPr>
            <a:lvl9pPr marL="3917678" indent="-230452"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277D506D-7F32-4E18-B802-7B6ABC3FB755}" type="slidenum">
              <a:rPr lang="en-GB" altLang="en-US" smtClean="0">
                <a:solidFill>
                  <a:srgbClr val="000000"/>
                </a:solidFill>
                <a:cs typeface="Arial" charset="0"/>
              </a:rPr>
              <a:pPr eaLnBrk="1" hangingPunct="1">
                <a:spcBef>
                  <a:spcPct val="0"/>
                </a:spcBef>
              </a:pPr>
              <a:t>24</a:t>
            </a:fld>
            <a:endParaRPr lang="en-GB" altLang="en-US" dirty="0" smtClean="0">
              <a:solidFill>
                <a:srgbClr val="000000"/>
              </a:solidFill>
              <a:cs typeface="Arial" charset="0"/>
            </a:endParaRPr>
          </a:p>
        </p:txBody>
      </p:sp>
      <p:sp>
        <p:nvSpPr>
          <p:cNvPr id="74755" name="Rectangle 2"/>
          <p:cNvSpPr>
            <a:spLocks noGrp="1" noRot="1" noChangeAspect="1" noChangeArrowheads="1" noTextEdit="1"/>
          </p:cNvSpPr>
          <p:nvPr>
            <p:ph type="sldImg"/>
          </p:nvPr>
        </p:nvSpPr>
        <p:spPr>
          <a:xfrm>
            <a:off x="1217613" y="692150"/>
            <a:ext cx="4683125" cy="3511550"/>
          </a:xfrm>
          <a:ln/>
        </p:spPr>
      </p:sp>
      <p:sp>
        <p:nvSpPr>
          <p:cNvPr id="747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dirty="0" smtClean="0"/>
              <a:t>When do you file?</a:t>
            </a:r>
          </a:p>
          <a:p>
            <a:pPr eaLnBrk="1" hangingPunct="1"/>
            <a:r>
              <a:rPr lang="en-US" altLang="en-US" b="1" dirty="0" smtClean="0"/>
              <a:t>The Form 990 series and all the required attachments are due on the 15th day of the 5th month after the organization’s accounting period.  This would be May 15</a:t>
            </a:r>
            <a:r>
              <a:rPr lang="en-US" altLang="en-US" b="1" baseline="30000" dirty="0" smtClean="0"/>
              <a:t>th</a:t>
            </a:r>
            <a:r>
              <a:rPr lang="en-US" altLang="en-US" b="1" dirty="0" smtClean="0"/>
              <a:t> if you are a calendar year organization.</a:t>
            </a:r>
          </a:p>
          <a:p>
            <a:pPr eaLnBrk="1" hangingPunct="1"/>
            <a:r>
              <a:rPr lang="en-US" altLang="en-US" b="1" dirty="0" smtClean="0"/>
              <a:t>If you are unable to meet the May 15</a:t>
            </a:r>
            <a:r>
              <a:rPr lang="en-US" altLang="en-US" b="1" baseline="30000" dirty="0" smtClean="0"/>
              <a:t>th</a:t>
            </a:r>
            <a:r>
              <a:rPr lang="en-US" altLang="en-US" b="1" dirty="0" smtClean="0"/>
              <a:t> date, extensions are permitted. You can obtain an automatic 3-month extension.  If that 3-month extension is not enough, you can request for additional time. Make sure to file before the extended due date and sign the form.  This is not an automatic extension and the IRS has the right to deny the extension. </a:t>
            </a:r>
          </a:p>
          <a:p>
            <a:pPr eaLnBrk="1" hangingPunct="1"/>
            <a:endParaRPr lang="en-US" altLang="en-US" b="1" dirty="0" smtClean="0"/>
          </a:p>
          <a:p>
            <a:pPr eaLnBrk="1" hangingPunct="1"/>
            <a:r>
              <a:rPr lang="en-US" altLang="en-US" b="1" dirty="0" smtClean="0"/>
              <a:t>When filing your returns or extensions and any correspondences with the IRS, it is highly recommended that you mail them by certified mail to have proof of when you mailed them and obtain assurance that someone at the IRS received it.</a:t>
            </a:r>
          </a:p>
          <a:p>
            <a:pPr eaLnBrk="1" hangingPunct="1"/>
            <a:endParaRPr lang="en-US" altLang="en-US" b="1" dirty="0" smtClean="0"/>
          </a:p>
          <a:p>
            <a:pPr eaLnBrk="1" hangingPunct="1"/>
            <a:r>
              <a:rPr lang="en-US" altLang="en-US" b="1" dirty="0" smtClean="0"/>
              <a:t>The Form 990-N must be filed by May 15.  No extensions are granted.  Regardless of which form you file, please  remember to send a copy of your filed returns/ the email acknowledgment  to the ACS Tax Office.</a:t>
            </a:r>
          </a:p>
          <a:p>
            <a:pPr eaLnBrk="1" hangingPunct="1"/>
            <a:r>
              <a:rPr lang="en-US" altLang="en-US" b="1" dirty="0" smtClean="0"/>
              <a:t>(CLICK) </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8968" indent="-288065" eaLnBrk="0" hangingPunct="0">
              <a:spcBef>
                <a:spcPct val="30000"/>
              </a:spcBef>
              <a:defRPr sz="1200">
                <a:solidFill>
                  <a:schemeClr val="tx1"/>
                </a:solidFill>
                <a:latin typeface="Arial" charset="0"/>
              </a:defRPr>
            </a:lvl2pPr>
            <a:lvl3pPr marL="1152258" indent="-230452" eaLnBrk="0" hangingPunct="0">
              <a:spcBef>
                <a:spcPct val="30000"/>
              </a:spcBef>
              <a:defRPr sz="1200">
                <a:solidFill>
                  <a:schemeClr val="tx1"/>
                </a:solidFill>
                <a:latin typeface="Arial" charset="0"/>
              </a:defRPr>
            </a:lvl3pPr>
            <a:lvl4pPr marL="1613162" indent="-230452" eaLnBrk="0" hangingPunct="0">
              <a:spcBef>
                <a:spcPct val="30000"/>
              </a:spcBef>
              <a:defRPr sz="1200">
                <a:solidFill>
                  <a:schemeClr val="tx1"/>
                </a:solidFill>
                <a:latin typeface="Arial" charset="0"/>
              </a:defRPr>
            </a:lvl4pPr>
            <a:lvl5pPr marL="2074065" indent="-230452" eaLnBrk="0" hangingPunct="0">
              <a:spcBef>
                <a:spcPct val="30000"/>
              </a:spcBef>
              <a:defRPr sz="1200">
                <a:solidFill>
                  <a:schemeClr val="tx1"/>
                </a:solidFill>
                <a:latin typeface="Arial" charset="0"/>
              </a:defRPr>
            </a:lvl5pPr>
            <a:lvl6pPr marL="2534968" indent="-230452" eaLnBrk="0" fontAlgn="base" hangingPunct="0">
              <a:spcBef>
                <a:spcPct val="30000"/>
              </a:spcBef>
              <a:spcAft>
                <a:spcPct val="0"/>
              </a:spcAft>
              <a:defRPr sz="1200">
                <a:solidFill>
                  <a:schemeClr val="tx1"/>
                </a:solidFill>
                <a:latin typeface="Arial" charset="0"/>
              </a:defRPr>
            </a:lvl6pPr>
            <a:lvl7pPr marL="2995872" indent="-230452" eaLnBrk="0" fontAlgn="base" hangingPunct="0">
              <a:spcBef>
                <a:spcPct val="30000"/>
              </a:spcBef>
              <a:spcAft>
                <a:spcPct val="0"/>
              </a:spcAft>
              <a:defRPr sz="1200">
                <a:solidFill>
                  <a:schemeClr val="tx1"/>
                </a:solidFill>
                <a:latin typeface="Arial" charset="0"/>
              </a:defRPr>
            </a:lvl7pPr>
            <a:lvl8pPr marL="3456775" indent="-230452" eaLnBrk="0" fontAlgn="base" hangingPunct="0">
              <a:spcBef>
                <a:spcPct val="30000"/>
              </a:spcBef>
              <a:spcAft>
                <a:spcPct val="0"/>
              </a:spcAft>
              <a:defRPr sz="1200">
                <a:solidFill>
                  <a:schemeClr val="tx1"/>
                </a:solidFill>
                <a:latin typeface="Arial" charset="0"/>
              </a:defRPr>
            </a:lvl8pPr>
            <a:lvl9pPr marL="3917678" indent="-230452"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E81EFF07-7DFD-4075-B9FD-3FA7CB6C7513}" type="slidenum">
              <a:rPr lang="en-GB" altLang="en-US" smtClean="0">
                <a:solidFill>
                  <a:srgbClr val="000000"/>
                </a:solidFill>
                <a:cs typeface="Arial" charset="0"/>
              </a:rPr>
              <a:pPr eaLnBrk="1" hangingPunct="1">
                <a:spcBef>
                  <a:spcPct val="0"/>
                </a:spcBef>
              </a:pPr>
              <a:t>25</a:t>
            </a:fld>
            <a:endParaRPr lang="en-GB" altLang="en-US" dirty="0" smtClean="0">
              <a:solidFill>
                <a:srgbClr val="000000"/>
              </a:solidFill>
              <a:cs typeface="Arial" charset="0"/>
            </a:endParaRPr>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dirty="0" smtClean="0"/>
          </a:p>
          <a:p>
            <a:pPr eaLnBrk="1" hangingPunct="1"/>
            <a:r>
              <a:rPr lang="en-US" altLang="en-US" b="1" dirty="0" smtClean="0"/>
              <a:t>Where do you file?</a:t>
            </a:r>
          </a:p>
          <a:p>
            <a:pPr eaLnBrk="1" hangingPunct="1"/>
            <a:endParaRPr lang="en-US" altLang="en-US" b="1" dirty="0" smtClean="0"/>
          </a:p>
          <a:p>
            <a:pPr eaLnBrk="1" hangingPunct="1"/>
            <a:r>
              <a:rPr lang="en-US" altLang="en-US" b="1" dirty="0" smtClean="0"/>
              <a:t>If you file by paper, send the paper returns to the Ogden, Utah address.</a:t>
            </a:r>
          </a:p>
          <a:p>
            <a:pPr eaLnBrk="1" hangingPunct="1"/>
            <a:endParaRPr lang="en-US" altLang="en-US" b="1" dirty="0" smtClean="0"/>
          </a:p>
          <a:p>
            <a:pPr eaLnBrk="1" hangingPunct="1"/>
            <a:r>
              <a:rPr lang="en-US" altLang="en-US" b="1" dirty="0" smtClean="0"/>
              <a:t>You are required to file electronically if your assets are $10 million or more and you file at least 250 returns during the calendar year.  Returns include Forms 1099, W-2, income tax and employment returns, etc.</a:t>
            </a:r>
          </a:p>
          <a:p>
            <a:pPr eaLnBrk="1" hangingPunct="1"/>
            <a:endParaRPr lang="en-US" altLang="en-US" b="1" dirty="0" smtClean="0"/>
          </a:p>
          <a:p>
            <a:pPr eaLnBrk="1" hangingPunct="1"/>
            <a:r>
              <a:rPr lang="en-US" altLang="en-US" b="1" dirty="0" smtClean="0"/>
              <a:t>However, the IRS recommends that all organizations, regardless of size, file electronically.</a:t>
            </a:r>
          </a:p>
          <a:p>
            <a:pPr eaLnBrk="1" hangingPunct="1"/>
            <a:endParaRPr lang="en-US" altLang="en-US" b="1" dirty="0" smtClean="0"/>
          </a:p>
          <a:p>
            <a:pPr eaLnBrk="1" hangingPunct="1"/>
            <a:endParaRPr lang="en-US" altLang="en-US" b="1" dirty="0" smtClean="0"/>
          </a:p>
          <a:p>
            <a:pPr eaLnBrk="1" hangingPunct="1"/>
            <a:r>
              <a:rPr lang="en-US" altLang="en-US" b="1" dirty="0" smtClean="0"/>
              <a:t>(CLICK)</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8968" indent="-288065" eaLnBrk="0" hangingPunct="0">
              <a:spcBef>
                <a:spcPct val="30000"/>
              </a:spcBef>
              <a:defRPr sz="1200">
                <a:solidFill>
                  <a:schemeClr val="tx1"/>
                </a:solidFill>
                <a:latin typeface="Arial" charset="0"/>
              </a:defRPr>
            </a:lvl2pPr>
            <a:lvl3pPr marL="1152258" indent="-230452" eaLnBrk="0" hangingPunct="0">
              <a:spcBef>
                <a:spcPct val="30000"/>
              </a:spcBef>
              <a:defRPr sz="1200">
                <a:solidFill>
                  <a:schemeClr val="tx1"/>
                </a:solidFill>
                <a:latin typeface="Arial" charset="0"/>
              </a:defRPr>
            </a:lvl3pPr>
            <a:lvl4pPr marL="1613162" indent="-230452" eaLnBrk="0" hangingPunct="0">
              <a:spcBef>
                <a:spcPct val="30000"/>
              </a:spcBef>
              <a:defRPr sz="1200">
                <a:solidFill>
                  <a:schemeClr val="tx1"/>
                </a:solidFill>
                <a:latin typeface="Arial" charset="0"/>
              </a:defRPr>
            </a:lvl4pPr>
            <a:lvl5pPr marL="2074065" indent="-230452" eaLnBrk="0" hangingPunct="0">
              <a:spcBef>
                <a:spcPct val="30000"/>
              </a:spcBef>
              <a:defRPr sz="1200">
                <a:solidFill>
                  <a:schemeClr val="tx1"/>
                </a:solidFill>
                <a:latin typeface="Arial" charset="0"/>
              </a:defRPr>
            </a:lvl5pPr>
            <a:lvl6pPr marL="2534968" indent="-230452" eaLnBrk="0" fontAlgn="base" hangingPunct="0">
              <a:spcBef>
                <a:spcPct val="30000"/>
              </a:spcBef>
              <a:spcAft>
                <a:spcPct val="0"/>
              </a:spcAft>
              <a:defRPr sz="1200">
                <a:solidFill>
                  <a:schemeClr val="tx1"/>
                </a:solidFill>
                <a:latin typeface="Arial" charset="0"/>
              </a:defRPr>
            </a:lvl6pPr>
            <a:lvl7pPr marL="2995872" indent="-230452" eaLnBrk="0" fontAlgn="base" hangingPunct="0">
              <a:spcBef>
                <a:spcPct val="30000"/>
              </a:spcBef>
              <a:spcAft>
                <a:spcPct val="0"/>
              </a:spcAft>
              <a:defRPr sz="1200">
                <a:solidFill>
                  <a:schemeClr val="tx1"/>
                </a:solidFill>
                <a:latin typeface="Arial" charset="0"/>
              </a:defRPr>
            </a:lvl7pPr>
            <a:lvl8pPr marL="3456775" indent="-230452" eaLnBrk="0" fontAlgn="base" hangingPunct="0">
              <a:spcBef>
                <a:spcPct val="30000"/>
              </a:spcBef>
              <a:spcAft>
                <a:spcPct val="0"/>
              </a:spcAft>
              <a:defRPr sz="1200">
                <a:solidFill>
                  <a:schemeClr val="tx1"/>
                </a:solidFill>
                <a:latin typeface="Arial" charset="0"/>
              </a:defRPr>
            </a:lvl8pPr>
            <a:lvl9pPr marL="3917678" indent="-230452"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9F31FD03-82A1-471B-BB31-BA66BD26B2A2}" type="slidenum">
              <a:rPr lang="en-GB" altLang="en-US" smtClean="0">
                <a:solidFill>
                  <a:srgbClr val="000000"/>
                </a:solidFill>
                <a:cs typeface="Arial" charset="0"/>
              </a:rPr>
              <a:pPr eaLnBrk="1" hangingPunct="1">
                <a:spcBef>
                  <a:spcPct val="0"/>
                </a:spcBef>
              </a:pPr>
              <a:t>26</a:t>
            </a:fld>
            <a:endParaRPr lang="en-GB" altLang="en-US" dirty="0" smtClean="0">
              <a:solidFill>
                <a:srgbClr val="000000"/>
              </a:solidFill>
              <a:cs typeface="Arial" charset="0"/>
            </a:endParaRPr>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dirty="0" smtClean="0"/>
          </a:p>
          <a:p>
            <a:pPr eaLnBrk="1" hangingPunct="1"/>
            <a:r>
              <a:rPr lang="en-US" altLang="en-US" b="1" dirty="0" smtClean="0"/>
              <a:t>There are serious penalties involved for both the organization and the responsible person (the treasurer) for late filing, inaccurate, or incomplete filing.</a:t>
            </a:r>
          </a:p>
          <a:p>
            <a:pPr eaLnBrk="1" hangingPunct="1"/>
            <a:endParaRPr lang="en-US" altLang="en-US" b="1" dirty="0" smtClean="0"/>
          </a:p>
          <a:p>
            <a:pPr eaLnBrk="1" hangingPunct="1"/>
            <a:r>
              <a:rPr lang="en-US" altLang="en-US" b="1" dirty="0" smtClean="0"/>
              <a:t>In order to avoid those scary or chilling IRS notices, please include all the required attachments.  Be sure to complete all questions asked with the appropriate answers.  </a:t>
            </a:r>
          </a:p>
          <a:p>
            <a:pPr eaLnBrk="1" hangingPunct="1"/>
            <a:r>
              <a:rPr lang="en-US" altLang="en-US" b="1" dirty="0" smtClean="0"/>
              <a:t>We are not aware of any penalties being assessed to any of our affiliates but the IRS has the right to assess them.</a:t>
            </a:r>
          </a:p>
          <a:p>
            <a:pPr eaLnBrk="1" hangingPunct="1"/>
            <a:endParaRPr lang="en-US" altLang="en-US" sz="1400" b="1" dirty="0"/>
          </a:p>
          <a:p>
            <a:pPr eaLnBrk="1" hangingPunct="1"/>
            <a:r>
              <a:rPr lang="en-US" altLang="en-US" sz="1400" b="1" dirty="0"/>
              <a:t>(CLICK)</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8968" indent="-288065" eaLnBrk="0" hangingPunct="0">
              <a:spcBef>
                <a:spcPct val="30000"/>
              </a:spcBef>
              <a:defRPr sz="1200">
                <a:solidFill>
                  <a:schemeClr val="tx1"/>
                </a:solidFill>
                <a:latin typeface="Arial" charset="0"/>
              </a:defRPr>
            </a:lvl2pPr>
            <a:lvl3pPr marL="1152258" indent="-230452" eaLnBrk="0" hangingPunct="0">
              <a:spcBef>
                <a:spcPct val="30000"/>
              </a:spcBef>
              <a:defRPr sz="1200">
                <a:solidFill>
                  <a:schemeClr val="tx1"/>
                </a:solidFill>
                <a:latin typeface="Arial" charset="0"/>
              </a:defRPr>
            </a:lvl3pPr>
            <a:lvl4pPr marL="1613162" indent="-230452" eaLnBrk="0" hangingPunct="0">
              <a:spcBef>
                <a:spcPct val="30000"/>
              </a:spcBef>
              <a:defRPr sz="1200">
                <a:solidFill>
                  <a:schemeClr val="tx1"/>
                </a:solidFill>
                <a:latin typeface="Arial" charset="0"/>
              </a:defRPr>
            </a:lvl4pPr>
            <a:lvl5pPr marL="2074065" indent="-230452" eaLnBrk="0" hangingPunct="0">
              <a:spcBef>
                <a:spcPct val="30000"/>
              </a:spcBef>
              <a:defRPr sz="1200">
                <a:solidFill>
                  <a:schemeClr val="tx1"/>
                </a:solidFill>
                <a:latin typeface="Arial" charset="0"/>
              </a:defRPr>
            </a:lvl5pPr>
            <a:lvl6pPr marL="2534968" indent="-230452" eaLnBrk="0" fontAlgn="base" hangingPunct="0">
              <a:spcBef>
                <a:spcPct val="30000"/>
              </a:spcBef>
              <a:spcAft>
                <a:spcPct val="0"/>
              </a:spcAft>
              <a:defRPr sz="1200">
                <a:solidFill>
                  <a:schemeClr val="tx1"/>
                </a:solidFill>
                <a:latin typeface="Arial" charset="0"/>
              </a:defRPr>
            </a:lvl6pPr>
            <a:lvl7pPr marL="2995872" indent="-230452" eaLnBrk="0" fontAlgn="base" hangingPunct="0">
              <a:spcBef>
                <a:spcPct val="30000"/>
              </a:spcBef>
              <a:spcAft>
                <a:spcPct val="0"/>
              </a:spcAft>
              <a:defRPr sz="1200">
                <a:solidFill>
                  <a:schemeClr val="tx1"/>
                </a:solidFill>
                <a:latin typeface="Arial" charset="0"/>
              </a:defRPr>
            </a:lvl7pPr>
            <a:lvl8pPr marL="3456775" indent="-230452" eaLnBrk="0" fontAlgn="base" hangingPunct="0">
              <a:spcBef>
                <a:spcPct val="30000"/>
              </a:spcBef>
              <a:spcAft>
                <a:spcPct val="0"/>
              </a:spcAft>
              <a:defRPr sz="1200">
                <a:solidFill>
                  <a:schemeClr val="tx1"/>
                </a:solidFill>
                <a:latin typeface="Arial" charset="0"/>
              </a:defRPr>
            </a:lvl8pPr>
            <a:lvl9pPr marL="3917678" indent="-230452"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E52CC717-5BE9-4429-9507-C2091BF23CA5}" type="slidenum">
              <a:rPr lang="en-GB" altLang="en-US" smtClean="0">
                <a:solidFill>
                  <a:srgbClr val="000000"/>
                </a:solidFill>
                <a:cs typeface="Arial" charset="0"/>
              </a:rPr>
              <a:pPr eaLnBrk="1" hangingPunct="1">
                <a:spcBef>
                  <a:spcPct val="0"/>
                </a:spcBef>
              </a:pPr>
              <a:t>27</a:t>
            </a:fld>
            <a:endParaRPr lang="en-GB" altLang="en-US" dirty="0" smtClean="0">
              <a:solidFill>
                <a:srgbClr val="000000"/>
              </a:solidFill>
              <a:cs typeface="Arial" charset="0"/>
            </a:endParaRP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dirty="0" smtClean="0"/>
          </a:p>
          <a:p>
            <a:pPr eaLnBrk="1" hangingPunct="1"/>
            <a:r>
              <a:rPr lang="en-US" altLang="en-US" b="1" dirty="0" smtClean="0"/>
              <a:t>If you fail to file Form 990, Form 990-EZ, or Form 990-N for three consecutive years,  your tax-exempt status will be automatically revoked as of the filing due date for the third return.  The IRS will send you a notification</a:t>
            </a:r>
            <a:r>
              <a:rPr lang="en-US" altLang="en-US" b="1" baseline="0" dirty="0" smtClean="0"/>
              <a:t> letter that your organization has been automatically revoked.</a:t>
            </a:r>
            <a:endParaRPr lang="en-US" altLang="en-US" b="1" dirty="0" smtClean="0"/>
          </a:p>
          <a:p>
            <a:pPr eaLnBrk="1" hangingPunct="1"/>
            <a:endParaRPr lang="en-US" altLang="en-US" b="1" dirty="0" smtClean="0"/>
          </a:p>
          <a:p>
            <a:pPr eaLnBrk="1" hangingPunct="1"/>
            <a:r>
              <a:rPr lang="en-US" altLang="en-US" b="1" dirty="0" smtClean="0"/>
              <a:t>Loss of exempt status will mean that you may be required  to pay taxes, file income tax returns, and your contributors will not be able to deduct their donations.  This has happened to several ACS affiliates for not filing their returns.</a:t>
            </a:r>
          </a:p>
          <a:p>
            <a:pPr eaLnBrk="1" hangingPunct="1"/>
            <a:endParaRPr lang="en-US" altLang="en-US" b="1" u="sng" dirty="0" smtClean="0"/>
          </a:p>
          <a:p>
            <a:pPr eaLnBrk="1" hangingPunct="1"/>
            <a:r>
              <a:rPr lang="en-US" altLang="en-US" b="1" dirty="0" smtClean="0"/>
              <a:t>If your exemption is revoked and you have been included under the ACS Group Exemption, you will be removed, and according to the IRS rules, cannot be re-added.</a:t>
            </a:r>
          </a:p>
          <a:p>
            <a:pPr eaLnBrk="1" hangingPunct="1"/>
            <a:r>
              <a:rPr lang="en-US" altLang="en-US" b="1" dirty="0" smtClean="0"/>
              <a:t>ACS will not be able to include you or obtain your tax-exempt status by adding you under the ACS Group Exemption Letter.</a:t>
            </a:r>
          </a:p>
          <a:p>
            <a:pPr eaLnBrk="1" hangingPunct="1"/>
            <a:r>
              <a:rPr lang="en-US" altLang="en-US" b="1" dirty="0" smtClean="0"/>
              <a:t>You must re-apply with</a:t>
            </a:r>
            <a:r>
              <a:rPr lang="en-US" altLang="en-US" b="1" baseline="0" dirty="0" smtClean="0"/>
              <a:t> the IRS </a:t>
            </a:r>
            <a:r>
              <a:rPr lang="en-US" altLang="en-US" b="1" dirty="0" smtClean="0"/>
              <a:t>for separate reinstatement of your tax-exempt status and pay a user fee to get reinstated. This must be done by your organization,  it cannot be done by  the ACS.  Although we can provide assistance, the filing MUST come from you.</a:t>
            </a:r>
            <a:r>
              <a:rPr lang="en-US" altLang="en-US" sz="1400" b="1" dirty="0"/>
              <a:t>(CLICK)</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8968" indent="-288065" eaLnBrk="0" hangingPunct="0">
              <a:spcBef>
                <a:spcPct val="30000"/>
              </a:spcBef>
              <a:defRPr sz="1200">
                <a:solidFill>
                  <a:schemeClr val="tx1"/>
                </a:solidFill>
                <a:latin typeface="Arial" charset="0"/>
              </a:defRPr>
            </a:lvl2pPr>
            <a:lvl3pPr marL="1152258" indent="-230452" eaLnBrk="0" hangingPunct="0">
              <a:spcBef>
                <a:spcPct val="30000"/>
              </a:spcBef>
              <a:defRPr sz="1200">
                <a:solidFill>
                  <a:schemeClr val="tx1"/>
                </a:solidFill>
                <a:latin typeface="Arial" charset="0"/>
              </a:defRPr>
            </a:lvl3pPr>
            <a:lvl4pPr marL="1613162" indent="-230452" eaLnBrk="0" hangingPunct="0">
              <a:spcBef>
                <a:spcPct val="30000"/>
              </a:spcBef>
              <a:defRPr sz="1200">
                <a:solidFill>
                  <a:schemeClr val="tx1"/>
                </a:solidFill>
                <a:latin typeface="Arial" charset="0"/>
              </a:defRPr>
            </a:lvl4pPr>
            <a:lvl5pPr marL="2074065" indent="-230452" eaLnBrk="0" hangingPunct="0">
              <a:spcBef>
                <a:spcPct val="30000"/>
              </a:spcBef>
              <a:defRPr sz="1200">
                <a:solidFill>
                  <a:schemeClr val="tx1"/>
                </a:solidFill>
                <a:latin typeface="Arial" charset="0"/>
              </a:defRPr>
            </a:lvl5pPr>
            <a:lvl6pPr marL="2534968" indent="-230452" eaLnBrk="0" fontAlgn="base" hangingPunct="0">
              <a:spcBef>
                <a:spcPct val="30000"/>
              </a:spcBef>
              <a:spcAft>
                <a:spcPct val="0"/>
              </a:spcAft>
              <a:defRPr sz="1200">
                <a:solidFill>
                  <a:schemeClr val="tx1"/>
                </a:solidFill>
                <a:latin typeface="Arial" charset="0"/>
              </a:defRPr>
            </a:lvl6pPr>
            <a:lvl7pPr marL="2995872" indent="-230452" eaLnBrk="0" fontAlgn="base" hangingPunct="0">
              <a:spcBef>
                <a:spcPct val="30000"/>
              </a:spcBef>
              <a:spcAft>
                <a:spcPct val="0"/>
              </a:spcAft>
              <a:defRPr sz="1200">
                <a:solidFill>
                  <a:schemeClr val="tx1"/>
                </a:solidFill>
                <a:latin typeface="Arial" charset="0"/>
              </a:defRPr>
            </a:lvl7pPr>
            <a:lvl8pPr marL="3456775" indent="-230452" eaLnBrk="0" fontAlgn="base" hangingPunct="0">
              <a:spcBef>
                <a:spcPct val="30000"/>
              </a:spcBef>
              <a:spcAft>
                <a:spcPct val="0"/>
              </a:spcAft>
              <a:defRPr sz="1200">
                <a:solidFill>
                  <a:schemeClr val="tx1"/>
                </a:solidFill>
                <a:latin typeface="Arial" charset="0"/>
              </a:defRPr>
            </a:lvl8pPr>
            <a:lvl9pPr marL="3917678" indent="-230452"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E74CD06C-CC29-4357-BA94-384A6A774566}" type="slidenum">
              <a:rPr lang="en-GB" altLang="en-US" smtClean="0">
                <a:solidFill>
                  <a:srgbClr val="000000"/>
                </a:solidFill>
                <a:cs typeface="Arial" charset="0"/>
              </a:rPr>
              <a:pPr eaLnBrk="1" hangingPunct="1">
                <a:spcBef>
                  <a:spcPct val="0"/>
                </a:spcBef>
              </a:pPr>
              <a:t>28</a:t>
            </a:fld>
            <a:endParaRPr lang="en-GB" altLang="en-US" dirty="0" smtClean="0">
              <a:solidFill>
                <a:srgbClr val="000000"/>
              </a:solidFill>
              <a:cs typeface="Arial" charset="0"/>
            </a:endParaRP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altLang="en-US" b="1" dirty="0" smtClean="0"/>
              <a:t>Here is a list of the other returns you may need to file.</a:t>
            </a:r>
          </a:p>
          <a:p>
            <a:pPr eaLnBrk="1" hangingPunct="1">
              <a:lnSpc>
                <a:spcPct val="90000"/>
              </a:lnSpc>
            </a:pPr>
            <a:endParaRPr lang="en-US" altLang="en-US" b="1" dirty="0" smtClean="0"/>
          </a:p>
          <a:p>
            <a:pPr eaLnBrk="1" hangingPunct="1">
              <a:lnSpc>
                <a:spcPct val="90000"/>
              </a:lnSpc>
            </a:pPr>
            <a:r>
              <a:rPr lang="en-US" altLang="en-US" b="1" dirty="0" smtClean="0"/>
              <a:t>The Form 990-T is an income tax return.</a:t>
            </a:r>
          </a:p>
          <a:p>
            <a:pPr eaLnBrk="1" hangingPunct="1">
              <a:lnSpc>
                <a:spcPct val="90000"/>
              </a:lnSpc>
            </a:pPr>
            <a:r>
              <a:rPr lang="en-US" altLang="en-US" b="1" dirty="0" smtClean="0"/>
              <a:t>Although tax-exempt organizations receive general exemption from federal income tax, their income from unrelated business activities are subject to federal income tax. </a:t>
            </a:r>
          </a:p>
          <a:p>
            <a:pPr eaLnBrk="1" hangingPunct="1">
              <a:lnSpc>
                <a:spcPct val="90000"/>
              </a:lnSpc>
            </a:pPr>
            <a:endParaRPr lang="en-US" altLang="en-US" b="1" dirty="0" smtClean="0"/>
          </a:p>
          <a:p>
            <a:pPr eaLnBrk="1" hangingPunct="1">
              <a:lnSpc>
                <a:spcPct val="90000"/>
              </a:lnSpc>
            </a:pPr>
            <a:r>
              <a:rPr lang="en-US" altLang="en-US" b="1" dirty="0" smtClean="0"/>
              <a:t>Form 1099 is another information return.</a:t>
            </a:r>
          </a:p>
          <a:p>
            <a:pPr eaLnBrk="1" hangingPunct="1">
              <a:lnSpc>
                <a:spcPct val="90000"/>
              </a:lnSpc>
            </a:pPr>
            <a:r>
              <a:rPr lang="en-US" altLang="en-US" b="1" dirty="0" smtClean="0"/>
              <a:t>You file Form 1099-MISC to report certain payments made during the calendar year to vendors that are not employees. </a:t>
            </a:r>
          </a:p>
          <a:p>
            <a:pPr eaLnBrk="1" hangingPunct="1">
              <a:lnSpc>
                <a:spcPct val="90000"/>
              </a:lnSpc>
            </a:pPr>
            <a:endParaRPr lang="en-US" altLang="en-US" b="1" dirty="0" smtClean="0"/>
          </a:p>
          <a:p>
            <a:pPr eaLnBrk="1" hangingPunct="1">
              <a:lnSpc>
                <a:spcPct val="90000"/>
              </a:lnSpc>
            </a:pPr>
            <a:r>
              <a:rPr lang="en-US" altLang="en-US" b="1" dirty="0" smtClean="0"/>
              <a:t>Form 1096 is an annual summary and transmittal of the Form 1099 information.</a:t>
            </a:r>
          </a:p>
          <a:p>
            <a:pPr eaLnBrk="1" hangingPunct="1">
              <a:lnSpc>
                <a:spcPct val="90000"/>
              </a:lnSpc>
            </a:pPr>
            <a:endParaRPr lang="en-US" altLang="en-US" b="1" dirty="0" smtClean="0"/>
          </a:p>
          <a:p>
            <a:pPr eaLnBrk="1" hangingPunct="1">
              <a:lnSpc>
                <a:spcPct val="90000"/>
              </a:lnSpc>
            </a:pPr>
            <a:r>
              <a:rPr lang="en-US" altLang="en-US" b="1" dirty="0" smtClean="0"/>
              <a:t>If you have employees, you must file w-2 forms(CLICK)</a:t>
            </a:r>
          </a:p>
          <a:p>
            <a:pPr eaLnBrk="1" hangingPunct="1">
              <a:lnSpc>
                <a:spcPct val="90000"/>
              </a:lnSpc>
            </a:pPr>
            <a:endParaRPr lang="en-US" altLang="en-US" b="1" dirty="0" smtClean="0"/>
          </a:p>
          <a:p>
            <a:pPr eaLnBrk="1" hangingPunct="1">
              <a:lnSpc>
                <a:spcPct val="90000"/>
              </a:lnSpc>
            </a:pPr>
            <a:endParaRPr lang="en-US" altLang="en-US" b="1" dirty="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8968" indent="-288065" eaLnBrk="0" hangingPunct="0">
              <a:spcBef>
                <a:spcPct val="30000"/>
              </a:spcBef>
              <a:defRPr sz="1200">
                <a:solidFill>
                  <a:schemeClr val="tx1"/>
                </a:solidFill>
                <a:latin typeface="Arial" charset="0"/>
              </a:defRPr>
            </a:lvl2pPr>
            <a:lvl3pPr marL="1152258" indent="-230452" eaLnBrk="0" hangingPunct="0">
              <a:spcBef>
                <a:spcPct val="30000"/>
              </a:spcBef>
              <a:defRPr sz="1200">
                <a:solidFill>
                  <a:schemeClr val="tx1"/>
                </a:solidFill>
                <a:latin typeface="Arial" charset="0"/>
              </a:defRPr>
            </a:lvl3pPr>
            <a:lvl4pPr marL="1613162" indent="-230452" eaLnBrk="0" hangingPunct="0">
              <a:spcBef>
                <a:spcPct val="30000"/>
              </a:spcBef>
              <a:defRPr sz="1200">
                <a:solidFill>
                  <a:schemeClr val="tx1"/>
                </a:solidFill>
                <a:latin typeface="Arial" charset="0"/>
              </a:defRPr>
            </a:lvl4pPr>
            <a:lvl5pPr marL="2074065" indent="-230452" eaLnBrk="0" hangingPunct="0">
              <a:spcBef>
                <a:spcPct val="30000"/>
              </a:spcBef>
              <a:defRPr sz="1200">
                <a:solidFill>
                  <a:schemeClr val="tx1"/>
                </a:solidFill>
                <a:latin typeface="Arial" charset="0"/>
              </a:defRPr>
            </a:lvl5pPr>
            <a:lvl6pPr marL="2534968" indent="-230452" eaLnBrk="0" fontAlgn="base" hangingPunct="0">
              <a:spcBef>
                <a:spcPct val="30000"/>
              </a:spcBef>
              <a:spcAft>
                <a:spcPct val="0"/>
              </a:spcAft>
              <a:defRPr sz="1200">
                <a:solidFill>
                  <a:schemeClr val="tx1"/>
                </a:solidFill>
                <a:latin typeface="Arial" charset="0"/>
              </a:defRPr>
            </a:lvl6pPr>
            <a:lvl7pPr marL="2995872" indent="-230452" eaLnBrk="0" fontAlgn="base" hangingPunct="0">
              <a:spcBef>
                <a:spcPct val="30000"/>
              </a:spcBef>
              <a:spcAft>
                <a:spcPct val="0"/>
              </a:spcAft>
              <a:defRPr sz="1200">
                <a:solidFill>
                  <a:schemeClr val="tx1"/>
                </a:solidFill>
                <a:latin typeface="Arial" charset="0"/>
              </a:defRPr>
            </a:lvl7pPr>
            <a:lvl8pPr marL="3456775" indent="-230452" eaLnBrk="0" fontAlgn="base" hangingPunct="0">
              <a:spcBef>
                <a:spcPct val="30000"/>
              </a:spcBef>
              <a:spcAft>
                <a:spcPct val="0"/>
              </a:spcAft>
              <a:defRPr sz="1200">
                <a:solidFill>
                  <a:schemeClr val="tx1"/>
                </a:solidFill>
                <a:latin typeface="Arial" charset="0"/>
              </a:defRPr>
            </a:lvl8pPr>
            <a:lvl9pPr marL="3917678" indent="-230452"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AA2469F5-D219-43D0-9614-E411092095C8}" type="slidenum">
              <a:rPr lang="en-GB" altLang="en-US" smtClean="0">
                <a:solidFill>
                  <a:srgbClr val="000000"/>
                </a:solidFill>
                <a:cs typeface="Arial" charset="0"/>
              </a:rPr>
              <a:pPr eaLnBrk="1" hangingPunct="1">
                <a:spcBef>
                  <a:spcPct val="0"/>
                </a:spcBef>
              </a:pPr>
              <a:t>29</a:t>
            </a:fld>
            <a:endParaRPr lang="en-GB" altLang="en-US" dirty="0" smtClean="0">
              <a:solidFill>
                <a:srgbClr val="000000"/>
              </a:solidFill>
              <a:cs typeface="Arial" charset="0"/>
            </a:endParaRPr>
          </a:p>
        </p:txBody>
      </p:sp>
      <p:sp>
        <p:nvSpPr>
          <p:cNvPr id="80899" name="Rectangle 2"/>
          <p:cNvSpPr>
            <a:spLocks noGrp="1" noRot="1" noChangeAspect="1" noChangeArrowheads="1" noTextEdit="1"/>
          </p:cNvSpPr>
          <p:nvPr>
            <p:ph type="sldImg"/>
          </p:nvPr>
        </p:nvSpPr>
        <p:spPr>
          <a:xfrm>
            <a:off x="1219200" y="696913"/>
            <a:ext cx="4683125" cy="3511550"/>
          </a:xfrm>
          <a:ln/>
        </p:spPr>
      </p:sp>
      <p:sp>
        <p:nvSpPr>
          <p:cNvPr id="80900" name="Rectangle 3"/>
          <p:cNvSpPr>
            <a:spLocks noGrp="1" noChangeArrowheads="1"/>
          </p:cNvSpPr>
          <p:nvPr>
            <p:ph type="body" idx="1"/>
          </p:nvPr>
        </p:nvSpPr>
        <p:spPr>
          <a:xfrm>
            <a:off x="703542" y="4464090"/>
            <a:ext cx="5661980" cy="421306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452" indent="-230452" eaLnBrk="1" hangingPunct="1">
              <a:lnSpc>
                <a:spcPct val="80000"/>
              </a:lnSpc>
            </a:pPr>
            <a:r>
              <a:rPr lang="en-US" altLang="en-US" b="1" dirty="0" smtClean="0"/>
              <a:t>You are required to file Form 990-T if you have unrelated business income of $1,000 or more. </a:t>
            </a:r>
          </a:p>
          <a:p>
            <a:pPr marL="230452" indent="-230452" eaLnBrk="1" hangingPunct="1">
              <a:lnSpc>
                <a:spcPct val="80000"/>
              </a:lnSpc>
            </a:pPr>
            <a:endParaRPr lang="en-US" altLang="en-US" b="1" dirty="0" smtClean="0"/>
          </a:p>
          <a:p>
            <a:pPr marL="230452" indent="-230452" eaLnBrk="1" hangingPunct="1">
              <a:lnSpc>
                <a:spcPct val="80000"/>
              </a:lnSpc>
            </a:pPr>
            <a:r>
              <a:rPr lang="en-US" altLang="en-US" b="1" dirty="0" smtClean="0"/>
              <a:t> So what is unrelated </a:t>
            </a:r>
            <a:r>
              <a:rPr lang="en-US" altLang="en-US" b="1" smtClean="0"/>
              <a:t>business income or UBI?</a:t>
            </a:r>
            <a:endParaRPr lang="en-US" altLang="en-US" b="1" dirty="0" smtClean="0"/>
          </a:p>
          <a:p>
            <a:pPr marL="230452" indent="-230452" eaLnBrk="1" hangingPunct="1">
              <a:lnSpc>
                <a:spcPct val="80000"/>
              </a:lnSpc>
            </a:pPr>
            <a:endParaRPr lang="en-US" altLang="en-US" b="1" dirty="0" smtClean="0"/>
          </a:p>
          <a:p>
            <a:pPr marL="230452" indent="-230452" eaLnBrk="1" hangingPunct="1">
              <a:lnSpc>
                <a:spcPct val="80000"/>
              </a:lnSpc>
            </a:pPr>
            <a:r>
              <a:rPr lang="en-US" altLang="en-US" b="1" dirty="0" smtClean="0"/>
              <a:t>It  is income from a trade or business, conducted on a regular basis, that is not substantially related to your exempt purpose.</a:t>
            </a:r>
          </a:p>
          <a:p>
            <a:pPr marL="230452" indent="-230452" eaLnBrk="1" hangingPunct="1">
              <a:lnSpc>
                <a:spcPct val="80000"/>
              </a:lnSpc>
            </a:pPr>
            <a:endParaRPr lang="en-US" altLang="en-US" b="1" dirty="0" smtClean="0"/>
          </a:p>
          <a:p>
            <a:pPr marL="230452" indent="-230452" eaLnBrk="1" hangingPunct="1">
              <a:lnSpc>
                <a:spcPct val="80000"/>
              </a:lnSpc>
            </a:pPr>
            <a:endParaRPr lang="en-US" altLang="en-US" b="1" dirty="0" smtClean="0"/>
          </a:p>
          <a:p>
            <a:pPr marL="230452" indent="-230452" eaLnBrk="1" hangingPunct="1">
              <a:lnSpc>
                <a:spcPct val="80000"/>
              </a:lnSpc>
            </a:pPr>
            <a:r>
              <a:rPr lang="en-US" altLang="en-US" b="1" dirty="0" smtClean="0"/>
              <a:t>(CLICK)</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B55ED5-1CA6-4111-ADDD-6D8B74B069F2}" type="slidenum">
              <a:rPr lang="en-GB"/>
              <a:pPr/>
              <a:t>3</a:t>
            </a:fld>
            <a:endParaRPr lang="en-GB" dirty="0"/>
          </a:p>
        </p:txBody>
      </p:sp>
      <p:sp>
        <p:nvSpPr>
          <p:cNvPr id="231426" name="Rectangle 2"/>
          <p:cNvSpPr>
            <a:spLocks noGrp="1" noRot="1" noChangeAspect="1" noChangeArrowheads="1" noTextEdit="1"/>
          </p:cNvSpPr>
          <p:nvPr>
            <p:ph type="sldImg"/>
          </p:nvPr>
        </p:nvSpPr>
        <p:spPr>
          <a:ln/>
        </p:spPr>
      </p:sp>
      <p:sp>
        <p:nvSpPr>
          <p:cNvPr id="231427" name="Rectangle 3"/>
          <p:cNvSpPr>
            <a:spLocks noGrp="1" noChangeArrowheads="1"/>
          </p:cNvSpPr>
          <p:nvPr>
            <p:ph type="body" idx="1"/>
          </p:nvPr>
        </p:nvSpPr>
        <p:spPr/>
        <p:txBody>
          <a:bodyPr/>
          <a:lstStyle/>
          <a:p>
            <a:endParaRPr lang="en-US" dirty="0"/>
          </a:p>
          <a:p>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8968" indent="-288065" eaLnBrk="0" hangingPunct="0">
              <a:spcBef>
                <a:spcPct val="30000"/>
              </a:spcBef>
              <a:defRPr sz="1200">
                <a:solidFill>
                  <a:schemeClr val="tx1"/>
                </a:solidFill>
                <a:latin typeface="Arial" charset="0"/>
              </a:defRPr>
            </a:lvl2pPr>
            <a:lvl3pPr marL="1152258" indent="-230452" eaLnBrk="0" hangingPunct="0">
              <a:spcBef>
                <a:spcPct val="30000"/>
              </a:spcBef>
              <a:defRPr sz="1200">
                <a:solidFill>
                  <a:schemeClr val="tx1"/>
                </a:solidFill>
                <a:latin typeface="Arial" charset="0"/>
              </a:defRPr>
            </a:lvl3pPr>
            <a:lvl4pPr marL="1613162" indent="-230452" eaLnBrk="0" hangingPunct="0">
              <a:spcBef>
                <a:spcPct val="30000"/>
              </a:spcBef>
              <a:defRPr sz="1200">
                <a:solidFill>
                  <a:schemeClr val="tx1"/>
                </a:solidFill>
                <a:latin typeface="Arial" charset="0"/>
              </a:defRPr>
            </a:lvl4pPr>
            <a:lvl5pPr marL="2074065" indent="-230452" eaLnBrk="0" hangingPunct="0">
              <a:spcBef>
                <a:spcPct val="30000"/>
              </a:spcBef>
              <a:defRPr sz="1200">
                <a:solidFill>
                  <a:schemeClr val="tx1"/>
                </a:solidFill>
                <a:latin typeface="Arial" charset="0"/>
              </a:defRPr>
            </a:lvl5pPr>
            <a:lvl6pPr marL="2534968" indent="-230452" eaLnBrk="0" fontAlgn="base" hangingPunct="0">
              <a:spcBef>
                <a:spcPct val="30000"/>
              </a:spcBef>
              <a:spcAft>
                <a:spcPct val="0"/>
              </a:spcAft>
              <a:defRPr sz="1200">
                <a:solidFill>
                  <a:schemeClr val="tx1"/>
                </a:solidFill>
                <a:latin typeface="Arial" charset="0"/>
              </a:defRPr>
            </a:lvl6pPr>
            <a:lvl7pPr marL="2995872" indent="-230452" eaLnBrk="0" fontAlgn="base" hangingPunct="0">
              <a:spcBef>
                <a:spcPct val="30000"/>
              </a:spcBef>
              <a:spcAft>
                <a:spcPct val="0"/>
              </a:spcAft>
              <a:defRPr sz="1200">
                <a:solidFill>
                  <a:schemeClr val="tx1"/>
                </a:solidFill>
                <a:latin typeface="Arial" charset="0"/>
              </a:defRPr>
            </a:lvl7pPr>
            <a:lvl8pPr marL="3456775" indent="-230452" eaLnBrk="0" fontAlgn="base" hangingPunct="0">
              <a:spcBef>
                <a:spcPct val="30000"/>
              </a:spcBef>
              <a:spcAft>
                <a:spcPct val="0"/>
              </a:spcAft>
              <a:defRPr sz="1200">
                <a:solidFill>
                  <a:schemeClr val="tx1"/>
                </a:solidFill>
                <a:latin typeface="Arial" charset="0"/>
              </a:defRPr>
            </a:lvl8pPr>
            <a:lvl9pPr marL="3917678" indent="-230452"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26D88981-4085-4A62-A965-9F299AAC3548}" type="slidenum">
              <a:rPr lang="en-GB" altLang="en-US" smtClean="0">
                <a:solidFill>
                  <a:srgbClr val="000000"/>
                </a:solidFill>
                <a:cs typeface="Arial" charset="0"/>
              </a:rPr>
              <a:pPr eaLnBrk="1" hangingPunct="1">
                <a:spcBef>
                  <a:spcPct val="0"/>
                </a:spcBef>
              </a:pPr>
              <a:t>30</a:t>
            </a:fld>
            <a:endParaRPr lang="en-GB" altLang="en-US" dirty="0" smtClean="0">
              <a:solidFill>
                <a:srgbClr val="000000"/>
              </a:solidFill>
              <a:cs typeface="Arial" charset="0"/>
            </a:endParaRPr>
          </a:p>
        </p:txBody>
      </p:sp>
      <p:sp>
        <p:nvSpPr>
          <p:cNvPr id="81923" name="Rectangle 2"/>
          <p:cNvSpPr>
            <a:spLocks noGrp="1" noRot="1" noChangeAspect="1" noChangeArrowheads="1" noTextEdit="1"/>
          </p:cNvSpPr>
          <p:nvPr>
            <p:ph type="sldImg"/>
          </p:nvPr>
        </p:nvSpPr>
        <p:spPr>
          <a:xfrm>
            <a:off x="1219200" y="696913"/>
            <a:ext cx="4683125" cy="3511550"/>
          </a:xfrm>
          <a:ln/>
        </p:spPr>
      </p:sp>
      <p:sp>
        <p:nvSpPr>
          <p:cNvPr id="819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1000" b="1" dirty="0"/>
              <a:t>Examples of income from unrelated trade or business are:</a:t>
            </a:r>
          </a:p>
          <a:p>
            <a:pPr eaLnBrk="1" hangingPunct="1"/>
            <a:endParaRPr lang="en-US" altLang="en-US" sz="1000" b="1" dirty="0"/>
          </a:p>
          <a:p>
            <a:pPr eaLnBrk="1" hangingPunct="1"/>
            <a:r>
              <a:rPr lang="en-US" altLang="en-US" sz="1000" b="1" dirty="0"/>
              <a:t> Advertising, Gaming, Sale of Merchandise.</a:t>
            </a:r>
          </a:p>
          <a:p>
            <a:pPr eaLnBrk="1" hangingPunct="1"/>
            <a:endParaRPr lang="en-US" altLang="en-US" sz="1000" b="1" dirty="0"/>
          </a:p>
          <a:p>
            <a:pPr eaLnBrk="1" hangingPunct="1"/>
            <a:r>
              <a:rPr lang="en-US" altLang="en-US" sz="1000" b="1" dirty="0"/>
              <a:t>Advertising by definition is Unrelated business income subject to UBIT-unrelated business income tax. It is considered to be an exploitation of the organization’s otherwise exempt activity.</a:t>
            </a:r>
          </a:p>
          <a:p>
            <a:pPr eaLnBrk="1" hangingPunct="1"/>
            <a:endParaRPr lang="en-US" altLang="en-US" sz="1000" b="1" dirty="0"/>
          </a:p>
          <a:p>
            <a:pPr eaLnBrk="1" hangingPunct="1"/>
            <a:r>
              <a:rPr lang="en-US" altLang="en-US" sz="1000" b="1" dirty="0"/>
              <a:t>Gaming –  Many exempt organizations commonly use gaming activities to raise funds for their programs.  Gaming is a business activity that does not further section 501(c)(3) exempt purposes. Income from bingo games is not subject to unrelated business income tax if the bingo game is: a) The traditional type of bingo, b) Legal under state and local law, c) Not ordinarily carried out on a commercial basis.</a:t>
            </a:r>
          </a:p>
          <a:p>
            <a:pPr eaLnBrk="1" hangingPunct="1"/>
            <a:r>
              <a:rPr lang="en-US" altLang="en-US" sz="1000" b="1" dirty="0"/>
              <a:t>Sale of Merchandise – The sales of merchandise that do not have substantial relationship to the exempt purposes of the organization are considered as unrelated trade or business.</a:t>
            </a:r>
          </a:p>
          <a:p>
            <a:pPr eaLnBrk="1" hangingPunct="1"/>
            <a:r>
              <a:rPr lang="en-US" altLang="en-US" sz="1000" b="1" dirty="0"/>
              <a:t>Certain types of income are specifically excluded from the application of unrelated business income taxation such as dividends, interest, and activities conducted substantially by volunteers.</a:t>
            </a:r>
          </a:p>
          <a:p>
            <a:pPr eaLnBrk="1" hangingPunct="1"/>
            <a:r>
              <a:rPr lang="en-US" altLang="en-US" sz="1000" b="1" dirty="0"/>
              <a:t>(CLICK)</a:t>
            </a:r>
          </a:p>
          <a:p>
            <a:pPr eaLnBrk="1" hangingPunct="1"/>
            <a:endParaRPr lang="en-US" altLang="en-US" sz="800"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8968" indent="-288065" eaLnBrk="0" hangingPunct="0">
              <a:spcBef>
                <a:spcPct val="30000"/>
              </a:spcBef>
              <a:defRPr sz="1200">
                <a:solidFill>
                  <a:schemeClr val="tx1"/>
                </a:solidFill>
                <a:latin typeface="Arial" charset="0"/>
              </a:defRPr>
            </a:lvl2pPr>
            <a:lvl3pPr marL="1152258" indent="-230452" eaLnBrk="0" hangingPunct="0">
              <a:spcBef>
                <a:spcPct val="30000"/>
              </a:spcBef>
              <a:defRPr sz="1200">
                <a:solidFill>
                  <a:schemeClr val="tx1"/>
                </a:solidFill>
                <a:latin typeface="Arial" charset="0"/>
              </a:defRPr>
            </a:lvl3pPr>
            <a:lvl4pPr marL="1613162" indent="-230452" eaLnBrk="0" hangingPunct="0">
              <a:spcBef>
                <a:spcPct val="30000"/>
              </a:spcBef>
              <a:defRPr sz="1200">
                <a:solidFill>
                  <a:schemeClr val="tx1"/>
                </a:solidFill>
                <a:latin typeface="Arial" charset="0"/>
              </a:defRPr>
            </a:lvl4pPr>
            <a:lvl5pPr marL="2074065" indent="-230452" eaLnBrk="0" hangingPunct="0">
              <a:spcBef>
                <a:spcPct val="30000"/>
              </a:spcBef>
              <a:defRPr sz="1200">
                <a:solidFill>
                  <a:schemeClr val="tx1"/>
                </a:solidFill>
                <a:latin typeface="Arial" charset="0"/>
              </a:defRPr>
            </a:lvl5pPr>
            <a:lvl6pPr marL="2534968" indent="-230452" eaLnBrk="0" fontAlgn="base" hangingPunct="0">
              <a:spcBef>
                <a:spcPct val="30000"/>
              </a:spcBef>
              <a:spcAft>
                <a:spcPct val="0"/>
              </a:spcAft>
              <a:defRPr sz="1200">
                <a:solidFill>
                  <a:schemeClr val="tx1"/>
                </a:solidFill>
                <a:latin typeface="Arial" charset="0"/>
              </a:defRPr>
            </a:lvl6pPr>
            <a:lvl7pPr marL="2995872" indent="-230452" eaLnBrk="0" fontAlgn="base" hangingPunct="0">
              <a:spcBef>
                <a:spcPct val="30000"/>
              </a:spcBef>
              <a:spcAft>
                <a:spcPct val="0"/>
              </a:spcAft>
              <a:defRPr sz="1200">
                <a:solidFill>
                  <a:schemeClr val="tx1"/>
                </a:solidFill>
                <a:latin typeface="Arial" charset="0"/>
              </a:defRPr>
            </a:lvl7pPr>
            <a:lvl8pPr marL="3456775" indent="-230452" eaLnBrk="0" fontAlgn="base" hangingPunct="0">
              <a:spcBef>
                <a:spcPct val="30000"/>
              </a:spcBef>
              <a:spcAft>
                <a:spcPct val="0"/>
              </a:spcAft>
              <a:defRPr sz="1200">
                <a:solidFill>
                  <a:schemeClr val="tx1"/>
                </a:solidFill>
                <a:latin typeface="Arial" charset="0"/>
              </a:defRPr>
            </a:lvl8pPr>
            <a:lvl9pPr marL="3917678" indent="-230452"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E202CA93-43AF-49FF-AF32-B77A83F93E43}" type="slidenum">
              <a:rPr lang="en-GB" altLang="en-US" smtClean="0">
                <a:solidFill>
                  <a:srgbClr val="000000"/>
                </a:solidFill>
                <a:cs typeface="Arial" charset="0"/>
              </a:rPr>
              <a:pPr eaLnBrk="1" hangingPunct="1">
                <a:spcBef>
                  <a:spcPct val="0"/>
                </a:spcBef>
              </a:pPr>
              <a:t>31</a:t>
            </a:fld>
            <a:endParaRPr lang="en-GB" altLang="en-US" dirty="0" smtClean="0">
              <a:solidFill>
                <a:srgbClr val="000000"/>
              </a:solidFill>
              <a:cs typeface="Arial" charset="0"/>
            </a:endParaRPr>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xfrm>
            <a:off x="703542" y="4464090"/>
            <a:ext cx="5661980" cy="421306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1400" b="1" dirty="0"/>
              <a:t>Tax-exempt organizations must file Form 1099-MISC to report certain payments made during the calendar year to their vendors that are not employees.</a:t>
            </a:r>
          </a:p>
          <a:p>
            <a:pPr eaLnBrk="1" hangingPunct="1"/>
            <a:endParaRPr lang="en-US" altLang="en-US" sz="1400" b="1" dirty="0"/>
          </a:p>
          <a:p>
            <a:pPr eaLnBrk="1" hangingPunct="1"/>
            <a:r>
              <a:rPr lang="en-US" altLang="en-US" sz="1400" b="1" dirty="0"/>
              <a:t>You must file Form 1099-MISC if you pay at least $10 in royalties or at least $600 for  the items shown on the slide, such as rents, services, attorney fees, speaker fees, payments to corporations for legal services. </a:t>
            </a:r>
          </a:p>
          <a:p>
            <a:pPr eaLnBrk="1" hangingPunct="1"/>
            <a:endParaRPr lang="en-US" altLang="en-US" sz="1400" b="1" dirty="0"/>
          </a:p>
          <a:p>
            <a:pPr eaLnBrk="1" hangingPunct="1"/>
            <a:r>
              <a:rPr lang="en-US" altLang="en-US" sz="1400" b="1" dirty="0"/>
              <a:t>Scholarships and fellowships and properly documented travel  reimbursements are not required to be reported on Form 1099.</a:t>
            </a:r>
          </a:p>
          <a:p>
            <a:pPr eaLnBrk="1" hangingPunct="1"/>
            <a:endParaRPr lang="en-US" altLang="en-US" sz="1400" b="1" dirty="0"/>
          </a:p>
          <a:p>
            <a:pPr eaLnBrk="1" hangingPunct="1"/>
            <a:r>
              <a:rPr lang="en-US" altLang="en-US" sz="1400" b="1" dirty="0"/>
              <a:t>Remember , you need to obtain the vendor’s Taxpayer ID number before making any payments.</a:t>
            </a:r>
          </a:p>
          <a:p>
            <a:pPr eaLnBrk="1" hangingPunct="1"/>
            <a:r>
              <a:rPr lang="en-US" altLang="en-US" sz="1400" b="1" dirty="0"/>
              <a:t>(CLICK)</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8968" indent="-288065" eaLnBrk="0" hangingPunct="0">
              <a:spcBef>
                <a:spcPct val="30000"/>
              </a:spcBef>
              <a:defRPr sz="1200">
                <a:solidFill>
                  <a:schemeClr val="tx1"/>
                </a:solidFill>
                <a:latin typeface="Arial" charset="0"/>
              </a:defRPr>
            </a:lvl2pPr>
            <a:lvl3pPr marL="1152258" indent="-230452" eaLnBrk="0" hangingPunct="0">
              <a:spcBef>
                <a:spcPct val="30000"/>
              </a:spcBef>
              <a:defRPr sz="1200">
                <a:solidFill>
                  <a:schemeClr val="tx1"/>
                </a:solidFill>
                <a:latin typeface="Arial" charset="0"/>
              </a:defRPr>
            </a:lvl3pPr>
            <a:lvl4pPr marL="1613162" indent="-230452" eaLnBrk="0" hangingPunct="0">
              <a:spcBef>
                <a:spcPct val="30000"/>
              </a:spcBef>
              <a:defRPr sz="1200">
                <a:solidFill>
                  <a:schemeClr val="tx1"/>
                </a:solidFill>
                <a:latin typeface="Arial" charset="0"/>
              </a:defRPr>
            </a:lvl4pPr>
            <a:lvl5pPr marL="2074065" indent="-230452" eaLnBrk="0" hangingPunct="0">
              <a:spcBef>
                <a:spcPct val="30000"/>
              </a:spcBef>
              <a:defRPr sz="1200">
                <a:solidFill>
                  <a:schemeClr val="tx1"/>
                </a:solidFill>
                <a:latin typeface="Arial" charset="0"/>
              </a:defRPr>
            </a:lvl5pPr>
            <a:lvl6pPr marL="2534968" indent="-230452" eaLnBrk="0" fontAlgn="base" hangingPunct="0">
              <a:spcBef>
                <a:spcPct val="30000"/>
              </a:spcBef>
              <a:spcAft>
                <a:spcPct val="0"/>
              </a:spcAft>
              <a:defRPr sz="1200">
                <a:solidFill>
                  <a:schemeClr val="tx1"/>
                </a:solidFill>
                <a:latin typeface="Arial" charset="0"/>
              </a:defRPr>
            </a:lvl6pPr>
            <a:lvl7pPr marL="2995872" indent="-230452" eaLnBrk="0" fontAlgn="base" hangingPunct="0">
              <a:spcBef>
                <a:spcPct val="30000"/>
              </a:spcBef>
              <a:spcAft>
                <a:spcPct val="0"/>
              </a:spcAft>
              <a:defRPr sz="1200">
                <a:solidFill>
                  <a:schemeClr val="tx1"/>
                </a:solidFill>
                <a:latin typeface="Arial" charset="0"/>
              </a:defRPr>
            </a:lvl7pPr>
            <a:lvl8pPr marL="3456775" indent="-230452" eaLnBrk="0" fontAlgn="base" hangingPunct="0">
              <a:spcBef>
                <a:spcPct val="30000"/>
              </a:spcBef>
              <a:spcAft>
                <a:spcPct val="0"/>
              </a:spcAft>
              <a:defRPr sz="1200">
                <a:solidFill>
                  <a:schemeClr val="tx1"/>
                </a:solidFill>
                <a:latin typeface="Arial" charset="0"/>
              </a:defRPr>
            </a:lvl8pPr>
            <a:lvl9pPr marL="3917678" indent="-230452"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D2B4647-667E-4D12-A5FB-813123335094}" type="slidenum">
              <a:rPr lang="en-GB" altLang="en-US" smtClean="0">
                <a:solidFill>
                  <a:srgbClr val="000000"/>
                </a:solidFill>
                <a:cs typeface="Arial" charset="0"/>
              </a:rPr>
              <a:pPr eaLnBrk="1" hangingPunct="1">
                <a:spcBef>
                  <a:spcPct val="0"/>
                </a:spcBef>
              </a:pPr>
              <a:t>32</a:t>
            </a:fld>
            <a:endParaRPr lang="en-GB" altLang="en-US" dirty="0" smtClean="0">
              <a:solidFill>
                <a:srgbClr val="000000"/>
              </a:solidFill>
              <a:cs typeface="Arial" charset="0"/>
            </a:endParaRPr>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dirty="0" smtClean="0"/>
              <a:t>An exempt organization must make either its Form 990, 990-EZ, or 990-T for the most recent three years, available for inspection by the public,</a:t>
            </a:r>
            <a:r>
              <a:rPr lang="en-US" altLang="en-US" b="1" baseline="0" dirty="0" smtClean="0"/>
              <a:t> upon request.</a:t>
            </a:r>
            <a:endParaRPr lang="en-US" altLang="en-US" b="1" dirty="0" smtClean="0"/>
          </a:p>
          <a:p>
            <a:pPr eaLnBrk="1" hangingPunct="1"/>
            <a:endParaRPr lang="en-US" altLang="en-US" b="1" dirty="0" smtClean="0"/>
          </a:p>
          <a:p>
            <a:pPr eaLnBrk="1" hangingPunct="1"/>
            <a:r>
              <a:rPr lang="en-US" altLang="en-US" b="1" dirty="0" smtClean="0"/>
              <a:t>Generally, it must also make its Form 1023, the Application of Tax Exemption, available for inspection unless the application was filed before July 1987 in which case it need not be disclosed.  </a:t>
            </a:r>
          </a:p>
          <a:p>
            <a:pPr eaLnBrk="1" hangingPunct="1"/>
            <a:endParaRPr lang="en-US" altLang="en-US" b="1" dirty="0" smtClean="0"/>
          </a:p>
          <a:p>
            <a:pPr eaLnBrk="1" hangingPunct="1"/>
            <a:r>
              <a:rPr lang="en-US" altLang="en-US" b="1" dirty="0" smtClean="0"/>
              <a:t>The names and addresses of contributors in Schedule B are not subject to public inspection.  </a:t>
            </a:r>
          </a:p>
          <a:p>
            <a:pPr eaLnBrk="1" hangingPunct="1"/>
            <a:endParaRPr lang="en-US" altLang="en-US" b="1" dirty="0" smtClean="0"/>
          </a:p>
          <a:p>
            <a:pPr eaLnBrk="1" hangingPunct="1"/>
            <a:r>
              <a:rPr lang="en-US" altLang="en-US" b="1" dirty="0" smtClean="0"/>
              <a:t>You need to furnish copies when requested and you may charge a reasonable fee for copying and mailing.</a:t>
            </a:r>
          </a:p>
          <a:p>
            <a:pPr eaLnBrk="1" hangingPunct="1"/>
            <a:endParaRPr lang="en-US" altLang="en-US" b="1" dirty="0" smtClean="0"/>
          </a:p>
          <a:p>
            <a:pPr eaLnBrk="1" hangingPunct="1"/>
            <a:r>
              <a:rPr lang="en-US" altLang="en-US" b="1" dirty="0" smtClean="0"/>
              <a:t>The ACS makes its 990 returns available on its website.</a:t>
            </a:r>
          </a:p>
          <a:p>
            <a:pPr eaLnBrk="1" hangingPunct="1"/>
            <a:r>
              <a:rPr lang="en-US" altLang="en-US" b="1" dirty="0" smtClean="0"/>
              <a:t>(CLICK)</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8968" indent="-288065" eaLnBrk="0" hangingPunct="0">
              <a:spcBef>
                <a:spcPct val="30000"/>
              </a:spcBef>
              <a:defRPr sz="1200">
                <a:solidFill>
                  <a:schemeClr val="tx1"/>
                </a:solidFill>
                <a:latin typeface="Arial" charset="0"/>
              </a:defRPr>
            </a:lvl2pPr>
            <a:lvl3pPr marL="1152258" indent="-230452" eaLnBrk="0" hangingPunct="0">
              <a:spcBef>
                <a:spcPct val="30000"/>
              </a:spcBef>
              <a:defRPr sz="1200">
                <a:solidFill>
                  <a:schemeClr val="tx1"/>
                </a:solidFill>
                <a:latin typeface="Arial" charset="0"/>
              </a:defRPr>
            </a:lvl3pPr>
            <a:lvl4pPr marL="1613162" indent="-230452" eaLnBrk="0" hangingPunct="0">
              <a:spcBef>
                <a:spcPct val="30000"/>
              </a:spcBef>
              <a:defRPr sz="1200">
                <a:solidFill>
                  <a:schemeClr val="tx1"/>
                </a:solidFill>
                <a:latin typeface="Arial" charset="0"/>
              </a:defRPr>
            </a:lvl4pPr>
            <a:lvl5pPr marL="2074065" indent="-230452" eaLnBrk="0" hangingPunct="0">
              <a:spcBef>
                <a:spcPct val="30000"/>
              </a:spcBef>
              <a:defRPr sz="1200">
                <a:solidFill>
                  <a:schemeClr val="tx1"/>
                </a:solidFill>
                <a:latin typeface="Arial" charset="0"/>
              </a:defRPr>
            </a:lvl5pPr>
            <a:lvl6pPr marL="2534968" indent="-230452" eaLnBrk="0" fontAlgn="base" hangingPunct="0">
              <a:spcBef>
                <a:spcPct val="30000"/>
              </a:spcBef>
              <a:spcAft>
                <a:spcPct val="0"/>
              </a:spcAft>
              <a:defRPr sz="1200">
                <a:solidFill>
                  <a:schemeClr val="tx1"/>
                </a:solidFill>
                <a:latin typeface="Arial" charset="0"/>
              </a:defRPr>
            </a:lvl6pPr>
            <a:lvl7pPr marL="2995872" indent="-230452" eaLnBrk="0" fontAlgn="base" hangingPunct="0">
              <a:spcBef>
                <a:spcPct val="30000"/>
              </a:spcBef>
              <a:spcAft>
                <a:spcPct val="0"/>
              </a:spcAft>
              <a:defRPr sz="1200">
                <a:solidFill>
                  <a:schemeClr val="tx1"/>
                </a:solidFill>
                <a:latin typeface="Arial" charset="0"/>
              </a:defRPr>
            </a:lvl7pPr>
            <a:lvl8pPr marL="3456775" indent="-230452" eaLnBrk="0" fontAlgn="base" hangingPunct="0">
              <a:spcBef>
                <a:spcPct val="30000"/>
              </a:spcBef>
              <a:spcAft>
                <a:spcPct val="0"/>
              </a:spcAft>
              <a:defRPr sz="1200">
                <a:solidFill>
                  <a:schemeClr val="tx1"/>
                </a:solidFill>
                <a:latin typeface="Arial" charset="0"/>
              </a:defRPr>
            </a:lvl8pPr>
            <a:lvl9pPr marL="3917678" indent="-230452"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E699A1B4-4C36-4D09-8D15-B02D5080B6AE}" type="slidenum">
              <a:rPr lang="en-GB" altLang="en-US" smtClean="0">
                <a:solidFill>
                  <a:srgbClr val="000000"/>
                </a:solidFill>
                <a:cs typeface="Arial" charset="0"/>
              </a:rPr>
              <a:pPr eaLnBrk="1" hangingPunct="1">
                <a:spcBef>
                  <a:spcPct val="0"/>
                </a:spcBef>
              </a:pPr>
              <a:t>33</a:t>
            </a:fld>
            <a:endParaRPr lang="en-GB" altLang="en-US" dirty="0" smtClean="0">
              <a:solidFill>
                <a:srgbClr val="000000"/>
              </a:solidFill>
              <a:cs typeface="Arial" charset="0"/>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xfrm>
            <a:off x="708349" y="4448100"/>
            <a:ext cx="5661981" cy="436655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dirty="0" smtClean="0"/>
              <a:t>Now I will briefly discuss some requirements regarding  charitable contributions.</a:t>
            </a:r>
          </a:p>
          <a:p>
            <a:pPr eaLnBrk="1" hangingPunct="1"/>
            <a:endParaRPr lang="en-US" altLang="en-US" b="1" dirty="0" smtClean="0"/>
          </a:p>
          <a:p>
            <a:pPr eaLnBrk="1" hangingPunct="1"/>
            <a:r>
              <a:rPr lang="en-US" altLang="en-US" b="1" dirty="0" smtClean="0"/>
              <a:t>All charitable donations made to ACS affiliates are tax deductible by the donor.  An acknowledgment letter must be sent for donations greater than or equal to $250.  Generally, letters should be sent to donors by January 31</a:t>
            </a:r>
            <a:r>
              <a:rPr lang="en-US" altLang="en-US" b="1" baseline="30000" dirty="0" smtClean="0"/>
              <a:t>st</a:t>
            </a:r>
            <a:r>
              <a:rPr lang="en-US" altLang="en-US" b="1" dirty="0" smtClean="0"/>
              <a:t> of the year following the donation.</a:t>
            </a:r>
          </a:p>
          <a:p>
            <a:pPr eaLnBrk="1" hangingPunct="1"/>
            <a:endParaRPr lang="en-US" altLang="en-US" b="1" dirty="0" smtClean="0"/>
          </a:p>
          <a:p>
            <a:pPr eaLnBrk="1" hangingPunct="1"/>
            <a:endParaRPr lang="en-US" altLang="en-US" b="1" dirty="0" smtClean="0"/>
          </a:p>
          <a:p>
            <a:pPr eaLnBrk="1" hangingPunct="1"/>
            <a:r>
              <a:rPr lang="en-US" altLang="en-US" b="1" dirty="0" smtClean="0"/>
              <a:t>To claim a charitable contribution on their income tax return</a:t>
            </a:r>
            <a:r>
              <a:rPr lang="en-US" altLang="en-US" b="1" baseline="0" dirty="0" smtClean="0"/>
              <a:t> a</a:t>
            </a:r>
            <a:r>
              <a:rPr lang="en-US" altLang="en-US" b="1" dirty="0" smtClean="0"/>
              <a:t> donor is required to have a bank record or written communication from a charity for any single contribution of $250 or more.  Although there is no penalty for you not to acknowledge a contribution, without a written acknowledgement, the donor cannot claim a deduction. In order to foster a continuing relationship with your donor, you may want to automatically provide a timely written acknowledgement of the contribution. </a:t>
            </a:r>
          </a:p>
          <a:p>
            <a:pPr eaLnBrk="1" hangingPunct="1"/>
            <a:r>
              <a:rPr lang="en-US" altLang="en-US" sz="1000" b="1" dirty="0"/>
              <a:t>(CLICK)</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t>This slide lists the must haves for the acknowledgement letter.</a:t>
            </a:r>
          </a:p>
          <a:p>
            <a:pPr eaLnBrk="1" hangingPunct="1"/>
            <a:r>
              <a:rPr lang="en-US" altLang="en-US" dirty="0" smtClean="0"/>
              <a:t>(click)</a:t>
            </a:r>
          </a:p>
        </p:txBody>
      </p:sp>
      <p:sp>
        <p:nvSpPr>
          <p:cNvPr id="880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8968" indent="-288065" eaLnBrk="0" hangingPunct="0">
              <a:spcBef>
                <a:spcPct val="30000"/>
              </a:spcBef>
              <a:defRPr sz="1200">
                <a:solidFill>
                  <a:schemeClr val="tx1"/>
                </a:solidFill>
                <a:latin typeface="Arial" charset="0"/>
              </a:defRPr>
            </a:lvl2pPr>
            <a:lvl3pPr marL="1152258" indent="-230452" eaLnBrk="0" hangingPunct="0">
              <a:spcBef>
                <a:spcPct val="30000"/>
              </a:spcBef>
              <a:defRPr sz="1200">
                <a:solidFill>
                  <a:schemeClr val="tx1"/>
                </a:solidFill>
                <a:latin typeface="Arial" charset="0"/>
              </a:defRPr>
            </a:lvl3pPr>
            <a:lvl4pPr marL="1613162" indent="-230452" eaLnBrk="0" hangingPunct="0">
              <a:spcBef>
                <a:spcPct val="30000"/>
              </a:spcBef>
              <a:defRPr sz="1200">
                <a:solidFill>
                  <a:schemeClr val="tx1"/>
                </a:solidFill>
                <a:latin typeface="Arial" charset="0"/>
              </a:defRPr>
            </a:lvl4pPr>
            <a:lvl5pPr marL="2074065" indent="-230452" eaLnBrk="0" hangingPunct="0">
              <a:spcBef>
                <a:spcPct val="30000"/>
              </a:spcBef>
              <a:defRPr sz="1200">
                <a:solidFill>
                  <a:schemeClr val="tx1"/>
                </a:solidFill>
                <a:latin typeface="Arial" charset="0"/>
              </a:defRPr>
            </a:lvl5pPr>
            <a:lvl6pPr marL="2534968" indent="-230452" eaLnBrk="0" fontAlgn="base" hangingPunct="0">
              <a:spcBef>
                <a:spcPct val="30000"/>
              </a:spcBef>
              <a:spcAft>
                <a:spcPct val="0"/>
              </a:spcAft>
              <a:defRPr sz="1200">
                <a:solidFill>
                  <a:schemeClr val="tx1"/>
                </a:solidFill>
                <a:latin typeface="Arial" charset="0"/>
              </a:defRPr>
            </a:lvl6pPr>
            <a:lvl7pPr marL="2995872" indent="-230452" eaLnBrk="0" fontAlgn="base" hangingPunct="0">
              <a:spcBef>
                <a:spcPct val="30000"/>
              </a:spcBef>
              <a:spcAft>
                <a:spcPct val="0"/>
              </a:spcAft>
              <a:defRPr sz="1200">
                <a:solidFill>
                  <a:schemeClr val="tx1"/>
                </a:solidFill>
                <a:latin typeface="Arial" charset="0"/>
              </a:defRPr>
            </a:lvl7pPr>
            <a:lvl8pPr marL="3456775" indent="-230452" eaLnBrk="0" fontAlgn="base" hangingPunct="0">
              <a:spcBef>
                <a:spcPct val="30000"/>
              </a:spcBef>
              <a:spcAft>
                <a:spcPct val="0"/>
              </a:spcAft>
              <a:defRPr sz="1200">
                <a:solidFill>
                  <a:schemeClr val="tx1"/>
                </a:solidFill>
                <a:latin typeface="Arial" charset="0"/>
              </a:defRPr>
            </a:lvl8pPr>
            <a:lvl9pPr marL="3917678" indent="-230452"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335C6C1F-AFA7-4B5F-9E3F-DFB10DD29716}" type="slidenum">
              <a:rPr lang="en-GB" altLang="en-US" smtClean="0">
                <a:cs typeface="Arial" charset="0"/>
              </a:rPr>
              <a:pPr eaLnBrk="1" hangingPunct="1">
                <a:spcBef>
                  <a:spcPct val="0"/>
                </a:spcBef>
              </a:pPr>
              <a:t>34</a:t>
            </a:fld>
            <a:endParaRPr lang="en-GB" altLang="en-US" dirty="0" smtClean="0">
              <a:cs typeface="Arial"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dirty="0" smtClean="0"/>
              <a:t>The IRS Code requires that an organization must provide a written disclosure statement to donors who make a payment, described as a “quid pro quo contribution,” in excess of $75.  A quid pro quo contribution is a payment that is given both as a contribution and as a payment for goods or services provided by the done organization.</a:t>
            </a:r>
            <a:r>
              <a:rPr lang="en-US" altLang="en-US" b="1" baseline="0" dirty="0" smtClean="0"/>
              <a:t> An example is shown on the slide.  If the donor gives $100 in exchange for a concert ticket with a FMV of $40 the donor’s charitable deduction cannot exceed $60</a:t>
            </a:r>
            <a:endParaRPr lang="en-US" altLang="en-US" b="1" dirty="0" smtClean="0"/>
          </a:p>
          <a:p>
            <a:pPr eaLnBrk="1" hangingPunct="1"/>
            <a:endParaRPr lang="en-US" altLang="en-US" b="1" dirty="0" smtClean="0"/>
          </a:p>
          <a:p>
            <a:pPr eaLnBrk="1" hangingPunct="1"/>
            <a:endParaRPr lang="en-US" altLang="en-US" b="1" dirty="0" smtClean="0"/>
          </a:p>
          <a:p>
            <a:pPr eaLnBrk="1" hangingPunct="1"/>
            <a:r>
              <a:rPr lang="en-US" altLang="en-US" b="1" dirty="0" smtClean="0"/>
              <a:t> A written disclosure must inform the donor that the amount of the contribution that is deductible for federal income tax purposes is limited to the excess of money contributed by the donor over the value of the goods or services (Click)</a:t>
            </a:r>
            <a:endParaRPr lang="en-US" altLang="en-US" dirty="0" smtClean="0"/>
          </a:p>
        </p:txBody>
      </p:sp>
      <p:sp>
        <p:nvSpPr>
          <p:cNvPr id="890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8968" indent="-288065" eaLnBrk="0" hangingPunct="0">
              <a:spcBef>
                <a:spcPct val="30000"/>
              </a:spcBef>
              <a:defRPr sz="1200">
                <a:solidFill>
                  <a:schemeClr val="tx1"/>
                </a:solidFill>
                <a:latin typeface="Arial" charset="0"/>
              </a:defRPr>
            </a:lvl2pPr>
            <a:lvl3pPr marL="1152258" indent="-230452" eaLnBrk="0" hangingPunct="0">
              <a:spcBef>
                <a:spcPct val="30000"/>
              </a:spcBef>
              <a:defRPr sz="1200">
                <a:solidFill>
                  <a:schemeClr val="tx1"/>
                </a:solidFill>
                <a:latin typeface="Arial" charset="0"/>
              </a:defRPr>
            </a:lvl3pPr>
            <a:lvl4pPr marL="1613162" indent="-230452" eaLnBrk="0" hangingPunct="0">
              <a:spcBef>
                <a:spcPct val="30000"/>
              </a:spcBef>
              <a:defRPr sz="1200">
                <a:solidFill>
                  <a:schemeClr val="tx1"/>
                </a:solidFill>
                <a:latin typeface="Arial" charset="0"/>
              </a:defRPr>
            </a:lvl4pPr>
            <a:lvl5pPr marL="2074065" indent="-230452" eaLnBrk="0" hangingPunct="0">
              <a:spcBef>
                <a:spcPct val="30000"/>
              </a:spcBef>
              <a:defRPr sz="1200">
                <a:solidFill>
                  <a:schemeClr val="tx1"/>
                </a:solidFill>
                <a:latin typeface="Arial" charset="0"/>
              </a:defRPr>
            </a:lvl5pPr>
            <a:lvl6pPr marL="2534968" indent="-230452" eaLnBrk="0" fontAlgn="base" hangingPunct="0">
              <a:spcBef>
                <a:spcPct val="30000"/>
              </a:spcBef>
              <a:spcAft>
                <a:spcPct val="0"/>
              </a:spcAft>
              <a:defRPr sz="1200">
                <a:solidFill>
                  <a:schemeClr val="tx1"/>
                </a:solidFill>
                <a:latin typeface="Arial" charset="0"/>
              </a:defRPr>
            </a:lvl6pPr>
            <a:lvl7pPr marL="2995872" indent="-230452" eaLnBrk="0" fontAlgn="base" hangingPunct="0">
              <a:spcBef>
                <a:spcPct val="30000"/>
              </a:spcBef>
              <a:spcAft>
                <a:spcPct val="0"/>
              </a:spcAft>
              <a:defRPr sz="1200">
                <a:solidFill>
                  <a:schemeClr val="tx1"/>
                </a:solidFill>
                <a:latin typeface="Arial" charset="0"/>
              </a:defRPr>
            </a:lvl7pPr>
            <a:lvl8pPr marL="3456775" indent="-230452" eaLnBrk="0" fontAlgn="base" hangingPunct="0">
              <a:spcBef>
                <a:spcPct val="30000"/>
              </a:spcBef>
              <a:spcAft>
                <a:spcPct val="0"/>
              </a:spcAft>
              <a:defRPr sz="1200">
                <a:solidFill>
                  <a:schemeClr val="tx1"/>
                </a:solidFill>
                <a:latin typeface="Arial" charset="0"/>
              </a:defRPr>
            </a:lvl8pPr>
            <a:lvl9pPr marL="3917678" indent="-230452"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0FD6495F-1CA4-4D7D-A2EE-F2EB7F8E4EA1}" type="slidenum">
              <a:rPr lang="en-GB" altLang="en-US" smtClean="0">
                <a:cs typeface="Arial" charset="0"/>
              </a:rPr>
              <a:pPr eaLnBrk="1" hangingPunct="1">
                <a:spcBef>
                  <a:spcPct val="0"/>
                </a:spcBef>
              </a:pPr>
              <a:t>35</a:t>
            </a:fld>
            <a:endParaRPr lang="en-GB" altLang="en-US" dirty="0" smtClean="0">
              <a:cs typeface="Arial"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dirty="0" smtClean="0">
                <a:solidFill>
                  <a:srgbClr val="FF0000"/>
                </a:solidFill>
              </a:rPr>
              <a:t>For the remainder of the presentation, I will cover some topics based on FAQs submitted from participants on prior webcasts.</a:t>
            </a:r>
          </a:p>
          <a:p>
            <a:pPr eaLnBrk="1" hangingPunct="1"/>
            <a:r>
              <a:rPr lang="en-US" altLang="en-US" b="1" dirty="0" smtClean="0">
                <a:solidFill>
                  <a:srgbClr val="FF0000"/>
                </a:solidFill>
              </a:rPr>
              <a:t>The first topic is Awards and Prizes.  All amounts unless specifically excluded are included in gross income.</a:t>
            </a:r>
          </a:p>
          <a:p>
            <a:pPr eaLnBrk="1" hangingPunct="1"/>
            <a:r>
              <a:rPr lang="en-US" altLang="en-US" dirty="0" smtClean="0"/>
              <a:t>(Click)</a:t>
            </a:r>
          </a:p>
        </p:txBody>
      </p:sp>
      <p:sp>
        <p:nvSpPr>
          <p:cNvPr id="901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8968" indent="-288065" eaLnBrk="0" hangingPunct="0">
              <a:spcBef>
                <a:spcPct val="30000"/>
              </a:spcBef>
              <a:defRPr sz="1200">
                <a:solidFill>
                  <a:schemeClr val="tx1"/>
                </a:solidFill>
                <a:latin typeface="Arial" charset="0"/>
              </a:defRPr>
            </a:lvl2pPr>
            <a:lvl3pPr marL="1152258" indent="-230452" eaLnBrk="0" hangingPunct="0">
              <a:spcBef>
                <a:spcPct val="30000"/>
              </a:spcBef>
              <a:defRPr sz="1200">
                <a:solidFill>
                  <a:schemeClr val="tx1"/>
                </a:solidFill>
                <a:latin typeface="Arial" charset="0"/>
              </a:defRPr>
            </a:lvl3pPr>
            <a:lvl4pPr marL="1613162" indent="-230452" eaLnBrk="0" hangingPunct="0">
              <a:spcBef>
                <a:spcPct val="30000"/>
              </a:spcBef>
              <a:defRPr sz="1200">
                <a:solidFill>
                  <a:schemeClr val="tx1"/>
                </a:solidFill>
                <a:latin typeface="Arial" charset="0"/>
              </a:defRPr>
            </a:lvl4pPr>
            <a:lvl5pPr marL="2074065" indent="-230452" eaLnBrk="0" hangingPunct="0">
              <a:spcBef>
                <a:spcPct val="30000"/>
              </a:spcBef>
              <a:defRPr sz="1200">
                <a:solidFill>
                  <a:schemeClr val="tx1"/>
                </a:solidFill>
                <a:latin typeface="Arial" charset="0"/>
              </a:defRPr>
            </a:lvl5pPr>
            <a:lvl6pPr marL="2534968" indent="-230452" eaLnBrk="0" fontAlgn="base" hangingPunct="0">
              <a:spcBef>
                <a:spcPct val="30000"/>
              </a:spcBef>
              <a:spcAft>
                <a:spcPct val="0"/>
              </a:spcAft>
              <a:defRPr sz="1200">
                <a:solidFill>
                  <a:schemeClr val="tx1"/>
                </a:solidFill>
                <a:latin typeface="Arial" charset="0"/>
              </a:defRPr>
            </a:lvl6pPr>
            <a:lvl7pPr marL="2995872" indent="-230452" eaLnBrk="0" fontAlgn="base" hangingPunct="0">
              <a:spcBef>
                <a:spcPct val="30000"/>
              </a:spcBef>
              <a:spcAft>
                <a:spcPct val="0"/>
              </a:spcAft>
              <a:defRPr sz="1200">
                <a:solidFill>
                  <a:schemeClr val="tx1"/>
                </a:solidFill>
                <a:latin typeface="Arial" charset="0"/>
              </a:defRPr>
            </a:lvl7pPr>
            <a:lvl8pPr marL="3456775" indent="-230452" eaLnBrk="0" fontAlgn="base" hangingPunct="0">
              <a:spcBef>
                <a:spcPct val="30000"/>
              </a:spcBef>
              <a:spcAft>
                <a:spcPct val="0"/>
              </a:spcAft>
              <a:defRPr sz="1200">
                <a:solidFill>
                  <a:schemeClr val="tx1"/>
                </a:solidFill>
                <a:latin typeface="Arial" charset="0"/>
              </a:defRPr>
            </a:lvl8pPr>
            <a:lvl9pPr marL="3917678" indent="-230452"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0E2718F-564B-4E72-9372-9571B7A0A6B9}" type="slidenum">
              <a:rPr lang="en-GB" altLang="en-US" smtClean="0">
                <a:cs typeface="Arial" charset="0"/>
              </a:rPr>
              <a:pPr eaLnBrk="1" hangingPunct="1">
                <a:spcBef>
                  <a:spcPct val="0"/>
                </a:spcBef>
              </a:pPr>
              <a:t>36</a:t>
            </a:fld>
            <a:endParaRPr lang="en-GB" altLang="en-US" dirty="0" smtClean="0">
              <a:cs typeface="Arial"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dirty="0" smtClean="0">
                <a:solidFill>
                  <a:srgbClr val="FF0000"/>
                </a:solidFill>
              </a:rPr>
              <a:t>The slide lists the exclusion conditions.</a:t>
            </a:r>
          </a:p>
          <a:p>
            <a:endParaRPr lang="en-US" altLang="en-US" b="1" dirty="0" smtClean="0"/>
          </a:p>
          <a:p>
            <a:r>
              <a:rPr lang="en-US" altLang="en-US" sz="1000" b="1" dirty="0">
                <a:solidFill>
                  <a:srgbClr val="FF0000"/>
                </a:solidFill>
              </a:rPr>
              <a:t>The authorization by the recipient should be made prior to the prize or award is actually presented by the payor so as to avoid the possibility of a disqualifying use.  If this is not possible, then the recipient must, before the item is used, return the prize and award to the payor along with a statement that “No use of this prize or award was made prior to its return to the payor”. (CLICK)</a:t>
            </a:r>
          </a:p>
          <a:p>
            <a:pPr eaLnBrk="1" hangingPunct="1"/>
            <a:endParaRPr lang="en-US" altLang="en-US" dirty="0" smtClean="0"/>
          </a:p>
        </p:txBody>
      </p:sp>
      <p:sp>
        <p:nvSpPr>
          <p:cNvPr id="911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8968" indent="-288065" eaLnBrk="0" hangingPunct="0">
              <a:spcBef>
                <a:spcPct val="30000"/>
              </a:spcBef>
              <a:defRPr sz="1200">
                <a:solidFill>
                  <a:schemeClr val="tx1"/>
                </a:solidFill>
                <a:latin typeface="Arial" charset="0"/>
              </a:defRPr>
            </a:lvl2pPr>
            <a:lvl3pPr marL="1152258" indent="-230452" eaLnBrk="0" hangingPunct="0">
              <a:spcBef>
                <a:spcPct val="30000"/>
              </a:spcBef>
              <a:defRPr sz="1200">
                <a:solidFill>
                  <a:schemeClr val="tx1"/>
                </a:solidFill>
                <a:latin typeface="Arial" charset="0"/>
              </a:defRPr>
            </a:lvl3pPr>
            <a:lvl4pPr marL="1613162" indent="-230452" eaLnBrk="0" hangingPunct="0">
              <a:spcBef>
                <a:spcPct val="30000"/>
              </a:spcBef>
              <a:defRPr sz="1200">
                <a:solidFill>
                  <a:schemeClr val="tx1"/>
                </a:solidFill>
                <a:latin typeface="Arial" charset="0"/>
              </a:defRPr>
            </a:lvl4pPr>
            <a:lvl5pPr marL="2074065" indent="-230452" eaLnBrk="0" hangingPunct="0">
              <a:spcBef>
                <a:spcPct val="30000"/>
              </a:spcBef>
              <a:defRPr sz="1200">
                <a:solidFill>
                  <a:schemeClr val="tx1"/>
                </a:solidFill>
                <a:latin typeface="Arial" charset="0"/>
              </a:defRPr>
            </a:lvl5pPr>
            <a:lvl6pPr marL="2534968" indent="-230452" eaLnBrk="0" fontAlgn="base" hangingPunct="0">
              <a:spcBef>
                <a:spcPct val="30000"/>
              </a:spcBef>
              <a:spcAft>
                <a:spcPct val="0"/>
              </a:spcAft>
              <a:defRPr sz="1200">
                <a:solidFill>
                  <a:schemeClr val="tx1"/>
                </a:solidFill>
                <a:latin typeface="Arial" charset="0"/>
              </a:defRPr>
            </a:lvl6pPr>
            <a:lvl7pPr marL="2995872" indent="-230452" eaLnBrk="0" fontAlgn="base" hangingPunct="0">
              <a:spcBef>
                <a:spcPct val="30000"/>
              </a:spcBef>
              <a:spcAft>
                <a:spcPct val="0"/>
              </a:spcAft>
              <a:defRPr sz="1200">
                <a:solidFill>
                  <a:schemeClr val="tx1"/>
                </a:solidFill>
                <a:latin typeface="Arial" charset="0"/>
              </a:defRPr>
            </a:lvl7pPr>
            <a:lvl8pPr marL="3456775" indent="-230452" eaLnBrk="0" fontAlgn="base" hangingPunct="0">
              <a:spcBef>
                <a:spcPct val="30000"/>
              </a:spcBef>
              <a:spcAft>
                <a:spcPct val="0"/>
              </a:spcAft>
              <a:defRPr sz="1200">
                <a:solidFill>
                  <a:schemeClr val="tx1"/>
                </a:solidFill>
                <a:latin typeface="Arial" charset="0"/>
              </a:defRPr>
            </a:lvl8pPr>
            <a:lvl9pPr marL="3917678" indent="-230452"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4EED83ED-0BE6-43D9-B4A2-D7DD16BD497B}" type="slidenum">
              <a:rPr lang="en-GB" altLang="en-US" smtClean="0">
                <a:cs typeface="Arial" charset="0"/>
              </a:rPr>
              <a:pPr eaLnBrk="1" hangingPunct="1">
                <a:spcBef>
                  <a:spcPct val="0"/>
                </a:spcBef>
              </a:pPr>
              <a:t>37</a:t>
            </a:fld>
            <a:endParaRPr lang="en-GB" altLang="en-US" dirty="0" smtClean="0">
              <a:cs typeface="Arial"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ln/>
        </p:spPr>
      </p:sp>
      <p:sp>
        <p:nvSpPr>
          <p:cNvPr id="931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t>To qualify as tax free income, the scholarships and grants must meet the following requirements shown on the slide.  </a:t>
            </a:r>
          </a:p>
          <a:p>
            <a:pPr eaLnBrk="1" hangingPunct="1"/>
            <a:endParaRPr lang="en-US" altLang="en-US" dirty="0" smtClean="0"/>
          </a:p>
          <a:p>
            <a:pPr eaLnBrk="1" hangingPunct="1"/>
            <a:r>
              <a:rPr lang="en-US" altLang="en-US" dirty="0" smtClean="0"/>
              <a:t>They must be for a degree at a qualified educational organization, they must be used for qualified tuition and related expenses.</a:t>
            </a:r>
          </a:p>
          <a:p>
            <a:pPr eaLnBrk="1" hangingPunct="1"/>
            <a:endParaRPr lang="en-US" altLang="en-US" dirty="0" smtClean="0"/>
          </a:p>
          <a:p>
            <a:pPr eaLnBrk="1" hangingPunct="1"/>
            <a:r>
              <a:rPr lang="en-US" altLang="en-US" dirty="0" smtClean="0"/>
              <a:t>If the amounts are spent on educational expenses for a non-degree candidate the amounts are subject to federal income taxes.(CLICK)</a:t>
            </a:r>
          </a:p>
        </p:txBody>
      </p:sp>
      <p:sp>
        <p:nvSpPr>
          <p:cNvPr id="931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8968" indent="-288065" eaLnBrk="0" hangingPunct="0">
              <a:spcBef>
                <a:spcPct val="30000"/>
              </a:spcBef>
              <a:defRPr sz="1200">
                <a:solidFill>
                  <a:schemeClr val="tx1"/>
                </a:solidFill>
                <a:latin typeface="Arial" charset="0"/>
              </a:defRPr>
            </a:lvl2pPr>
            <a:lvl3pPr marL="1152258" indent="-230452" eaLnBrk="0" hangingPunct="0">
              <a:spcBef>
                <a:spcPct val="30000"/>
              </a:spcBef>
              <a:defRPr sz="1200">
                <a:solidFill>
                  <a:schemeClr val="tx1"/>
                </a:solidFill>
                <a:latin typeface="Arial" charset="0"/>
              </a:defRPr>
            </a:lvl3pPr>
            <a:lvl4pPr marL="1613162" indent="-230452" eaLnBrk="0" hangingPunct="0">
              <a:spcBef>
                <a:spcPct val="30000"/>
              </a:spcBef>
              <a:defRPr sz="1200">
                <a:solidFill>
                  <a:schemeClr val="tx1"/>
                </a:solidFill>
                <a:latin typeface="Arial" charset="0"/>
              </a:defRPr>
            </a:lvl4pPr>
            <a:lvl5pPr marL="2074065" indent="-230452" eaLnBrk="0" hangingPunct="0">
              <a:spcBef>
                <a:spcPct val="30000"/>
              </a:spcBef>
              <a:defRPr sz="1200">
                <a:solidFill>
                  <a:schemeClr val="tx1"/>
                </a:solidFill>
                <a:latin typeface="Arial" charset="0"/>
              </a:defRPr>
            </a:lvl5pPr>
            <a:lvl6pPr marL="2534968" indent="-230452" eaLnBrk="0" fontAlgn="base" hangingPunct="0">
              <a:spcBef>
                <a:spcPct val="30000"/>
              </a:spcBef>
              <a:spcAft>
                <a:spcPct val="0"/>
              </a:spcAft>
              <a:defRPr sz="1200">
                <a:solidFill>
                  <a:schemeClr val="tx1"/>
                </a:solidFill>
                <a:latin typeface="Arial" charset="0"/>
              </a:defRPr>
            </a:lvl6pPr>
            <a:lvl7pPr marL="2995872" indent="-230452" eaLnBrk="0" fontAlgn="base" hangingPunct="0">
              <a:spcBef>
                <a:spcPct val="30000"/>
              </a:spcBef>
              <a:spcAft>
                <a:spcPct val="0"/>
              </a:spcAft>
              <a:defRPr sz="1200">
                <a:solidFill>
                  <a:schemeClr val="tx1"/>
                </a:solidFill>
                <a:latin typeface="Arial" charset="0"/>
              </a:defRPr>
            </a:lvl7pPr>
            <a:lvl8pPr marL="3456775" indent="-230452" eaLnBrk="0" fontAlgn="base" hangingPunct="0">
              <a:spcBef>
                <a:spcPct val="30000"/>
              </a:spcBef>
              <a:spcAft>
                <a:spcPct val="0"/>
              </a:spcAft>
              <a:defRPr sz="1200">
                <a:solidFill>
                  <a:schemeClr val="tx1"/>
                </a:solidFill>
                <a:latin typeface="Arial" charset="0"/>
              </a:defRPr>
            </a:lvl8pPr>
            <a:lvl9pPr marL="3917678" indent="-230452"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F2B12B10-00F7-4C74-B5F1-FAE6B46EE78F}" type="slidenum">
              <a:rPr lang="en-GB" altLang="en-US" smtClean="0">
                <a:cs typeface="Arial" charset="0"/>
              </a:rPr>
              <a:pPr eaLnBrk="1" hangingPunct="1">
                <a:spcBef>
                  <a:spcPct val="0"/>
                </a:spcBef>
              </a:pPr>
              <a:t>38</a:t>
            </a:fld>
            <a:endParaRPr lang="en-GB" altLang="en-US" dirty="0" smtClean="0">
              <a:cs typeface="Arial"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ln/>
        </p:spPr>
      </p:sp>
      <p:sp>
        <p:nvSpPr>
          <p:cNvPr id="921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t>Scholarships and Fellowship grants are amounts paid to individuals for the primary purpose of furthering their education.  If the amounts are not qualified scholarships or fellowship grants they are reportable by the individual as wages.  All funds distributed to individuals must be made on a charitable basis and must further the purposes of your organizations. You should keep adequate records so that you can substantiate your grant distributions with the IRS if necessary.  They are not reportable on Form 1099-MISC to the recipients. </a:t>
            </a:r>
          </a:p>
          <a:p>
            <a:pPr eaLnBrk="1" hangingPunct="1"/>
            <a:r>
              <a:rPr lang="en-US" altLang="en-US" dirty="0" smtClean="0"/>
              <a:t>(Click)</a:t>
            </a:r>
          </a:p>
          <a:p>
            <a:pPr eaLnBrk="1" hangingPunct="1"/>
            <a:r>
              <a:rPr lang="en-US" altLang="en-US" dirty="0" smtClean="0"/>
              <a:t>Project Seed stipends are not reportable on Form 1099-MISC because they are considered</a:t>
            </a:r>
            <a:r>
              <a:rPr lang="en-US" altLang="en-US" baseline="0" dirty="0" smtClean="0"/>
              <a:t> scholarships/fellowship awards.</a:t>
            </a:r>
            <a:endParaRPr lang="en-US" altLang="en-US" dirty="0" smtClean="0"/>
          </a:p>
          <a:p>
            <a:pPr eaLnBrk="1" hangingPunct="1"/>
            <a:endParaRPr lang="en-US" altLang="en-US" dirty="0" smtClean="0"/>
          </a:p>
        </p:txBody>
      </p:sp>
      <p:sp>
        <p:nvSpPr>
          <p:cNvPr id="921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8968" indent="-288065" eaLnBrk="0" hangingPunct="0">
              <a:spcBef>
                <a:spcPct val="30000"/>
              </a:spcBef>
              <a:defRPr sz="1200">
                <a:solidFill>
                  <a:schemeClr val="tx1"/>
                </a:solidFill>
                <a:latin typeface="Arial" charset="0"/>
              </a:defRPr>
            </a:lvl2pPr>
            <a:lvl3pPr marL="1152258" indent="-230452" eaLnBrk="0" hangingPunct="0">
              <a:spcBef>
                <a:spcPct val="30000"/>
              </a:spcBef>
              <a:defRPr sz="1200">
                <a:solidFill>
                  <a:schemeClr val="tx1"/>
                </a:solidFill>
                <a:latin typeface="Arial" charset="0"/>
              </a:defRPr>
            </a:lvl3pPr>
            <a:lvl4pPr marL="1613162" indent="-230452" eaLnBrk="0" hangingPunct="0">
              <a:spcBef>
                <a:spcPct val="30000"/>
              </a:spcBef>
              <a:defRPr sz="1200">
                <a:solidFill>
                  <a:schemeClr val="tx1"/>
                </a:solidFill>
                <a:latin typeface="Arial" charset="0"/>
              </a:defRPr>
            </a:lvl4pPr>
            <a:lvl5pPr marL="2074065" indent="-230452" eaLnBrk="0" hangingPunct="0">
              <a:spcBef>
                <a:spcPct val="30000"/>
              </a:spcBef>
              <a:defRPr sz="1200">
                <a:solidFill>
                  <a:schemeClr val="tx1"/>
                </a:solidFill>
                <a:latin typeface="Arial" charset="0"/>
              </a:defRPr>
            </a:lvl5pPr>
            <a:lvl6pPr marL="2534968" indent="-230452" eaLnBrk="0" fontAlgn="base" hangingPunct="0">
              <a:spcBef>
                <a:spcPct val="30000"/>
              </a:spcBef>
              <a:spcAft>
                <a:spcPct val="0"/>
              </a:spcAft>
              <a:defRPr sz="1200">
                <a:solidFill>
                  <a:schemeClr val="tx1"/>
                </a:solidFill>
                <a:latin typeface="Arial" charset="0"/>
              </a:defRPr>
            </a:lvl6pPr>
            <a:lvl7pPr marL="2995872" indent="-230452" eaLnBrk="0" fontAlgn="base" hangingPunct="0">
              <a:spcBef>
                <a:spcPct val="30000"/>
              </a:spcBef>
              <a:spcAft>
                <a:spcPct val="0"/>
              </a:spcAft>
              <a:defRPr sz="1200">
                <a:solidFill>
                  <a:schemeClr val="tx1"/>
                </a:solidFill>
                <a:latin typeface="Arial" charset="0"/>
              </a:defRPr>
            </a:lvl7pPr>
            <a:lvl8pPr marL="3456775" indent="-230452" eaLnBrk="0" fontAlgn="base" hangingPunct="0">
              <a:spcBef>
                <a:spcPct val="30000"/>
              </a:spcBef>
              <a:spcAft>
                <a:spcPct val="0"/>
              </a:spcAft>
              <a:defRPr sz="1200">
                <a:solidFill>
                  <a:schemeClr val="tx1"/>
                </a:solidFill>
                <a:latin typeface="Arial" charset="0"/>
              </a:defRPr>
            </a:lvl8pPr>
            <a:lvl9pPr marL="3917678" indent="-230452"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C8104EE1-42C6-49ED-B41C-F2589B8EA5FA}" type="slidenum">
              <a:rPr lang="en-GB" altLang="en-US" smtClean="0">
                <a:cs typeface="Arial" charset="0"/>
              </a:rPr>
              <a:pPr eaLnBrk="1" hangingPunct="1">
                <a:spcBef>
                  <a:spcPct val="0"/>
                </a:spcBef>
              </a:pPr>
              <a:t>39</a:t>
            </a:fld>
            <a:endParaRPr lang="en-GB" altLang="en-US" dirty="0" smtClean="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A50C7D2-E8B4-4BB0-A848-C6557DDD6993}" type="slidenum">
              <a:rPr lang="en-GB" smtClean="0"/>
              <a:pPr>
                <a:defRPr/>
              </a:pPr>
              <a:t>4</a:t>
            </a:fld>
            <a:endParaRPr lang="en-GB" dirty="0"/>
          </a:p>
        </p:txBody>
      </p:sp>
    </p:spTree>
    <p:extLst>
      <p:ext uri="{BB962C8B-B14F-4D97-AF65-F5344CB8AC3E}">
        <p14:creationId xmlns:p14="http://schemas.microsoft.com/office/powerpoint/2010/main" val="81633130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Each ACS Affiliate must separately apply for state</a:t>
            </a:r>
            <a:r>
              <a:rPr lang="en-US" baseline="0" dirty="0" smtClean="0"/>
              <a:t> sales and use tax exemptions. In some cases, tax exempt organizations are exempt by state statutes and do not have to apply for a separate exemption.  To be exempt purchases must be paid for directly out of the exempt organization’s funds and for conducting their regular charitable activities and functions.</a:t>
            </a:r>
          </a:p>
          <a:p>
            <a:r>
              <a:rPr lang="en-US" baseline="0" dirty="0" smtClean="0"/>
              <a:t>Please note that the state tax exemption may not apply to locally collected sales tax levied by local cities and jurisdictions.  For example, a tax-exempt organization might have exempt for the Colorado state sales taxes but not for the city of Denver.</a:t>
            </a:r>
          </a:p>
          <a:p>
            <a:r>
              <a:rPr lang="en-US" baseline="0" dirty="0" smtClean="0"/>
              <a:t>Note:  The ACS sales tax exemption does not exempt to the ACS Affiliates.</a:t>
            </a:r>
            <a:endParaRPr lang="en-US" dirty="0"/>
          </a:p>
        </p:txBody>
      </p:sp>
      <p:sp>
        <p:nvSpPr>
          <p:cNvPr id="4" name="Slide Number Placeholder 3"/>
          <p:cNvSpPr>
            <a:spLocks noGrp="1"/>
          </p:cNvSpPr>
          <p:nvPr>
            <p:ph type="sldNum" sz="quarter" idx="10"/>
          </p:nvPr>
        </p:nvSpPr>
        <p:spPr/>
        <p:txBody>
          <a:bodyPr/>
          <a:lstStyle/>
          <a:p>
            <a:pPr>
              <a:defRPr/>
            </a:pPr>
            <a:fld id="{0A50C7D2-E8B4-4BB0-A848-C6557DDD6993}" type="slidenum">
              <a:rPr lang="en-GB" smtClean="0"/>
              <a:pPr>
                <a:defRPr/>
              </a:pPr>
              <a:t>40</a:t>
            </a:fld>
            <a:endParaRPr lang="en-GB" dirty="0"/>
          </a:p>
        </p:txBody>
      </p:sp>
    </p:spTree>
    <p:extLst>
      <p:ext uri="{BB962C8B-B14F-4D97-AF65-F5344CB8AC3E}">
        <p14:creationId xmlns:p14="http://schemas.microsoft.com/office/powerpoint/2010/main" val="351802291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8968" indent="-288065" eaLnBrk="0" hangingPunct="0">
              <a:spcBef>
                <a:spcPct val="30000"/>
              </a:spcBef>
              <a:defRPr sz="1200">
                <a:solidFill>
                  <a:schemeClr val="tx1"/>
                </a:solidFill>
                <a:latin typeface="Arial" charset="0"/>
              </a:defRPr>
            </a:lvl2pPr>
            <a:lvl3pPr marL="1152258" indent="-230452" eaLnBrk="0" hangingPunct="0">
              <a:spcBef>
                <a:spcPct val="30000"/>
              </a:spcBef>
              <a:defRPr sz="1200">
                <a:solidFill>
                  <a:schemeClr val="tx1"/>
                </a:solidFill>
                <a:latin typeface="Arial" charset="0"/>
              </a:defRPr>
            </a:lvl3pPr>
            <a:lvl4pPr marL="1613162" indent="-230452" eaLnBrk="0" hangingPunct="0">
              <a:spcBef>
                <a:spcPct val="30000"/>
              </a:spcBef>
              <a:defRPr sz="1200">
                <a:solidFill>
                  <a:schemeClr val="tx1"/>
                </a:solidFill>
                <a:latin typeface="Arial" charset="0"/>
              </a:defRPr>
            </a:lvl4pPr>
            <a:lvl5pPr marL="2074065" indent="-230452" eaLnBrk="0" hangingPunct="0">
              <a:spcBef>
                <a:spcPct val="30000"/>
              </a:spcBef>
              <a:defRPr sz="1200">
                <a:solidFill>
                  <a:schemeClr val="tx1"/>
                </a:solidFill>
                <a:latin typeface="Arial" charset="0"/>
              </a:defRPr>
            </a:lvl5pPr>
            <a:lvl6pPr marL="2534968" indent="-230452" eaLnBrk="0" fontAlgn="base" hangingPunct="0">
              <a:spcBef>
                <a:spcPct val="30000"/>
              </a:spcBef>
              <a:spcAft>
                <a:spcPct val="0"/>
              </a:spcAft>
              <a:defRPr sz="1200">
                <a:solidFill>
                  <a:schemeClr val="tx1"/>
                </a:solidFill>
                <a:latin typeface="Arial" charset="0"/>
              </a:defRPr>
            </a:lvl6pPr>
            <a:lvl7pPr marL="2995872" indent="-230452" eaLnBrk="0" fontAlgn="base" hangingPunct="0">
              <a:spcBef>
                <a:spcPct val="30000"/>
              </a:spcBef>
              <a:spcAft>
                <a:spcPct val="0"/>
              </a:spcAft>
              <a:defRPr sz="1200">
                <a:solidFill>
                  <a:schemeClr val="tx1"/>
                </a:solidFill>
                <a:latin typeface="Arial" charset="0"/>
              </a:defRPr>
            </a:lvl7pPr>
            <a:lvl8pPr marL="3456775" indent="-230452" eaLnBrk="0" fontAlgn="base" hangingPunct="0">
              <a:spcBef>
                <a:spcPct val="30000"/>
              </a:spcBef>
              <a:spcAft>
                <a:spcPct val="0"/>
              </a:spcAft>
              <a:defRPr sz="1200">
                <a:solidFill>
                  <a:schemeClr val="tx1"/>
                </a:solidFill>
                <a:latin typeface="Arial" charset="0"/>
              </a:defRPr>
            </a:lvl8pPr>
            <a:lvl9pPr marL="3917678" indent="-230452"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5E6D7838-B107-4BA5-81A0-D3A40D2E62D0}" type="slidenum">
              <a:rPr lang="en-GB" altLang="en-US" smtClean="0">
                <a:solidFill>
                  <a:srgbClr val="000000"/>
                </a:solidFill>
                <a:cs typeface="Arial" charset="0"/>
              </a:rPr>
              <a:pPr eaLnBrk="1" hangingPunct="1">
                <a:spcBef>
                  <a:spcPct val="0"/>
                </a:spcBef>
              </a:pPr>
              <a:t>41</a:t>
            </a:fld>
            <a:endParaRPr lang="en-GB" altLang="en-US" dirty="0" smtClean="0">
              <a:solidFill>
                <a:srgbClr val="000000"/>
              </a:solidFill>
              <a:cs typeface="Arial" charset="0"/>
            </a:endParaRPr>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1400" b="1" dirty="0"/>
              <a:t>You may obtain IRS forms and publications in the IRS website: </a:t>
            </a:r>
          </a:p>
          <a:p>
            <a:pPr eaLnBrk="1" hangingPunct="1"/>
            <a:endParaRPr lang="en-US" altLang="en-US" dirty="0" smtClean="0"/>
          </a:p>
          <a:p>
            <a:pPr eaLnBrk="1" hangingPunct="1"/>
            <a:r>
              <a:rPr lang="en-US" altLang="en-US" sz="1400" b="1" dirty="0">
                <a:hlinkClick r:id="rId3"/>
              </a:rPr>
              <a:t>http://www.irs.gov/formspubs/index.html</a:t>
            </a:r>
            <a:endParaRPr lang="en-US" altLang="en-US" sz="1400" b="1" dirty="0"/>
          </a:p>
          <a:p>
            <a:pPr eaLnBrk="1" hangingPunct="1"/>
            <a:endParaRPr lang="en-US" altLang="en-US" sz="1400" dirty="0"/>
          </a:p>
          <a:p>
            <a:pPr eaLnBrk="1" hangingPunct="1"/>
            <a:r>
              <a:rPr lang="en-US" altLang="en-US" sz="1400" b="1" dirty="0"/>
              <a:t>The IRS also offers free Workshops for Small and Mid-Sized 501(c)(3) Organizations. </a:t>
            </a:r>
          </a:p>
          <a:p>
            <a:pPr eaLnBrk="1" hangingPunct="1"/>
            <a:endParaRPr lang="en-US" altLang="en-US" sz="1400" b="1" dirty="0"/>
          </a:p>
          <a:p>
            <a:pPr eaLnBrk="1" hangingPunct="1"/>
            <a:endParaRPr lang="en-US" altLang="en-US" b="1" dirty="0" smtClean="0"/>
          </a:p>
          <a:p>
            <a:pPr eaLnBrk="1" hangingPunct="1"/>
            <a:endParaRPr lang="en-US" altLang="en-US" b="1" dirty="0" smtClean="0"/>
          </a:p>
          <a:p>
            <a:pPr eaLnBrk="1" hangingPunct="1"/>
            <a:r>
              <a:rPr lang="en-US" altLang="en-US" b="1" dirty="0" smtClean="0"/>
              <a:t>(CLICK)</a:t>
            </a:r>
          </a:p>
          <a:p>
            <a:pPr eaLnBrk="1" hangingPunct="1"/>
            <a:endParaRPr lang="en-US" altLang="en-US" b="1" dirty="0" smtClean="0"/>
          </a:p>
          <a:p>
            <a:pPr eaLnBrk="1" hangingPunct="1"/>
            <a:endParaRPr lang="en-US" altLang="en-US" b="1" dirty="0"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8968" indent="-288065" eaLnBrk="0" hangingPunct="0">
              <a:spcBef>
                <a:spcPct val="30000"/>
              </a:spcBef>
              <a:defRPr sz="1200">
                <a:solidFill>
                  <a:schemeClr val="tx1"/>
                </a:solidFill>
                <a:latin typeface="Arial" charset="0"/>
              </a:defRPr>
            </a:lvl2pPr>
            <a:lvl3pPr marL="1152258" indent="-230452" eaLnBrk="0" hangingPunct="0">
              <a:spcBef>
                <a:spcPct val="30000"/>
              </a:spcBef>
              <a:defRPr sz="1200">
                <a:solidFill>
                  <a:schemeClr val="tx1"/>
                </a:solidFill>
                <a:latin typeface="Arial" charset="0"/>
              </a:defRPr>
            </a:lvl3pPr>
            <a:lvl4pPr marL="1613162" indent="-230452" eaLnBrk="0" hangingPunct="0">
              <a:spcBef>
                <a:spcPct val="30000"/>
              </a:spcBef>
              <a:defRPr sz="1200">
                <a:solidFill>
                  <a:schemeClr val="tx1"/>
                </a:solidFill>
                <a:latin typeface="Arial" charset="0"/>
              </a:defRPr>
            </a:lvl4pPr>
            <a:lvl5pPr marL="2074065" indent="-230452" eaLnBrk="0" hangingPunct="0">
              <a:spcBef>
                <a:spcPct val="30000"/>
              </a:spcBef>
              <a:defRPr sz="1200">
                <a:solidFill>
                  <a:schemeClr val="tx1"/>
                </a:solidFill>
                <a:latin typeface="Arial" charset="0"/>
              </a:defRPr>
            </a:lvl5pPr>
            <a:lvl6pPr marL="2534968" indent="-230452" eaLnBrk="0" fontAlgn="base" hangingPunct="0">
              <a:spcBef>
                <a:spcPct val="30000"/>
              </a:spcBef>
              <a:spcAft>
                <a:spcPct val="0"/>
              </a:spcAft>
              <a:defRPr sz="1200">
                <a:solidFill>
                  <a:schemeClr val="tx1"/>
                </a:solidFill>
                <a:latin typeface="Arial" charset="0"/>
              </a:defRPr>
            </a:lvl6pPr>
            <a:lvl7pPr marL="2995872" indent="-230452" eaLnBrk="0" fontAlgn="base" hangingPunct="0">
              <a:spcBef>
                <a:spcPct val="30000"/>
              </a:spcBef>
              <a:spcAft>
                <a:spcPct val="0"/>
              </a:spcAft>
              <a:defRPr sz="1200">
                <a:solidFill>
                  <a:schemeClr val="tx1"/>
                </a:solidFill>
                <a:latin typeface="Arial" charset="0"/>
              </a:defRPr>
            </a:lvl7pPr>
            <a:lvl8pPr marL="3456775" indent="-230452" eaLnBrk="0" fontAlgn="base" hangingPunct="0">
              <a:spcBef>
                <a:spcPct val="30000"/>
              </a:spcBef>
              <a:spcAft>
                <a:spcPct val="0"/>
              </a:spcAft>
              <a:defRPr sz="1200">
                <a:solidFill>
                  <a:schemeClr val="tx1"/>
                </a:solidFill>
                <a:latin typeface="Arial" charset="0"/>
              </a:defRPr>
            </a:lvl8pPr>
            <a:lvl9pPr marL="3917678" indent="-230452"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37FB875F-541C-4F3C-B9E7-315D67E722E5}" type="slidenum">
              <a:rPr lang="en-GB" altLang="en-US" smtClean="0">
                <a:solidFill>
                  <a:srgbClr val="000000"/>
                </a:solidFill>
                <a:cs typeface="Arial" charset="0"/>
              </a:rPr>
              <a:pPr eaLnBrk="1" hangingPunct="1">
                <a:spcBef>
                  <a:spcPct val="0"/>
                </a:spcBef>
              </a:pPr>
              <a:t>42</a:t>
            </a:fld>
            <a:endParaRPr lang="en-GB" altLang="en-US" dirty="0" smtClean="0">
              <a:solidFill>
                <a:srgbClr val="000000"/>
              </a:solidFill>
              <a:cs typeface="Arial" charset="0"/>
            </a:endParaRPr>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dirty="0" smtClean="0"/>
              <a:t>If you have any tax questions, send an email to Tax@acs.org or feel free to call us at the telephone numbers shown on this slide. </a:t>
            </a:r>
          </a:p>
          <a:p>
            <a:pPr eaLnBrk="1" hangingPunct="1"/>
            <a:endParaRPr lang="en-US" altLang="en-US" b="1" dirty="0" smtClean="0"/>
          </a:p>
          <a:p>
            <a:pPr eaLnBrk="1" hangingPunct="1"/>
            <a:r>
              <a:rPr lang="en-US" altLang="en-US" b="1" dirty="0" smtClean="0"/>
              <a:t>This concludes our presentation.  We have covered some of the basic compliance and reporting requirements that you as treasurers need to know.  I hope that this information would help you in discharging your duties as treasurers of your respective local sections or divisions.</a:t>
            </a:r>
          </a:p>
          <a:p>
            <a:pPr eaLnBrk="1" hangingPunct="1"/>
            <a:endParaRPr lang="en-US" altLang="en-US" b="1" dirty="0" smtClean="0"/>
          </a:p>
          <a:p>
            <a:pPr eaLnBrk="1" hangingPunct="1"/>
            <a:r>
              <a:rPr lang="en-US" altLang="en-US" b="1" dirty="0" smtClean="0"/>
              <a:t>We will be available for a short time for questions</a:t>
            </a:r>
          </a:p>
          <a:p>
            <a:pPr eaLnBrk="1" hangingPunct="1"/>
            <a:endParaRPr lang="en-US" altLang="en-US" b="1" dirty="0" smtClean="0"/>
          </a:p>
          <a:p>
            <a:pPr eaLnBrk="1" hangingPunct="1"/>
            <a:r>
              <a:rPr lang="en-US" altLang="en-US" b="1" dirty="0" smtClean="0"/>
              <a:t>Thank you for your time, dedication and interest.</a:t>
            </a:r>
          </a:p>
          <a:p>
            <a:pPr eaLnBrk="1" hangingPunct="1"/>
            <a:endParaRPr lang="en-US" altLang="en-US" b="1" dirty="0" smtClean="0"/>
          </a:p>
          <a:p>
            <a:pPr eaLnBrk="1" hangingPunct="1"/>
            <a:r>
              <a:rPr lang="en-US" altLang="en-US" b="1" dirty="0" smtClean="0"/>
              <a:t>Good Luck!</a:t>
            </a:r>
          </a:p>
          <a:p>
            <a:pPr eaLnBrk="1" hangingPunct="1"/>
            <a:endParaRPr lang="en-US" altLang="en-US" b="1" dirty="0" smtClean="0"/>
          </a:p>
          <a:p>
            <a:pPr eaLnBrk="1" hangingPunct="1"/>
            <a:endParaRPr lang="en-US" altLang="en-US" b="1" dirty="0" smtClean="0"/>
          </a:p>
          <a:p>
            <a:pPr eaLnBrk="1" hangingPunct="1"/>
            <a:r>
              <a:rPr lang="en-US" altLang="en-US" b="1" dirty="0" smtClean="0"/>
              <a:t>(CLICK</a:t>
            </a: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p:spPr>
        <p:txBody>
          <a:bodyPr/>
          <a:lstStyle/>
          <a:p>
            <a:endParaRPr lang="en-US" altLang="en-US" dirty="0" smtClean="0"/>
          </a:p>
        </p:txBody>
      </p:sp>
      <p:sp>
        <p:nvSpPr>
          <p:cNvPr id="17412" name="Slide Number Placeholder 3"/>
          <p:cNvSpPr>
            <a:spLocks noGrp="1"/>
          </p:cNvSpPr>
          <p:nvPr>
            <p:ph type="sldNum" sz="quarter" idx="5"/>
          </p:nvPr>
        </p:nvSpPr>
        <p:spPr>
          <a:noFill/>
        </p:spPr>
        <p:txBody>
          <a:bodyPr/>
          <a:lstStyle>
            <a:lvl1pPr defTabSz="934610" eaLnBrk="0" hangingPunct="0">
              <a:defRPr>
                <a:solidFill>
                  <a:schemeClr val="tx1"/>
                </a:solidFill>
                <a:latin typeface="Arial" charset="0"/>
              </a:defRPr>
            </a:lvl1pPr>
            <a:lvl2pPr marL="748968" indent="-288065" defTabSz="934610" eaLnBrk="0" hangingPunct="0">
              <a:defRPr>
                <a:solidFill>
                  <a:schemeClr val="tx1"/>
                </a:solidFill>
                <a:latin typeface="Arial" charset="0"/>
              </a:defRPr>
            </a:lvl2pPr>
            <a:lvl3pPr marL="1152258" indent="-230452" defTabSz="934610" eaLnBrk="0" hangingPunct="0">
              <a:defRPr>
                <a:solidFill>
                  <a:schemeClr val="tx1"/>
                </a:solidFill>
                <a:latin typeface="Arial" charset="0"/>
              </a:defRPr>
            </a:lvl3pPr>
            <a:lvl4pPr marL="1613162" indent="-230452" defTabSz="934610" eaLnBrk="0" hangingPunct="0">
              <a:defRPr>
                <a:solidFill>
                  <a:schemeClr val="tx1"/>
                </a:solidFill>
                <a:latin typeface="Arial" charset="0"/>
              </a:defRPr>
            </a:lvl4pPr>
            <a:lvl5pPr marL="2074065" indent="-230452" defTabSz="934610" eaLnBrk="0" hangingPunct="0">
              <a:defRPr>
                <a:solidFill>
                  <a:schemeClr val="tx1"/>
                </a:solidFill>
                <a:latin typeface="Arial" charset="0"/>
              </a:defRPr>
            </a:lvl5pPr>
            <a:lvl6pPr marL="2534968" indent="-230452" defTabSz="934610" eaLnBrk="0" fontAlgn="base" hangingPunct="0">
              <a:spcBef>
                <a:spcPct val="0"/>
              </a:spcBef>
              <a:spcAft>
                <a:spcPct val="0"/>
              </a:spcAft>
              <a:defRPr>
                <a:solidFill>
                  <a:schemeClr val="tx1"/>
                </a:solidFill>
                <a:latin typeface="Arial" charset="0"/>
              </a:defRPr>
            </a:lvl6pPr>
            <a:lvl7pPr marL="2995872" indent="-230452" defTabSz="934610" eaLnBrk="0" fontAlgn="base" hangingPunct="0">
              <a:spcBef>
                <a:spcPct val="0"/>
              </a:spcBef>
              <a:spcAft>
                <a:spcPct val="0"/>
              </a:spcAft>
              <a:defRPr>
                <a:solidFill>
                  <a:schemeClr val="tx1"/>
                </a:solidFill>
                <a:latin typeface="Arial" charset="0"/>
              </a:defRPr>
            </a:lvl7pPr>
            <a:lvl8pPr marL="3456775" indent="-230452" defTabSz="934610" eaLnBrk="0" fontAlgn="base" hangingPunct="0">
              <a:spcBef>
                <a:spcPct val="0"/>
              </a:spcBef>
              <a:spcAft>
                <a:spcPct val="0"/>
              </a:spcAft>
              <a:defRPr>
                <a:solidFill>
                  <a:schemeClr val="tx1"/>
                </a:solidFill>
                <a:latin typeface="Arial" charset="0"/>
              </a:defRPr>
            </a:lvl8pPr>
            <a:lvl9pPr marL="3917678" indent="-230452" defTabSz="934610" eaLnBrk="0" fontAlgn="base" hangingPunct="0">
              <a:spcBef>
                <a:spcPct val="0"/>
              </a:spcBef>
              <a:spcAft>
                <a:spcPct val="0"/>
              </a:spcAft>
              <a:defRPr>
                <a:solidFill>
                  <a:schemeClr val="tx1"/>
                </a:solidFill>
                <a:latin typeface="Arial" charset="0"/>
              </a:defRPr>
            </a:lvl9pPr>
          </a:lstStyle>
          <a:p>
            <a:pPr eaLnBrk="1" hangingPunct="1"/>
            <a:fld id="{65CD051B-64E0-4A67-B195-3CF1866E443E}" type="slidenum">
              <a:rPr lang="en-GB" altLang="en-US" smtClean="0"/>
              <a:pPr eaLnBrk="1" hangingPunct="1"/>
              <a:t>43</a:t>
            </a:fld>
            <a:endParaRPr lang="en-GB" altLang="en-US" dirty="0"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A50C7D2-E8B4-4BB0-A848-C6557DDD6993}" type="slidenum">
              <a:rPr lang="en-GB" smtClean="0"/>
              <a:pPr>
                <a:defRPr/>
              </a:pPr>
              <a:t>44</a:t>
            </a:fld>
            <a:endParaRPr lang="en-GB" dirty="0"/>
          </a:p>
        </p:txBody>
      </p:sp>
    </p:spTree>
    <p:extLst>
      <p:ext uri="{BB962C8B-B14F-4D97-AF65-F5344CB8AC3E}">
        <p14:creationId xmlns:p14="http://schemas.microsoft.com/office/powerpoint/2010/main" val="275475552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p:spPr>
        <p:txBody>
          <a:bodyPr/>
          <a:lstStyle/>
          <a:p>
            <a:endParaRPr lang="en-US" altLang="en-US" dirty="0" smtClean="0"/>
          </a:p>
        </p:txBody>
      </p:sp>
      <p:sp>
        <p:nvSpPr>
          <p:cNvPr id="18436" name="Slide Number Placeholder 3"/>
          <p:cNvSpPr>
            <a:spLocks noGrp="1"/>
          </p:cNvSpPr>
          <p:nvPr>
            <p:ph type="sldNum" sz="quarter" idx="5"/>
          </p:nvPr>
        </p:nvSpPr>
        <p:spPr>
          <a:noFill/>
        </p:spPr>
        <p:txBody>
          <a:bodyPr/>
          <a:lstStyle>
            <a:lvl1pPr defTabSz="934610" eaLnBrk="0" hangingPunct="0">
              <a:spcBef>
                <a:spcPct val="30000"/>
              </a:spcBef>
              <a:defRPr sz="1200">
                <a:solidFill>
                  <a:schemeClr val="tx1"/>
                </a:solidFill>
                <a:latin typeface="Arial" charset="0"/>
              </a:defRPr>
            </a:lvl1pPr>
            <a:lvl2pPr marL="748968" indent="-288065" defTabSz="934610" eaLnBrk="0" hangingPunct="0">
              <a:spcBef>
                <a:spcPct val="30000"/>
              </a:spcBef>
              <a:defRPr sz="1200">
                <a:solidFill>
                  <a:schemeClr val="tx1"/>
                </a:solidFill>
                <a:latin typeface="Arial" charset="0"/>
              </a:defRPr>
            </a:lvl2pPr>
            <a:lvl3pPr marL="1152258" indent="-230452" defTabSz="934610" eaLnBrk="0" hangingPunct="0">
              <a:spcBef>
                <a:spcPct val="30000"/>
              </a:spcBef>
              <a:defRPr sz="1200">
                <a:solidFill>
                  <a:schemeClr val="tx1"/>
                </a:solidFill>
                <a:latin typeface="Arial" charset="0"/>
              </a:defRPr>
            </a:lvl3pPr>
            <a:lvl4pPr marL="1613162" indent="-230452" defTabSz="934610" eaLnBrk="0" hangingPunct="0">
              <a:spcBef>
                <a:spcPct val="30000"/>
              </a:spcBef>
              <a:defRPr sz="1200">
                <a:solidFill>
                  <a:schemeClr val="tx1"/>
                </a:solidFill>
                <a:latin typeface="Arial" charset="0"/>
              </a:defRPr>
            </a:lvl4pPr>
            <a:lvl5pPr marL="2074065" indent="-230452" defTabSz="934610" eaLnBrk="0" hangingPunct="0">
              <a:spcBef>
                <a:spcPct val="30000"/>
              </a:spcBef>
              <a:defRPr sz="1200">
                <a:solidFill>
                  <a:schemeClr val="tx1"/>
                </a:solidFill>
                <a:latin typeface="Arial" charset="0"/>
              </a:defRPr>
            </a:lvl5pPr>
            <a:lvl6pPr marL="2534968" indent="-230452" defTabSz="934610" eaLnBrk="0" fontAlgn="base" hangingPunct="0">
              <a:spcBef>
                <a:spcPct val="30000"/>
              </a:spcBef>
              <a:spcAft>
                <a:spcPct val="0"/>
              </a:spcAft>
              <a:defRPr sz="1200">
                <a:solidFill>
                  <a:schemeClr val="tx1"/>
                </a:solidFill>
                <a:latin typeface="Arial" charset="0"/>
              </a:defRPr>
            </a:lvl6pPr>
            <a:lvl7pPr marL="2995872" indent="-230452" defTabSz="934610" eaLnBrk="0" fontAlgn="base" hangingPunct="0">
              <a:spcBef>
                <a:spcPct val="30000"/>
              </a:spcBef>
              <a:spcAft>
                <a:spcPct val="0"/>
              </a:spcAft>
              <a:defRPr sz="1200">
                <a:solidFill>
                  <a:schemeClr val="tx1"/>
                </a:solidFill>
                <a:latin typeface="Arial" charset="0"/>
              </a:defRPr>
            </a:lvl7pPr>
            <a:lvl8pPr marL="3456775" indent="-230452" defTabSz="934610" eaLnBrk="0" fontAlgn="base" hangingPunct="0">
              <a:spcBef>
                <a:spcPct val="30000"/>
              </a:spcBef>
              <a:spcAft>
                <a:spcPct val="0"/>
              </a:spcAft>
              <a:defRPr sz="1200">
                <a:solidFill>
                  <a:schemeClr val="tx1"/>
                </a:solidFill>
                <a:latin typeface="Arial" charset="0"/>
              </a:defRPr>
            </a:lvl8pPr>
            <a:lvl9pPr marL="3917678" indent="-230452" defTabSz="93461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0DF10B5-9C11-4C91-93C9-9275767EB19A}" type="slidenum">
              <a:rPr lang="en-GB" altLang="en-US" smtClean="0"/>
              <a:pPr eaLnBrk="1" hangingPunct="1">
                <a:spcBef>
                  <a:spcPct val="0"/>
                </a:spcBef>
              </a:pPr>
              <a:t>45</a:t>
            </a:fld>
            <a:endParaRPr lang="en-GB" altLang="en-US" dirty="0"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A50C7D2-E8B4-4BB0-A848-C6557DDD6993}" type="slidenum">
              <a:rPr lang="en-GB" smtClean="0"/>
              <a:pPr>
                <a:defRPr/>
              </a:pPr>
              <a:t>46</a:t>
            </a:fld>
            <a:endParaRPr lang="en-GB" dirty="0"/>
          </a:p>
        </p:txBody>
      </p:sp>
    </p:spTree>
    <p:extLst>
      <p:ext uri="{BB962C8B-B14F-4D97-AF65-F5344CB8AC3E}">
        <p14:creationId xmlns:p14="http://schemas.microsoft.com/office/powerpoint/2010/main" val="80259429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p:spPr>
        <p:txBody>
          <a:bodyPr/>
          <a:lstStyle/>
          <a:p>
            <a:endParaRPr lang="en-US" altLang="en-US" dirty="0" smtClean="0"/>
          </a:p>
        </p:txBody>
      </p:sp>
      <p:sp>
        <p:nvSpPr>
          <p:cNvPr id="19460" name="Slide Number Placeholder 3"/>
          <p:cNvSpPr>
            <a:spLocks noGrp="1"/>
          </p:cNvSpPr>
          <p:nvPr>
            <p:ph type="sldNum" sz="quarter" idx="5"/>
          </p:nvPr>
        </p:nvSpPr>
        <p:spPr>
          <a:noFill/>
        </p:spPr>
        <p:txBody>
          <a:bodyPr/>
          <a:lstStyle>
            <a:lvl1pPr defTabSz="934610" eaLnBrk="0" hangingPunct="0">
              <a:spcBef>
                <a:spcPct val="30000"/>
              </a:spcBef>
              <a:defRPr sz="1200">
                <a:solidFill>
                  <a:schemeClr val="tx1"/>
                </a:solidFill>
                <a:latin typeface="Arial" charset="0"/>
              </a:defRPr>
            </a:lvl1pPr>
            <a:lvl2pPr marL="748968" indent="-288065" defTabSz="934610" eaLnBrk="0" hangingPunct="0">
              <a:spcBef>
                <a:spcPct val="30000"/>
              </a:spcBef>
              <a:defRPr sz="1200">
                <a:solidFill>
                  <a:schemeClr val="tx1"/>
                </a:solidFill>
                <a:latin typeface="Arial" charset="0"/>
              </a:defRPr>
            </a:lvl2pPr>
            <a:lvl3pPr marL="1152258" indent="-230452" defTabSz="934610" eaLnBrk="0" hangingPunct="0">
              <a:spcBef>
                <a:spcPct val="30000"/>
              </a:spcBef>
              <a:defRPr sz="1200">
                <a:solidFill>
                  <a:schemeClr val="tx1"/>
                </a:solidFill>
                <a:latin typeface="Arial" charset="0"/>
              </a:defRPr>
            </a:lvl3pPr>
            <a:lvl4pPr marL="1613162" indent="-230452" defTabSz="934610" eaLnBrk="0" hangingPunct="0">
              <a:spcBef>
                <a:spcPct val="30000"/>
              </a:spcBef>
              <a:defRPr sz="1200">
                <a:solidFill>
                  <a:schemeClr val="tx1"/>
                </a:solidFill>
                <a:latin typeface="Arial" charset="0"/>
              </a:defRPr>
            </a:lvl4pPr>
            <a:lvl5pPr marL="2074065" indent="-230452" defTabSz="934610" eaLnBrk="0" hangingPunct="0">
              <a:spcBef>
                <a:spcPct val="30000"/>
              </a:spcBef>
              <a:defRPr sz="1200">
                <a:solidFill>
                  <a:schemeClr val="tx1"/>
                </a:solidFill>
                <a:latin typeface="Arial" charset="0"/>
              </a:defRPr>
            </a:lvl5pPr>
            <a:lvl6pPr marL="2534968" indent="-230452" defTabSz="934610" eaLnBrk="0" fontAlgn="base" hangingPunct="0">
              <a:spcBef>
                <a:spcPct val="30000"/>
              </a:spcBef>
              <a:spcAft>
                <a:spcPct val="0"/>
              </a:spcAft>
              <a:defRPr sz="1200">
                <a:solidFill>
                  <a:schemeClr val="tx1"/>
                </a:solidFill>
                <a:latin typeface="Arial" charset="0"/>
              </a:defRPr>
            </a:lvl6pPr>
            <a:lvl7pPr marL="2995872" indent="-230452" defTabSz="934610" eaLnBrk="0" fontAlgn="base" hangingPunct="0">
              <a:spcBef>
                <a:spcPct val="30000"/>
              </a:spcBef>
              <a:spcAft>
                <a:spcPct val="0"/>
              </a:spcAft>
              <a:defRPr sz="1200">
                <a:solidFill>
                  <a:schemeClr val="tx1"/>
                </a:solidFill>
                <a:latin typeface="Arial" charset="0"/>
              </a:defRPr>
            </a:lvl7pPr>
            <a:lvl8pPr marL="3456775" indent="-230452" defTabSz="934610" eaLnBrk="0" fontAlgn="base" hangingPunct="0">
              <a:spcBef>
                <a:spcPct val="30000"/>
              </a:spcBef>
              <a:spcAft>
                <a:spcPct val="0"/>
              </a:spcAft>
              <a:defRPr sz="1200">
                <a:solidFill>
                  <a:schemeClr val="tx1"/>
                </a:solidFill>
                <a:latin typeface="Arial" charset="0"/>
              </a:defRPr>
            </a:lvl8pPr>
            <a:lvl9pPr marL="3917678" indent="-230452" defTabSz="93461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C6A894C5-BC95-4F84-9935-F72955096BB9}" type="slidenum">
              <a:rPr lang="en-GB" altLang="en-US" smtClean="0"/>
              <a:pPr eaLnBrk="1" hangingPunct="1">
                <a:spcBef>
                  <a:spcPct val="0"/>
                </a:spcBef>
              </a:pPr>
              <a:t>47</a:t>
            </a:fld>
            <a:endParaRPr lang="en-GB" altLang="en-US" dirty="0"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A50C7D2-E8B4-4BB0-A848-C6557DDD6993}" type="slidenum">
              <a:rPr lang="en-GB" smtClean="0"/>
              <a:pPr>
                <a:defRPr/>
              </a:pPr>
              <a:t>48</a:t>
            </a:fld>
            <a:endParaRPr lang="en-GB" dirty="0"/>
          </a:p>
        </p:txBody>
      </p:sp>
    </p:spTree>
    <p:extLst>
      <p:ext uri="{BB962C8B-B14F-4D97-AF65-F5344CB8AC3E}">
        <p14:creationId xmlns:p14="http://schemas.microsoft.com/office/powerpoint/2010/main" val="168007873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A50C7D2-E8B4-4BB0-A848-C6557DDD6993}" type="slidenum">
              <a:rPr lang="en-GB" smtClean="0"/>
              <a:pPr>
                <a:defRPr/>
              </a:pPr>
              <a:t>49</a:t>
            </a:fld>
            <a:endParaRPr lang="en-GB" dirty="0"/>
          </a:p>
        </p:txBody>
      </p:sp>
    </p:spTree>
    <p:extLst>
      <p:ext uri="{BB962C8B-B14F-4D97-AF65-F5344CB8AC3E}">
        <p14:creationId xmlns:p14="http://schemas.microsoft.com/office/powerpoint/2010/main" val="35810661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A50C7D2-E8B4-4BB0-A848-C6557DDD6993}" type="slidenum">
              <a:rPr lang="en-GB" smtClean="0"/>
              <a:pPr>
                <a:defRPr/>
              </a:pPr>
              <a:t>5</a:t>
            </a:fld>
            <a:endParaRPr lang="en-GB" dirty="0"/>
          </a:p>
        </p:txBody>
      </p:sp>
    </p:spTree>
    <p:extLst>
      <p:ext uri="{BB962C8B-B14F-4D97-AF65-F5344CB8AC3E}">
        <p14:creationId xmlns:p14="http://schemas.microsoft.com/office/powerpoint/2010/main" val="180848687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A50C7D2-E8B4-4BB0-A848-C6557DDD6993}" type="slidenum">
              <a:rPr lang="en-GB" smtClean="0"/>
              <a:pPr>
                <a:defRPr/>
              </a:pPr>
              <a:t>50</a:t>
            </a:fld>
            <a:endParaRPr lang="en-GB" dirty="0"/>
          </a:p>
        </p:txBody>
      </p:sp>
    </p:spTree>
    <p:extLst>
      <p:ext uri="{BB962C8B-B14F-4D97-AF65-F5344CB8AC3E}">
        <p14:creationId xmlns:p14="http://schemas.microsoft.com/office/powerpoint/2010/main" val="295543253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p:spPr>
        <p:txBody>
          <a:bodyPr/>
          <a:lstStyle/>
          <a:p>
            <a:pPr eaLnBrk="1" hangingPunct="1"/>
            <a:r>
              <a:rPr lang="en-US" altLang="en-US" dirty="0" smtClean="0"/>
              <a:t> So… now you’re here and I’m telling you that this world is getting more and more litigious every day and your chances of getting sued (either professionally or personally) are extremely good. It could happen today, it could happen tomorrow, it can (and will!) happen when you least expect it. That old adage “you aren’t in business until you’ve been sued,” does come from somewhere. If a simple DBA or "Doing Business As..." (a fictitious firm name filing) is the only wall shielding your business and YOU from potential creditors, then you might as well just hand all of your hard-earned assets over on a silver platter. </a:t>
            </a:r>
          </a:p>
        </p:txBody>
      </p:sp>
      <p:sp>
        <p:nvSpPr>
          <p:cNvPr id="20484" name="Slide Number Placeholder 3"/>
          <p:cNvSpPr>
            <a:spLocks noGrp="1"/>
          </p:cNvSpPr>
          <p:nvPr>
            <p:ph type="sldNum" sz="quarter" idx="5"/>
          </p:nvPr>
        </p:nvSpPr>
        <p:spPr>
          <a:noFill/>
        </p:spPr>
        <p:txBody>
          <a:bodyPr/>
          <a:lstStyle>
            <a:lvl1pPr defTabSz="934610" eaLnBrk="0" hangingPunct="0">
              <a:spcBef>
                <a:spcPct val="30000"/>
              </a:spcBef>
              <a:defRPr sz="1200">
                <a:solidFill>
                  <a:schemeClr val="tx1"/>
                </a:solidFill>
                <a:latin typeface="Arial" charset="0"/>
              </a:defRPr>
            </a:lvl1pPr>
            <a:lvl2pPr marL="758570" indent="-291265" defTabSz="934610" eaLnBrk="0" hangingPunct="0">
              <a:spcBef>
                <a:spcPct val="30000"/>
              </a:spcBef>
              <a:defRPr sz="1200">
                <a:solidFill>
                  <a:schemeClr val="tx1"/>
                </a:solidFill>
                <a:latin typeface="Arial" charset="0"/>
              </a:defRPr>
            </a:lvl2pPr>
            <a:lvl3pPr marL="1166662" indent="-232053" defTabSz="934610" eaLnBrk="0" hangingPunct="0">
              <a:spcBef>
                <a:spcPct val="30000"/>
              </a:spcBef>
              <a:defRPr sz="1200">
                <a:solidFill>
                  <a:schemeClr val="tx1"/>
                </a:solidFill>
                <a:latin typeface="Arial" charset="0"/>
              </a:defRPr>
            </a:lvl3pPr>
            <a:lvl4pPr marL="1633967" indent="-232053" defTabSz="934610" eaLnBrk="0" hangingPunct="0">
              <a:spcBef>
                <a:spcPct val="30000"/>
              </a:spcBef>
              <a:defRPr sz="1200">
                <a:solidFill>
                  <a:schemeClr val="tx1"/>
                </a:solidFill>
                <a:latin typeface="Arial" charset="0"/>
              </a:defRPr>
            </a:lvl4pPr>
            <a:lvl5pPr marL="2101272" indent="-232053" defTabSz="934610" eaLnBrk="0" hangingPunct="0">
              <a:spcBef>
                <a:spcPct val="30000"/>
              </a:spcBef>
              <a:defRPr sz="1200">
                <a:solidFill>
                  <a:schemeClr val="tx1"/>
                </a:solidFill>
                <a:latin typeface="Arial" charset="0"/>
              </a:defRPr>
            </a:lvl5pPr>
            <a:lvl6pPr marL="2562175" indent="-232053" defTabSz="934610" eaLnBrk="0" fontAlgn="base" hangingPunct="0">
              <a:spcBef>
                <a:spcPct val="30000"/>
              </a:spcBef>
              <a:spcAft>
                <a:spcPct val="0"/>
              </a:spcAft>
              <a:defRPr sz="1200">
                <a:solidFill>
                  <a:schemeClr val="tx1"/>
                </a:solidFill>
                <a:latin typeface="Arial" charset="0"/>
              </a:defRPr>
            </a:lvl6pPr>
            <a:lvl7pPr marL="3023078" indent="-232053" defTabSz="934610" eaLnBrk="0" fontAlgn="base" hangingPunct="0">
              <a:spcBef>
                <a:spcPct val="30000"/>
              </a:spcBef>
              <a:spcAft>
                <a:spcPct val="0"/>
              </a:spcAft>
              <a:defRPr sz="1200">
                <a:solidFill>
                  <a:schemeClr val="tx1"/>
                </a:solidFill>
                <a:latin typeface="Arial" charset="0"/>
              </a:defRPr>
            </a:lvl7pPr>
            <a:lvl8pPr marL="3483982" indent="-232053" defTabSz="934610" eaLnBrk="0" fontAlgn="base" hangingPunct="0">
              <a:spcBef>
                <a:spcPct val="30000"/>
              </a:spcBef>
              <a:spcAft>
                <a:spcPct val="0"/>
              </a:spcAft>
              <a:defRPr sz="1200">
                <a:solidFill>
                  <a:schemeClr val="tx1"/>
                </a:solidFill>
                <a:latin typeface="Arial" charset="0"/>
              </a:defRPr>
            </a:lvl8pPr>
            <a:lvl9pPr marL="3944885" indent="-232053" defTabSz="93461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AA6596D7-EB98-4E12-BDE6-77A80791C4A2}" type="slidenum">
              <a:rPr lang="en-GB" altLang="en-US" smtClean="0"/>
              <a:pPr eaLnBrk="1" hangingPunct="1">
                <a:spcBef>
                  <a:spcPct val="0"/>
                </a:spcBef>
              </a:pPr>
              <a:t>51</a:t>
            </a:fld>
            <a:endParaRPr lang="en-GB" altLang="en-US" dirty="0"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p:spPr>
        <p:txBody>
          <a:bodyPr/>
          <a:lstStyle/>
          <a:p>
            <a:pPr eaLnBrk="1" hangingPunct="1"/>
            <a:endParaRPr lang="en-US" altLang="en-US" dirty="0" smtClean="0"/>
          </a:p>
        </p:txBody>
      </p:sp>
      <p:sp>
        <p:nvSpPr>
          <p:cNvPr id="21508" name="Slide Number Placeholder 3"/>
          <p:cNvSpPr>
            <a:spLocks noGrp="1"/>
          </p:cNvSpPr>
          <p:nvPr>
            <p:ph type="sldNum" sz="quarter" idx="5"/>
          </p:nvPr>
        </p:nvSpPr>
        <p:spPr>
          <a:noFill/>
        </p:spPr>
        <p:txBody>
          <a:bodyPr/>
          <a:lstStyle>
            <a:lvl1pPr defTabSz="934610" eaLnBrk="0" hangingPunct="0">
              <a:spcBef>
                <a:spcPct val="30000"/>
              </a:spcBef>
              <a:defRPr sz="1200">
                <a:solidFill>
                  <a:schemeClr val="tx1"/>
                </a:solidFill>
                <a:latin typeface="Arial" charset="0"/>
              </a:defRPr>
            </a:lvl1pPr>
            <a:lvl2pPr marL="758570" indent="-291265" defTabSz="934610" eaLnBrk="0" hangingPunct="0">
              <a:spcBef>
                <a:spcPct val="30000"/>
              </a:spcBef>
              <a:defRPr sz="1200">
                <a:solidFill>
                  <a:schemeClr val="tx1"/>
                </a:solidFill>
                <a:latin typeface="Arial" charset="0"/>
              </a:defRPr>
            </a:lvl2pPr>
            <a:lvl3pPr marL="1166662" indent="-232053" defTabSz="934610" eaLnBrk="0" hangingPunct="0">
              <a:spcBef>
                <a:spcPct val="30000"/>
              </a:spcBef>
              <a:defRPr sz="1200">
                <a:solidFill>
                  <a:schemeClr val="tx1"/>
                </a:solidFill>
                <a:latin typeface="Arial" charset="0"/>
              </a:defRPr>
            </a:lvl3pPr>
            <a:lvl4pPr marL="1633967" indent="-232053" defTabSz="934610" eaLnBrk="0" hangingPunct="0">
              <a:spcBef>
                <a:spcPct val="30000"/>
              </a:spcBef>
              <a:defRPr sz="1200">
                <a:solidFill>
                  <a:schemeClr val="tx1"/>
                </a:solidFill>
                <a:latin typeface="Arial" charset="0"/>
              </a:defRPr>
            </a:lvl4pPr>
            <a:lvl5pPr marL="2101272" indent="-232053" defTabSz="934610" eaLnBrk="0" hangingPunct="0">
              <a:spcBef>
                <a:spcPct val="30000"/>
              </a:spcBef>
              <a:defRPr sz="1200">
                <a:solidFill>
                  <a:schemeClr val="tx1"/>
                </a:solidFill>
                <a:latin typeface="Arial" charset="0"/>
              </a:defRPr>
            </a:lvl5pPr>
            <a:lvl6pPr marL="2562175" indent="-232053" defTabSz="934610" eaLnBrk="0" fontAlgn="base" hangingPunct="0">
              <a:spcBef>
                <a:spcPct val="30000"/>
              </a:spcBef>
              <a:spcAft>
                <a:spcPct val="0"/>
              </a:spcAft>
              <a:defRPr sz="1200">
                <a:solidFill>
                  <a:schemeClr val="tx1"/>
                </a:solidFill>
                <a:latin typeface="Arial" charset="0"/>
              </a:defRPr>
            </a:lvl6pPr>
            <a:lvl7pPr marL="3023078" indent="-232053" defTabSz="934610" eaLnBrk="0" fontAlgn="base" hangingPunct="0">
              <a:spcBef>
                <a:spcPct val="30000"/>
              </a:spcBef>
              <a:spcAft>
                <a:spcPct val="0"/>
              </a:spcAft>
              <a:defRPr sz="1200">
                <a:solidFill>
                  <a:schemeClr val="tx1"/>
                </a:solidFill>
                <a:latin typeface="Arial" charset="0"/>
              </a:defRPr>
            </a:lvl7pPr>
            <a:lvl8pPr marL="3483982" indent="-232053" defTabSz="934610" eaLnBrk="0" fontAlgn="base" hangingPunct="0">
              <a:spcBef>
                <a:spcPct val="30000"/>
              </a:spcBef>
              <a:spcAft>
                <a:spcPct val="0"/>
              </a:spcAft>
              <a:defRPr sz="1200">
                <a:solidFill>
                  <a:schemeClr val="tx1"/>
                </a:solidFill>
                <a:latin typeface="Arial" charset="0"/>
              </a:defRPr>
            </a:lvl8pPr>
            <a:lvl9pPr marL="3944885" indent="-232053" defTabSz="93461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4541316-E6B0-4855-A37E-B55C2491414F}" type="slidenum">
              <a:rPr lang="en-GB" altLang="en-US" smtClean="0"/>
              <a:pPr eaLnBrk="1" hangingPunct="1">
                <a:spcBef>
                  <a:spcPct val="0"/>
                </a:spcBef>
              </a:pPr>
              <a:t>52</a:t>
            </a:fld>
            <a:endParaRPr lang="en-GB" altLang="en-US" dirty="0"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A50C7D2-E8B4-4BB0-A848-C6557DDD6993}" type="slidenum">
              <a:rPr lang="en-GB" smtClean="0"/>
              <a:pPr>
                <a:defRPr/>
              </a:pPr>
              <a:t>53</a:t>
            </a:fld>
            <a:endParaRPr lang="en-GB" dirty="0"/>
          </a:p>
        </p:txBody>
      </p:sp>
    </p:spTree>
    <p:extLst>
      <p:ext uri="{BB962C8B-B14F-4D97-AF65-F5344CB8AC3E}">
        <p14:creationId xmlns:p14="http://schemas.microsoft.com/office/powerpoint/2010/main" val="18980680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8968" indent="-288065" eaLnBrk="0" hangingPunct="0">
              <a:spcBef>
                <a:spcPct val="30000"/>
              </a:spcBef>
              <a:defRPr sz="1200">
                <a:solidFill>
                  <a:schemeClr val="tx1"/>
                </a:solidFill>
                <a:latin typeface="Arial" charset="0"/>
              </a:defRPr>
            </a:lvl2pPr>
            <a:lvl3pPr marL="1152258" indent="-230452" eaLnBrk="0" hangingPunct="0">
              <a:spcBef>
                <a:spcPct val="30000"/>
              </a:spcBef>
              <a:defRPr sz="1200">
                <a:solidFill>
                  <a:schemeClr val="tx1"/>
                </a:solidFill>
                <a:latin typeface="Arial" charset="0"/>
              </a:defRPr>
            </a:lvl3pPr>
            <a:lvl4pPr marL="1613162" indent="-230452" eaLnBrk="0" hangingPunct="0">
              <a:spcBef>
                <a:spcPct val="30000"/>
              </a:spcBef>
              <a:defRPr sz="1200">
                <a:solidFill>
                  <a:schemeClr val="tx1"/>
                </a:solidFill>
                <a:latin typeface="Arial" charset="0"/>
              </a:defRPr>
            </a:lvl4pPr>
            <a:lvl5pPr marL="2074065" indent="-230452" eaLnBrk="0" hangingPunct="0">
              <a:spcBef>
                <a:spcPct val="30000"/>
              </a:spcBef>
              <a:defRPr sz="1200">
                <a:solidFill>
                  <a:schemeClr val="tx1"/>
                </a:solidFill>
                <a:latin typeface="Arial" charset="0"/>
              </a:defRPr>
            </a:lvl5pPr>
            <a:lvl6pPr marL="2534968" indent="-230452" eaLnBrk="0" fontAlgn="base" hangingPunct="0">
              <a:spcBef>
                <a:spcPct val="30000"/>
              </a:spcBef>
              <a:spcAft>
                <a:spcPct val="0"/>
              </a:spcAft>
              <a:defRPr sz="1200">
                <a:solidFill>
                  <a:schemeClr val="tx1"/>
                </a:solidFill>
                <a:latin typeface="Arial" charset="0"/>
              </a:defRPr>
            </a:lvl6pPr>
            <a:lvl7pPr marL="2995872" indent="-230452" eaLnBrk="0" fontAlgn="base" hangingPunct="0">
              <a:spcBef>
                <a:spcPct val="30000"/>
              </a:spcBef>
              <a:spcAft>
                <a:spcPct val="0"/>
              </a:spcAft>
              <a:defRPr sz="1200">
                <a:solidFill>
                  <a:schemeClr val="tx1"/>
                </a:solidFill>
                <a:latin typeface="Arial" charset="0"/>
              </a:defRPr>
            </a:lvl7pPr>
            <a:lvl8pPr marL="3456775" indent="-230452" eaLnBrk="0" fontAlgn="base" hangingPunct="0">
              <a:spcBef>
                <a:spcPct val="30000"/>
              </a:spcBef>
              <a:spcAft>
                <a:spcPct val="0"/>
              </a:spcAft>
              <a:defRPr sz="1200">
                <a:solidFill>
                  <a:schemeClr val="tx1"/>
                </a:solidFill>
                <a:latin typeface="Arial" charset="0"/>
              </a:defRPr>
            </a:lvl8pPr>
            <a:lvl9pPr marL="3917678" indent="-230452"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CE23ADE-C988-472A-A466-E34AEAF3BBB2}" type="slidenum">
              <a:rPr lang="en-GB" altLang="en-US" smtClean="0">
                <a:solidFill>
                  <a:srgbClr val="000000"/>
                </a:solidFill>
                <a:cs typeface="Arial" charset="0"/>
              </a:rPr>
              <a:pPr eaLnBrk="1" hangingPunct="1">
                <a:spcBef>
                  <a:spcPct val="0"/>
                </a:spcBef>
              </a:pPr>
              <a:t>6</a:t>
            </a:fld>
            <a:endParaRPr lang="en-GB" altLang="en-US" dirty="0" smtClean="0">
              <a:solidFill>
                <a:srgbClr val="000000"/>
              </a:solidFill>
              <a:cs typeface="Arial" charset="0"/>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xfrm>
            <a:off x="754824" y="4464090"/>
            <a:ext cx="5660378" cy="421306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1100" b="1" dirty="0"/>
              <a:t>Hello and Welcome to our presentation.</a:t>
            </a:r>
            <a:endParaRPr lang="en-US" altLang="en-US" sz="1100" dirty="0"/>
          </a:p>
          <a:p>
            <a:pPr eaLnBrk="1" hangingPunct="1"/>
            <a:r>
              <a:rPr lang="en-US" altLang="en-US" sz="1100" b="1" dirty="0"/>
              <a:t>My name is Rosalee Lewis.  I am the Tax manager at ACS.  </a:t>
            </a:r>
          </a:p>
          <a:p>
            <a:pPr eaLnBrk="1" hangingPunct="1"/>
            <a:r>
              <a:rPr lang="en-US" altLang="en-US" sz="1100" b="1" dirty="0"/>
              <a:t>(CLICK)</a:t>
            </a:r>
            <a:endParaRPr lang="en-US" altLang="en-US" sz="1100" dirty="0"/>
          </a:p>
          <a:p>
            <a:pPr eaLnBrk="1" hangingPunct="1">
              <a:lnSpc>
                <a:spcPct val="80000"/>
              </a:lnSpc>
            </a:pPr>
            <a:endParaRPr lang="en-US" altLang="en-US" sz="900" b="1" dirty="0"/>
          </a:p>
          <a:p>
            <a:pPr eaLnBrk="1" hangingPunct="1">
              <a:lnSpc>
                <a:spcPct val="80000"/>
              </a:lnSpc>
            </a:pPr>
            <a:endParaRPr lang="en-US" altLang="en-US" sz="1000" dirty="0"/>
          </a:p>
          <a:p>
            <a:pPr eaLnBrk="1" hangingPunct="1">
              <a:lnSpc>
                <a:spcPct val="80000"/>
              </a:lnSpc>
            </a:pPr>
            <a:endParaRPr lang="en-US" altLang="en-US" sz="1000" dirty="0"/>
          </a:p>
          <a:p>
            <a:pPr eaLnBrk="1" hangingPunct="1">
              <a:lnSpc>
                <a:spcPct val="80000"/>
              </a:lnSpc>
            </a:pPr>
            <a:endParaRPr lang="en-US" altLang="en-US" sz="1000"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dirty="0" smtClean="0"/>
          </a:p>
          <a:p>
            <a:pPr eaLnBrk="1" hangingPunct="1"/>
            <a:endParaRPr lang="en-US" altLang="en-US" b="1" dirty="0" smtClean="0"/>
          </a:p>
          <a:p>
            <a:pPr eaLnBrk="1" hangingPunct="1"/>
            <a:r>
              <a:rPr lang="en-US" altLang="en-US" b="1" dirty="0" smtClean="0"/>
              <a:t>I hope that this presentation will assist you in navigating the rules and regulations for tax exempt organizations, provide information to assist with your tax compliance and reporting, and help you to maintain your organization’s tax exempt status. </a:t>
            </a:r>
            <a:r>
              <a:rPr lang="en-US" altLang="en-US" b="1" baseline="0" dirty="0" smtClean="0"/>
              <a:t> Copies of the handouts are on the tables and also are available upon request.  </a:t>
            </a:r>
          </a:p>
          <a:p>
            <a:pPr eaLnBrk="1" hangingPunct="1"/>
            <a:endParaRPr lang="en-US" altLang="en-US" b="1" baseline="0" dirty="0" smtClean="0"/>
          </a:p>
          <a:p>
            <a:pPr eaLnBrk="1" hangingPunct="1"/>
            <a:r>
              <a:rPr lang="en-US" altLang="en-US" b="1" baseline="0" dirty="0" smtClean="0"/>
              <a:t>Also, the IRS offers free workshops for small and mid-sized 501©(3) organizations.  Check on the irs.gov website for details.</a:t>
            </a:r>
            <a:endParaRPr lang="en-US" altLang="en-US" b="1" dirty="0" smtClean="0"/>
          </a:p>
          <a:p>
            <a:pPr eaLnBrk="1" hangingPunct="1"/>
            <a:endParaRPr lang="en-US" altLang="en-US" dirty="0" smtClean="0"/>
          </a:p>
          <a:p>
            <a:pPr eaLnBrk="1" hangingPunct="1"/>
            <a:r>
              <a:rPr lang="en-US" altLang="en-US" b="1" dirty="0" smtClean="0"/>
              <a:t>The materials we provide is current as of today but is subject to change as the IRS continues to make changes to rules and regulations affecting tax-exempt organizations.</a:t>
            </a:r>
            <a:endParaRPr lang="en-US" altLang="en-US" dirty="0" smtClean="0"/>
          </a:p>
          <a:p>
            <a:pPr eaLnBrk="1" hangingPunct="1"/>
            <a:r>
              <a:rPr lang="en-US" altLang="en-US" dirty="0" smtClean="0"/>
              <a:t>(Click)</a:t>
            </a:r>
          </a:p>
        </p:txBody>
      </p:sp>
      <p:sp>
        <p:nvSpPr>
          <p:cNvPr id="593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8968" indent="-288065" eaLnBrk="0" hangingPunct="0">
              <a:spcBef>
                <a:spcPct val="30000"/>
              </a:spcBef>
              <a:defRPr sz="1200">
                <a:solidFill>
                  <a:schemeClr val="tx1"/>
                </a:solidFill>
                <a:latin typeface="Arial" charset="0"/>
              </a:defRPr>
            </a:lvl2pPr>
            <a:lvl3pPr marL="1152258" indent="-230452" eaLnBrk="0" hangingPunct="0">
              <a:spcBef>
                <a:spcPct val="30000"/>
              </a:spcBef>
              <a:defRPr sz="1200">
                <a:solidFill>
                  <a:schemeClr val="tx1"/>
                </a:solidFill>
                <a:latin typeface="Arial" charset="0"/>
              </a:defRPr>
            </a:lvl3pPr>
            <a:lvl4pPr marL="1613162" indent="-230452" eaLnBrk="0" hangingPunct="0">
              <a:spcBef>
                <a:spcPct val="30000"/>
              </a:spcBef>
              <a:defRPr sz="1200">
                <a:solidFill>
                  <a:schemeClr val="tx1"/>
                </a:solidFill>
                <a:latin typeface="Arial" charset="0"/>
              </a:defRPr>
            </a:lvl4pPr>
            <a:lvl5pPr marL="2074065" indent="-230452" eaLnBrk="0" hangingPunct="0">
              <a:spcBef>
                <a:spcPct val="30000"/>
              </a:spcBef>
              <a:defRPr sz="1200">
                <a:solidFill>
                  <a:schemeClr val="tx1"/>
                </a:solidFill>
                <a:latin typeface="Arial" charset="0"/>
              </a:defRPr>
            </a:lvl5pPr>
            <a:lvl6pPr marL="2534968" indent="-230452" eaLnBrk="0" fontAlgn="base" hangingPunct="0">
              <a:spcBef>
                <a:spcPct val="30000"/>
              </a:spcBef>
              <a:spcAft>
                <a:spcPct val="0"/>
              </a:spcAft>
              <a:defRPr sz="1200">
                <a:solidFill>
                  <a:schemeClr val="tx1"/>
                </a:solidFill>
                <a:latin typeface="Arial" charset="0"/>
              </a:defRPr>
            </a:lvl6pPr>
            <a:lvl7pPr marL="2995872" indent="-230452" eaLnBrk="0" fontAlgn="base" hangingPunct="0">
              <a:spcBef>
                <a:spcPct val="30000"/>
              </a:spcBef>
              <a:spcAft>
                <a:spcPct val="0"/>
              </a:spcAft>
              <a:defRPr sz="1200">
                <a:solidFill>
                  <a:schemeClr val="tx1"/>
                </a:solidFill>
                <a:latin typeface="Arial" charset="0"/>
              </a:defRPr>
            </a:lvl7pPr>
            <a:lvl8pPr marL="3456775" indent="-230452" eaLnBrk="0" fontAlgn="base" hangingPunct="0">
              <a:spcBef>
                <a:spcPct val="30000"/>
              </a:spcBef>
              <a:spcAft>
                <a:spcPct val="0"/>
              </a:spcAft>
              <a:defRPr sz="1200">
                <a:solidFill>
                  <a:schemeClr val="tx1"/>
                </a:solidFill>
                <a:latin typeface="Arial" charset="0"/>
              </a:defRPr>
            </a:lvl8pPr>
            <a:lvl9pPr marL="3917678" indent="-230452"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6FBC3070-1358-403C-904A-69BAC6963293}" type="slidenum">
              <a:rPr lang="en-GB" altLang="en-US" smtClean="0">
                <a:cs typeface="Arial" charset="0"/>
              </a:rPr>
              <a:pPr eaLnBrk="1" hangingPunct="1">
                <a:spcBef>
                  <a:spcPct val="0"/>
                </a:spcBef>
              </a:pPr>
              <a:t>7</a:t>
            </a:fld>
            <a:endParaRPr lang="en-GB" altLang="en-US" dirty="0" smtClean="0">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8968" indent="-288065" eaLnBrk="0" hangingPunct="0">
              <a:spcBef>
                <a:spcPct val="30000"/>
              </a:spcBef>
              <a:defRPr sz="1200">
                <a:solidFill>
                  <a:schemeClr val="tx1"/>
                </a:solidFill>
                <a:latin typeface="Arial" charset="0"/>
              </a:defRPr>
            </a:lvl2pPr>
            <a:lvl3pPr marL="1152258" indent="-230452" eaLnBrk="0" hangingPunct="0">
              <a:spcBef>
                <a:spcPct val="30000"/>
              </a:spcBef>
              <a:defRPr sz="1200">
                <a:solidFill>
                  <a:schemeClr val="tx1"/>
                </a:solidFill>
                <a:latin typeface="Arial" charset="0"/>
              </a:defRPr>
            </a:lvl3pPr>
            <a:lvl4pPr marL="1613162" indent="-230452" eaLnBrk="0" hangingPunct="0">
              <a:spcBef>
                <a:spcPct val="30000"/>
              </a:spcBef>
              <a:defRPr sz="1200">
                <a:solidFill>
                  <a:schemeClr val="tx1"/>
                </a:solidFill>
                <a:latin typeface="Arial" charset="0"/>
              </a:defRPr>
            </a:lvl4pPr>
            <a:lvl5pPr marL="2074065" indent="-230452" eaLnBrk="0" hangingPunct="0">
              <a:spcBef>
                <a:spcPct val="30000"/>
              </a:spcBef>
              <a:defRPr sz="1200">
                <a:solidFill>
                  <a:schemeClr val="tx1"/>
                </a:solidFill>
                <a:latin typeface="Arial" charset="0"/>
              </a:defRPr>
            </a:lvl5pPr>
            <a:lvl6pPr marL="2534968" indent="-230452" eaLnBrk="0" fontAlgn="base" hangingPunct="0">
              <a:spcBef>
                <a:spcPct val="30000"/>
              </a:spcBef>
              <a:spcAft>
                <a:spcPct val="0"/>
              </a:spcAft>
              <a:defRPr sz="1200">
                <a:solidFill>
                  <a:schemeClr val="tx1"/>
                </a:solidFill>
                <a:latin typeface="Arial" charset="0"/>
              </a:defRPr>
            </a:lvl6pPr>
            <a:lvl7pPr marL="2995872" indent="-230452" eaLnBrk="0" fontAlgn="base" hangingPunct="0">
              <a:spcBef>
                <a:spcPct val="30000"/>
              </a:spcBef>
              <a:spcAft>
                <a:spcPct val="0"/>
              </a:spcAft>
              <a:defRPr sz="1200">
                <a:solidFill>
                  <a:schemeClr val="tx1"/>
                </a:solidFill>
                <a:latin typeface="Arial" charset="0"/>
              </a:defRPr>
            </a:lvl7pPr>
            <a:lvl8pPr marL="3456775" indent="-230452" eaLnBrk="0" fontAlgn="base" hangingPunct="0">
              <a:spcBef>
                <a:spcPct val="30000"/>
              </a:spcBef>
              <a:spcAft>
                <a:spcPct val="0"/>
              </a:spcAft>
              <a:defRPr sz="1200">
                <a:solidFill>
                  <a:schemeClr val="tx1"/>
                </a:solidFill>
                <a:latin typeface="Arial" charset="0"/>
              </a:defRPr>
            </a:lvl8pPr>
            <a:lvl9pPr marL="3917678" indent="-230452"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53C08063-1562-4A58-9774-1EC200032733}" type="slidenum">
              <a:rPr lang="en-GB" altLang="en-US" smtClean="0">
                <a:solidFill>
                  <a:srgbClr val="000000"/>
                </a:solidFill>
                <a:cs typeface="Arial" charset="0"/>
              </a:rPr>
              <a:pPr eaLnBrk="1" hangingPunct="1">
                <a:spcBef>
                  <a:spcPct val="0"/>
                </a:spcBef>
              </a:pPr>
              <a:t>8</a:t>
            </a:fld>
            <a:endParaRPr lang="en-GB" altLang="en-US" dirty="0" smtClean="0">
              <a:solidFill>
                <a:srgbClr val="000000"/>
              </a:solidFill>
              <a:cs typeface="Arial" charset="0"/>
            </a:endParaRPr>
          </a:p>
        </p:txBody>
      </p:sp>
      <p:sp>
        <p:nvSpPr>
          <p:cNvPr id="60419" name="Rectangle 2"/>
          <p:cNvSpPr>
            <a:spLocks noGrp="1" noRot="1" noChangeAspect="1" noChangeArrowheads="1" noTextEdit="1"/>
          </p:cNvSpPr>
          <p:nvPr>
            <p:ph type="sldImg"/>
          </p:nvPr>
        </p:nvSpPr>
        <p:spPr>
          <a:ln/>
        </p:spPr>
      </p:sp>
      <p:sp>
        <p:nvSpPr>
          <p:cNvPr id="229379" name="Rectangle 3"/>
          <p:cNvSpPr>
            <a:spLocks noGrp="1" noChangeArrowheads="1"/>
          </p:cNvSpPr>
          <p:nvPr>
            <p:ph type="body" idx="1"/>
          </p:nvPr>
        </p:nvSpPr>
        <p:spPr/>
        <p:txBody>
          <a:bodyPr/>
          <a:lstStyle/>
          <a:p>
            <a:pPr eaLnBrk="1" hangingPunct="1">
              <a:defRPr/>
            </a:pPr>
            <a:r>
              <a:rPr lang="en-US" b="1" dirty="0"/>
              <a:t>Here is a list of our objectives: </a:t>
            </a:r>
            <a:endParaRPr lang="en-US" b="1" dirty="0" smtClean="0"/>
          </a:p>
          <a:p>
            <a:pPr eaLnBrk="1" hangingPunct="1">
              <a:defRPr/>
            </a:pPr>
            <a:endParaRPr lang="en-US" dirty="0" smtClean="0"/>
          </a:p>
          <a:p>
            <a:pPr eaLnBrk="1" hangingPunct="1">
              <a:defRPr/>
            </a:pPr>
            <a:r>
              <a:rPr lang="en-US" b="1" dirty="0" smtClean="0"/>
              <a:t>The </a:t>
            </a:r>
            <a:r>
              <a:rPr lang="en-US" b="1" dirty="0"/>
              <a:t>first </a:t>
            </a:r>
            <a:r>
              <a:rPr lang="en-US" b="1" dirty="0" smtClean="0"/>
              <a:t>is </a:t>
            </a:r>
            <a:r>
              <a:rPr lang="en-US" b="1" dirty="0"/>
              <a:t>to </a:t>
            </a:r>
            <a:r>
              <a:rPr lang="en-US" b="1" dirty="0" smtClean="0"/>
              <a:t>briefly provide </a:t>
            </a:r>
            <a:r>
              <a:rPr lang="en-US" b="1" dirty="0"/>
              <a:t>you with information regarding the ACS and the ACS affiliated organizations’ tax-exempt  status. </a:t>
            </a:r>
            <a:endParaRPr lang="en-US" b="1" dirty="0" smtClean="0"/>
          </a:p>
          <a:p>
            <a:pPr eaLnBrk="1" hangingPunct="1">
              <a:defRPr/>
            </a:pPr>
            <a:endParaRPr lang="en-US" dirty="0" smtClean="0"/>
          </a:p>
          <a:p>
            <a:pPr eaLnBrk="1" hangingPunct="1">
              <a:defRPr/>
            </a:pPr>
            <a:r>
              <a:rPr lang="en-US" b="1" dirty="0" smtClean="0"/>
              <a:t>The second objective is to identify the benefits of your tax-exempt status. </a:t>
            </a:r>
          </a:p>
          <a:p>
            <a:pPr eaLnBrk="1" hangingPunct="1">
              <a:defRPr/>
            </a:pPr>
            <a:r>
              <a:rPr lang="en-US" b="1" dirty="0" smtClean="0"/>
              <a:t>We’ll identify </a:t>
            </a:r>
            <a:r>
              <a:rPr lang="en-US" b="1" dirty="0"/>
              <a:t>the </a:t>
            </a:r>
            <a:r>
              <a:rPr lang="en-US" b="1" dirty="0" smtClean="0"/>
              <a:t>actions or activities </a:t>
            </a:r>
            <a:r>
              <a:rPr lang="en-US" b="1" dirty="0"/>
              <a:t>that could jeopardize your tax-exempt status</a:t>
            </a:r>
            <a:r>
              <a:rPr lang="en-US" b="1" dirty="0" smtClean="0"/>
              <a:t>.</a:t>
            </a:r>
          </a:p>
          <a:p>
            <a:pPr eaLnBrk="1" hangingPunct="1">
              <a:defRPr/>
            </a:pPr>
            <a:r>
              <a:rPr lang="en-US" b="1" dirty="0" smtClean="0"/>
              <a:t>Next, </a:t>
            </a:r>
            <a:r>
              <a:rPr lang="en-US" b="1" dirty="0"/>
              <a:t>I</a:t>
            </a:r>
            <a:r>
              <a:rPr lang="en-US" b="1" dirty="0" smtClean="0"/>
              <a:t>’ll review </a:t>
            </a:r>
            <a:r>
              <a:rPr lang="en-US" b="1" dirty="0"/>
              <a:t>the mandatory federal tax </a:t>
            </a:r>
            <a:r>
              <a:rPr lang="en-US" b="1" dirty="0" smtClean="0"/>
              <a:t>filings.</a:t>
            </a:r>
          </a:p>
          <a:p>
            <a:pPr eaLnBrk="1" hangingPunct="1">
              <a:defRPr/>
            </a:pPr>
            <a:r>
              <a:rPr lang="en-US" b="1" dirty="0" smtClean="0"/>
              <a:t>And lastly I will review other requirements and topics  </a:t>
            </a:r>
            <a:r>
              <a:rPr lang="en-US" b="1" dirty="0"/>
              <a:t>such as public inspection</a:t>
            </a:r>
            <a:r>
              <a:rPr lang="en-US" b="1" dirty="0" smtClean="0"/>
              <a:t>, the public </a:t>
            </a:r>
            <a:r>
              <a:rPr lang="en-US" b="1" dirty="0"/>
              <a:t>support test, and </a:t>
            </a:r>
            <a:r>
              <a:rPr lang="en-US" b="1" dirty="0" smtClean="0"/>
              <a:t>awards and scholarships.</a:t>
            </a:r>
            <a:endParaRPr lang="en-US" dirty="0"/>
          </a:p>
          <a:p>
            <a:pPr eaLnBrk="1" hangingPunct="1">
              <a:defRPr/>
            </a:pPr>
            <a:r>
              <a:rPr lang="en-US" b="1" dirty="0" smtClean="0"/>
              <a:t>(CLICK)</a:t>
            </a:r>
            <a:endParaRPr lang="en-US" dirty="0"/>
          </a:p>
          <a:p>
            <a:pPr marL="230452" indent="-230452" eaLnBrk="1" hangingPunct="1">
              <a:defRPr/>
            </a:pPr>
            <a:endParaRPr lang="en-US" b="1"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8968" indent="-288065" eaLnBrk="0" hangingPunct="0">
              <a:spcBef>
                <a:spcPct val="30000"/>
              </a:spcBef>
              <a:defRPr sz="1200">
                <a:solidFill>
                  <a:schemeClr val="tx1"/>
                </a:solidFill>
                <a:latin typeface="Arial" charset="0"/>
              </a:defRPr>
            </a:lvl2pPr>
            <a:lvl3pPr marL="1152258" indent="-230452" eaLnBrk="0" hangingPunct="0">
              <a:spcBef>
                <a:spcPct val="30000"/>
              </a:spcBef>
              <a:defRPr sz="1200">
                <a:solidFill>
                  <a:schemeClr val="tx1"/>
                </a:solidFill>
                <a:latin typeface="Arial" charset="0"/>
              </a:defRPr>
            </a:lvl3pPr>
            <a:lvl4pPr marL="1613162" indent="-230452" eaLnBrk="0" hangingPunct="0">
              <a:spcBef>
                <a:spcPct val="30000"/>
              </a:spcBef>
              <a:defRPr sz="1200">
                <a:solidFill>
                  <a:schemeClr val="tx1"/>
                </a:solidFill>
                <a:latin typeface="Arial" charset="0"/>
              </a:defRPr>
            </a:lvl4pPr>
            <a:lvl5pPr marL="2074065" indent="-230452" eaLnBrk="0" hangingPunct="0">
              <a:spcBef>
                <a:spcPct val="30000"/>
              </a:spcBef>
              <a:defRPr sz="1200">
                <a:solidFill>
                  <a:schemeClr val="tx1"/>
                </a:solidFill>
                <a:latin typeface="Arial" charset="0"/>
              </a:defRPr>
            </a:lvl5pPr>
            <a:lvl6pPr marL="2534968" indent="-230452" eaLnBrk="0" fontAlgn="base" hangingPunct="0">
              <a:spcBef>
                <a:spcPct val="30000"/>
              </a:spcBef>
              <a:spcAft>
                <a:spcPct val="0"/>
              </a:spcAft>
              <a:defRPr sz="1200">
                <a:solidFill>
                  <a:schemeClr val="tx1"/>
                </a:solidFill>
                <a:latin typeface="Arial" charset="0"/>
              </a:defRPr>
            </a:lvl6pPr>
            <a:lvl7pPr marL="2995872" indent="-230452" eaLnBrk="0" fontAlgn="base" hangingPunct="0">
              <a:spcBef>
                <a:spcPct val="30000"/>
              </a:spcBef>
              <a:spcAft>
                <a:spcPct val="0"/>
              </a:spcAft>
              <a:defRPr sz="1200">
                <a:solidFill>
                  <a:schemeClr val="tx1"/>
                </a:solidFill>
                <a:latin typeface="Arial" charset="0"/>
              </a:defRPr>
            </a:lvl7pPr>
            <a:lvl8pPr marL="3456775" indent="-230452" eaLnBrk="0" fontAlgn="base" hangingPunct="0">
              <a:spcBef>
                <a:spcPct val="30000"/>
              </a:spcBef>
              <a:spcAft>
                <a:spcPct val="0"/>
              </a:spcAft>
              <a:defRPr sz="1200">
                <a:solidFill>
                  <a:schemeClr val="tx1"/>
                </a:solidFill>
                <a:latin typeface="Arial" charset="0"/>
              </a:defRPr>
            </a:lvl8pPr>
            <a:lvl9pPr marL="3917678" indent="-230452"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2C4BC74D-5E0D-4388-96BE-E9E8BED47AEE}" type="slidenum">
              <a:rPr lang="en-GB" altLang="en-US" smtClean="0">
                <a:solidFill>
                  <a:srgbClr val="000000"/>
                </a:solidFill>
                <a:cs typeface="Arial" charset="0"/>
              </a:rPr>
              <a:pPr eaLnBrk="1" hangingPunct="1">
                <a:spcBef>
                  <a:spcPct val="0"/>
                </a:spcBef>
              </a:pPr>
              <a:t>9</a:t>
            </a:fld>
            <a:endParaRPr lang="en-GB" altLang="en-US" dirty="0" smtClean="0">
              <a:solidFill>
                <a:srgbClr val="000000"/>
              </a:solidFill>
              <a:cs typeface="Arial" charset="0"/>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xfrm>
            <a:off x="708349" y="4448100"/>
            <a:ext cx="5661981" cy="436176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dirty="0" smtClean="0"/>
              <a:t>Some of you are already familiar with the basic ACS information but please bear with me for a moment while I elaborate for those less familiar.</a:t>
            </a:r>
          </a:p>
          <a:p>
            <a:pPr eaLnBrk="1" hangingPunct="1"/>
            <a:endParaRPr lang="en-US" altLang="en-US" b="1" dirty="0" smtClean="0"/>
          </a:p>
          <a:p>
            <a:pPr eaLnBrk="1" hangingPunct="1"/>
            <a:r>
              <a:rPr lang="en-US" altLang="en-US" b="1" dirty="0" smtClean="0"/>
              <a:t>The ACS is a charitable non-profit scientific and educational organization.</a:t>
            </a:r>
          </a:p>
          <a:p>
            <a:pPr eaLnBrk="1" hangingPunct="1"/>
            <a:r>
              <a:rPr lang="en-US" altLang="en-US" b="1" dirty="0" smtClean="0"/>
              <a:t>It is tax-exempt under Section 501(c)(3) of the Internal Revenue Code.  Organizations under this code are commonly referred to as charitable organizations.</a:t>
            </a:r>
          </a:p>
          <a:p>
            <a:pPr eaLnBrk="1" hangingPunct="1"/>
            <a:r>
              <a:rPr lang="en-US" altLang="en-US" b="1" dirty="0" smtClean="0"/>
              <a:t>As a tax-exempt 501(c)(3) organization, ACS is generally exempt from federal income tax.</a:t>
            </a:r>
          </a:p>
          <a:p>
            <a:pPr eaLnBrk="1" hangingPunct="1"/>
            <a:r>
              <a:rPr lang="en-US" altLang="en-US" b="1" dirty="0" smtClean="0"/>
              <a:t>ACS is considered a public charity and not a private foundation under Internal Revenue Code Section 509(a)(2).</a:t>
            </a:r>
          </a:p>
          <a:p>
            <a:pPr eaLnBrk="1" hangingPunct="1"/>
            <a:r>
              <a:rPr lang="en-US" altLang="en-US" b="1" dirty="0" smtClean="0"/>
              <a:t>It means that ACS has a broad base of public support and its meets the annual public support test.  </a:t>
            </a:r>
          </a:p>
          <a:p>
            <a:pPr eaLnBrk="1" hangingPunct="1"/>
            <a:r>
              <a:rPr lang="en-US" altLang="en-US" b="1" dirty="0" smtClean="0"/>
              <a:t>The public support test will be discussed in more details later in the presentation. The IRS granted tax-exempt status to the ACS and issued a determination letter which is used as proof of the ACS’ tax-exempt status.  Periodically, depending on business activities, the IRS will re-issue the determination letter. For ACS, the last one was issued in 2003.(CLICK)</a:t>
            </a:r>
            <a:endParaRPr lang="en-US" altLang="en-US" dirty="0" smtClean="0"/>
          </a:p>
          <a:p>
            <a:pPr eaLnBrk="1" hangingPunct="1"/>
            <a:endParaRPr lang="en-US" altLang="en-US" sz="8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10"/>
          <p:cNvSpPr>
            <a:spLocks noGrp="1" noChangeArrowheads="1"/>
          </p:cNvSpPr>
          <p:nvPr>
            <p:ph type="sldNum" sz="quarter" idx="10"/>
          </p:nvPr>
        </p:nvSpPr>
        <p:spPr>
          <a:ln/>
        </p:spPr>
        <p:txBody>
          <a:bodyPr/>
          <a:lstStyle>
            <a:lvl1pPr>
              <a:defRPr/>
            </a:lvl1pPr>
          </a:lstStyle>
          <a:p>
            <a:pPr>
              <a:defRPr/>
            </a:pPr>
            <a:fld id="{62EBADE8-1E51-448B-B267-F5DF999F7D72}" type="slidenum">
              <a:rPr lang="en-GB"/>
              <a:pPr>
                <a:defRPr/>
              </a:pPr>
              <a:t>‹#›</a:t>
            </a:fld>
            <a:endParaRPr lang="en-GB" dirty="0"/>
          </a:p>
        </p:txBody>
      </p:sp>
      <p:sp>
        <p:nvSpPr>
          <p:cNvPr id="5" name="Rectangle 9"/>
          <p:cNvSpPr>
            <a:spLocks noGrp="1" noChangeArrowheads="1"/>
          </p:cNvSpPr>
          <p:nvPr>
            <p:ph type="ftr" sz="quarter" idx="11"/>
          </p:nvPr>
        </p:nvSpPr>
        <p:spPr>
          <a:ln/>
        </p:spPr>
        <p:txBody>
          <a:bodyPr/>
          <a:lstStyle>
            <a:lvl1pPr>
              <a:defRPr/>
            </a:lvl1pPr>
          </a:lstStyle>
          <a:p>
            <a:pPr>
              <a:defRPr/>
            </a:pPr>
            <a:r>
              <a:rPr lang="en-GB" dirty="0"/>
              <a:t>American Chemical Society</a:t>
            </a:r>
          </a:p>
        </p:txBody>
      </p:sp>
    </p:spTree>
    <p:extLst>
      <p:ext uri="{BB962C8B-B14F-4D97-AF65-F5344CB8AC3E}">
        <p14:creationId xmlns:p14="http://schemas.microsoft.com/office/powerpoint/2010/main" val="3201856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sldNum" sz="quarter" idx="10"/>
          </p:nvPr>
        </p:nvSpPr>
        <p:spPr>
          <a:ln/>
        </p:spPr>
        <p:txBody>
          <a:bodyPr/>
          <a:lstStyle>
            <a:lvl1pPr>
              <a:defRPr/>
            </a:lvl1pPr>
          </a:lstStyle>
          <a:p>
            <a:pPr>
              <a:defRPr/>
            </a:pPr>
            <a:fld id="{463E7778-D445-4113-B417-F4F41685D70E}" type="slidenum">
              <a:rPr lang="en-GB"/>
              <a:pPr>
                <a:defRPr/>
              </a:pPr>
              <a:t>‹#›</a:t>
            </a:fld>
            <a:endParaRPr lang="en-GB" dirty="0"/>
          </a:p>
        </p:txBody>
      </p:sp>
      <p:sp>
        <p:nvSpPr>
          <p:cNvPr id="5" name="Rectangle 9"/>
          <p:cNvSpPr>
            <a:spLocks noGrp="1" noChangeArrowheads="1"/>
          </p:cNvSpPr>
          <p:nvPr>
            <p:ph type="ftr" sz="quarter" idx="11"/>
          </p:nvPr>
        </p:nvSpPr>
        <p:spPr>
          <a:ln/>
        </p:spPr>
        <p:txBody>
          <a:bodyPr/>
          <a:lstStyle>
            <a:lvl1pPr>
              <a:defRPr/>
            </a:lvl1pPr>
          </a:lstStyle>
          <a:p>
            <a:pPr>
              <a:defRPr/>
            </a:pPr>
            <a:r>
              <a:rPr lang="en-GB" dirty="0"/>
              <a:t>American Chemical Society</a:t>
            </a:r>
          </a:p>
        </p:txBody>
      </p:sp>
    </p:spTree>
    <p:extLst>
      <p:ext uri="{BB962C8B-B14F-4D97-AF65-F5344CB8AC3E}">
        <p14:creationId xmlns:p14="http://schemas.microsoft.com/office/powerpoint/2010/main" val="2322819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19088"/>
            <a:ext cx="2057400" cy="58070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19088"/>
            <a:ext cx="6019800" cy="58070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sldNum" sz="quarter" idx="10"/>
          </p:nvPr>
        </p:nvSpPr>
        <p:spPr>
          <a:ln/>
        </p:spPr>
        <p:txBody>
          <a:bodyPr/>
          <a:lstStyle>
            <a:lvl1pPr>
              <a:defRPr/>
            </a:lvl1pPr>
          </a:lstStyle>
          <a:p>
            <a:pPr>
              <a:defRPr/>
            </a:pPr>
            <a:fld id="{F814F7B3-FFBD-48E1-9B92-B3EAE11376F1}" type="slidenum">
              <a:rPr lang="en-GB"/>
              <a:pPr>
                <a:defRPr/>
              </a:pPr>
              <a:t>‹#›</a:t>
            </a:fld>
            <a:endParaRPr lang="en-GB" dirty="0"/>
          </a:p>
        </p:txBody>
      </p:sp>
      <p:sp>
        <p:nvSpPr>
          <p:cNvPr id="5" name="Rectangle 9"/>
          <p:cNvSpPr>
            <a:spLocks noGrp="1" noChangeArrowheads="1"/>
          </p:cNvSpPr>
          <p:nvPr>
            <p:ph type="ftr" sz="quarter" idx="11"/>
          </p:nvPr>
        </p:nvSpPr>
        <p:spPr>
          <a:ln/>
        </p:spPr>
        <p:txBody>
          <a:bodyPr/>
          <a:lstStyle>
            <a:lvl1pPr>
              <a:defRPr/>
            </a:lvl1pPr>
          </a:lstStyle>
          <a:p>
            <a:pPr>
              <a:defRPr/>
            </a:pPr>
            <a:r>
              <a:rPr lang="en-GB" dirty="0"/>
              <a:t>American Chemical Society</a:t>
            </a:r>
          </a:p>
        </p:txBody>
      </p:sp>
    </p:spTree>
    <p:extLst>
      <p:ext uri="{BB962C8B-B14F-4D97-AF65-F5344CB8AC3E}">
        <p14:creationId xmlns:p14="http://schemas.microsoft.com/office/powerpoint/2010/main" val="20714850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624407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399263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140105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686690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298241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0862043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643819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466154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sldNum" sz="quarter" idx="10"/>
          </p:nvPr>
        </p:nvSpPr>
        <p:spPr>
          <a:ln/>
        </p:spPr>
        <p:txBody>
          <a:bodyPr/>
          <a:lstStyle>
            <a:lvl1pPr>
              <a:defRPr/>
            </a:lvl1pPr>
          </a:lstStyle>
          <a:p>
            <a:pPr>
              <a:defRPr/>
            </a:pPr>
            <a:fld id="{25B7F352-D320-40A4-B45E-E4713EA47F81}" type="slidenum">
              <a:rPr lang="en-GB"/>
              <a:pPr>
                <a:defRPr/>
              </a:pPr>
              <a:t>‹#›</a:t>
            </a:fld>
            <a:endParaRPr lang="en-GB" dirty="0"/>
          </a:p>
        </p:txBody>
      </p:sp>
      <p:sp>
        <p:nvSpPr>
          <p:cNvPr id="5" name="Rectangle 9"/>
          <p:cNvSpPr>
            <a:spLocks noGrp="1" noChangeArrowheads="1"/>
          </p:cNvSpPr>
          <p:nvPr>
            <p:ph type="ftr" sz="quarter" idx="11"/>
          </p:nvPr>
        </p:nvSpPr>
        <p:spPr>
          <a:ln/>
        </p:spPr>
        <p:txBody>
          <a:bodyPr/>
          <a:lstStyle>
            <a:lvl1pPr>
              <a:defRPr/>
            </a:lvl1pPr>
          </a:lstStyle>
          <a:p>
            <a:pPr>
              <a:defRPr/>
            </a:pPr>
            <a:r>
              <a:rPr lang="en-GB" dirty="0"/>
              <a:t>American Chemical Society</a:t>
            </a:r>
          </a:p>
        </p:txBody>
      </p:sp>
    </p:spTree>
    <p:extLst>
      <p:ext uri="{BB962C8B-B14F-4D97-AF65-F5344CB8AC3E}">
        <p14:creationId xmlns:p14="http://schemas.microsoft.com/office/powerpoint/2010/main" val="35683441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3168329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078662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19088"/>
            <a:ext cx="2057400" cy="58070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19088"/>
            <a:ext cx="6019800" cy="580707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183673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GB" dirty="0"/>
              <a:t>American Chemical Society</a:t>
            </a:r>
          </a:p>
        </p:txBody>
      </p:sp>
      <p:sp>
        <p:nvSpPr>
          <p:cNvPr id="5" name="Rectangle 6"/>
          <p:cNvSpPr>
            <a:spLocks noGrp="1" noChangeArrowheads="1"/>
          </p:cNvSpPr>
          <p:nvPr>
            <p:ph type="sldNum" sz="quarter" idx="11"/>
          </p:nvPr>
        </p:nvSpPr>
        <p:spPr>
          <a:ln/>
        </p:spPr>
        <p:txBody>
          <a:bodyPr/>
          <a:lstStyle>
            <a:lvl1pPr>
              <a:defRPr/>
            </a:lvl1pPr>
          </a:lstStyle>
          <a:p>
            <a:pPr>
              <a:defRPr/>
            </a:pPr>
            <a:fld id="{34C96111-4237-4E66-B69E-E2991A382654}" type="slidenum">
              <a:rPr lang="en-GB"/>
              <a:pPr>
                <a:defRPr/>
              </a:pPr>
              <a:t>‹#›</a:t>
            </a:fld>
            <a:endParaRPr lang="en-GB" dirty="0"/>
          </a:p>
        </p:txBody>
      </p:sp>
    </p:spTree>
    <p:extLst>
      <p:ext uri="{BB962C8B-B14F-4D97-AF65-F5344CB8AC3E}">
        <p14:creationId xmlns:p14="http://schemas.microsoft.com/office/powerpoint/2010/main" val="279685432"/>
      </p:ext>
    </p:extLst>
  </p:cSld>
  <p:clrMapOvr>
    <a:masterClrMapping/>
  </p:clrMapOvr>
  <p:transition spd="med">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GB" dirty="0"/>
              <a:t>American Chemical Society</a:t>
            </a:r>
          </a:p>
        </p:txBody>
      </p:sp>
      <p:sp>
        <p:nvSpPr>
          <p:cNvPr id="5" name="Rectangle 6"/>
          <p:cNvSpPr>
            <a:spLocks noGrp="1" noChangeArrowheads="1"/>
          </p:cNvSpPr>
          <p:nvPr>
            <p:ph type="sldNum" sz="quarter" idx="11"/>
          </p:nvPr>
        </p:nvSpPr>
        <p:spPr>
          <a:ln/>
        </p:spPr>
        <p:txBody>
          <a:bodyPr/>
          <a:lstStyle>
            <a:lvl1pPr>
              <a:defRPr/>
            </a:lvl1pPr>
          </a:lstStyle>
          <a:p>
            <a:pPr>
              <a:defRPr/>
            </a:pPr>
            <a:fld id="{5BA0B404-E167-459B-B01F-7B441AB4A6D9}" type="slidenum">
              <a:rPr lang="en-GB"/>
              <a:pPr>
                <a:defRPr/>
              </a:pPr>
              <a:t>‹#›</a:t>
            </a:fld>
            <a:endParaRPr lang="en-GB" dirty="0"/>
          </a:p>
        </p:txBody>
      </p:sp>
    </p:spTree>
    <p:extLst>
      <p:ext uri="{BB962C8B-B14F-4D97-AF65-F5344CB8AC3E}">
        <p14:creationId xmlns:p14="http://schemas.microsoft.com/office/powerpoint/2010/main" val="294585833"/>
      </p:ext>
    </p:extLst>
  </p:cSld>
  <p:clrMapOvr>
    <a:masterClrMapping/>
  </p:clrMapOvr>
  <p:transition spd="med">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GB" dirty="0"/>
              <a:t>American Chemical Society</a:t>
            </a:r>
          </a:p>
        </p:txBody>
      </p:sp>
      <p:sp>
        <p:nvSpPr>
          <p:cNvPr id="5" name="Rectangle 6"/>
          <p:cNvSpPr>
            <a:spLocks noGrp="1" noChangeArrowheads="1"/>
          </p:cNvSpPr>
          <p:nvPr>
            <p:ph type="sldNum" sz="quarter" idx="11"/>
          </p:nvPr>
        </p:nvSpPr>
        <p:spPr>
          <a:ln/>
        </p:spPr>
        <p:txBody>
          <a:bodyPr/>
          <a:lstStyle>
            <a:lvl1pPr>
              <a:defRPr/>
            </a:lvl1pPr>
          </a:lstStyle>
          <a:p>
            <a:pPr>
              <a:defRPr/>
            </a:pPr>
            <a:fld id="{39A74CA2-1B65-4FBC-8518-EFE2F836D55C}" type="slidenum">
              <a:rPr lang="en-GB"/>
              <a:pPr>
                <a:defRPr/>
              </a:pPr>
              <a:t>‹#›</a:t>
            </a:fld>
            <a:endParaRPr lang="en-GB" dirty="0"/>
          </a:p>
        </p:txBody>
      </p:sp>
    </p:spTree>
    <p:extLst>
      <p:ext uri="{BB962C8B-B14F-4D97-AF65-F5344CB8AC3E}">
        <p14:creationId xmlns:p14="http://schemas.microsoft.com/office/powerpoint/2010/main" val="2547317754"/>
      </p:ext>
    </p:extLst>
  </p:cSld>
  <p:clrMapOvr>
    <a:masterClrMapping/>
  </p:clrMapOvr>
  <p:transition spd="med">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27088" y="1773238"/>
            <a:ext cx="3852862" cy="4352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32350" y="1773238"/>
            <a:ext cx="3854450" cy="4352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GB" dirty="0"/>
              <a:t>American Chemical Society</a:t>
            </a:r>
          </a:p>
        </p:txBody>
      </p:sp>
      <p:sp>
        <p:nvSpPr>
          <p:cNvPr id="6" name="Rectangle 6"/>
          <p:cNvSpPr>
            <a:spLocks noGrp="1" noChangeArrowheads="1"/>
          </p:cNvSpPr>
          <p:nvPr>
            <p:ph type="sldNum" sz="quarter" idx="11"/>
          </p:nvPr>
        </p:nvSpPr>
        <p:spPr>
          <a:ln/>
        </p:spPr>
        <p:txBody>
          <a:bodyPr/>
          <a:lstStyle>
            <a:lvl1pPr>
              <a:defRPr/>
            </a:lvl1pPr>
          </a:lstStyle>
          <a:p>
            <a:pPr>
              <a:defRPr/>
            </a:pPr>
            <a:fld id="{B0FD8550-79D6-4264-9F02-D4EC30056EC1}" type="slidenum">
              <a:rPr lang="en-GB"/>
              <a:pPr>
                <a:defRPr/>
              </a:pPr>
              <a:t>‹#›</a:t>
            </a:fld>
            <a:endParaRPr lang="en-GB" dirty="0"/>
          </a:p>
        </p:txBody>
      </p:sp>
    </p:spTree>
    <p:extLst>
      <p:ext uri="{BB962C8B-B14F-4D97-AF65-F5344CB8AC3E}">
        <p14:creationId xmlns:p14="http://schemas.microsoft.com/office/powerpoint/2010/main" val="3838621108"/>
      </p:ext>
    </p:extLst>
  </p:cSld>
  <p:clrMapOvr>
    <a:masterClrMapping/>
  </p:clrMapOvr>
  <p:transition spd="med">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GB" dirty="0"/>
              <a:t>American Chemical Society</a:t>
            </a:r>
          </a:p>
        </p:txBody>
      </p:sp>
      <p:sp>
        <p:nvSpPr>
          <p:cNvPr id="8" name="Rectangle 6"/>
          <p:cNvSpPr>
            <a:spLocks noGrp="1" noChangeArrowheads="1"/>
          </p:cNvSpPr>
          <p:nvPr>
            <p:ph type="sldNum" sz="quarter" idx="11"/>
          </p:nvPr>
        </p:nvSpPr>
        <p:spPr>
          <a:ln/>
        </p:spPr>
        <p:txBody>
          <a:bodyPr/>
          <a:lstStyle>
            <a:lvl1pPr>
              <a:defRPr/>
            </a:lvl1pPr>
          </a:lstStyle>
          <a:p>
            <a:pPr>
              <a:defRPr/>
            </a:pPr>
            <a:fld id="{D355D5C3-41C8-4725-8C0C-42AFDCAD64F5}" type="slidenum">
              <a:rPr lang="en-GB"/>
              <a:pPr>
                <a:defRPr/>
              </a:pPr>
              <a:t>‹#›</a:t>
            </a:fld>
            <a:endParaRPr lang="en-GB" dirty="0"/>
          </a:p>
        </p:txBody>
      </p:sp>
    </p:spTree>
    <p:extLst>
      <p:ext uri="{BB962C8B-B14F-4D97-AF65-F5344CB8AC3E}">
        <p14:creationId xmlns:p14="http://schemas.microsoft.com/office/powerpoint/2010/main" val="3148373115"/>
      </p:ext>
    </p:extLst>
  </p:cSld>
  <p:clrMapOvr>
    <a:masterClrMapping/>
  </p:clrMapOvr>
  <p:transition spd="med">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GB" dirty="0"/>
              <a:t>American Chemical Society</a:t>
            </a:r>
          </a:p>
        </p:txBody>
      </p:sp>
      <p:sp>
        <p:nvSpPr>
          <p:cNvPr id="4" name="Rectangle 6"/>
          <p:cNvSpPr>
            <a:spLocks noGrp="1" noChangeArrowheads="1"/>
          </p:cNvSpPr>
          <p:nvPr>
            <p:ph type="sldNum" sz="quarter" idx="11"/>
          </p:nvPr>
        </p:nvSpPr>
        <p:spPr>
          <a:ln/>
        </p:spPr>
        <p:txBody>
          <a:bodyPr/>
          <a:lstStyle>
            <a:lvl1pPr>
              <a:defRPr/>
            </a:lvl1pPr>
          </a:lstStyle>
          <a:p>
            <a:pPr>
              <a:defRPr/>
            </a:pPr>
            <a:fld id="{E2AA1E8E-2D5F-45A8-AB65-F0C157C0D632}" type="slidenum">
              <a:rPr lang="en-GB"/>
              <a:pPr>
                <a:defRPr/>
              </a:pPr>
              <a:t>‹#›</a:t>
            </a:fld>
            <a:endParaRPr lang="en-GB" dirty="0"/>
          </a:p>
        </p:txBody>
      </p:sp>
    </p:spTree>
    <p:extLst>
      <p:ext uri="{BB962C8B-B14F-4D97-AF65-F5344CB8AC3E}">
        <p14:creationId xmlns:p14="http://schemas.microsoft.com/office/powerpoint/2010/main" val="3115516873"/>
      </p:ext>
    </p:extLst>
  </p:cSld>
  <p:clrMapOvr>
    <a:masterClrMapping/>
  </p:clrMapOvr>
  <p:transition spd="med">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GB" dirty="0"/>
              <a:t>American Chemical Society</a:t>
            </a:r>
          </a:p>
        </p:txBody>
      </p:sp>
      <p:sp>
        <p:nvSpPr>
          <p:cNvPr id="3" name="Rectangle 6"/>
          <p:cNvSpPr>
            <a:spLocks noGrp="1" noChangeArrowheads="1"/>
          </p:cNvSpPr>
          <p:nvPr>
            <p:ph type="sldNum" sz="quarter" idx="11"/>
          </p:nvPr>
        </p:nvSpPr>
        <p:spPr>
          <a:ln/>
        </p:spPr>
        <p:txBody>
          <a:bodyPr/>
          <a:lstStyle>
            <a:lvl1pPr>
              <a:defRPr/>
            </a:lvl1pPr>
          </a:lstStyle>
          <a:p>
            <a:pPr>
              <a:defRPr/>
            </a:pPr>
            <a:fld id="{9501A42C-D555-4EE5-9AB2-CC06AE867FD9}" type="slidenum">
              <a:rPr lang="en-GB"/>
              <a:pPr>
                <a:defRPr/>
              </a:pPr>
              <a:t>‹#›</a:t>
            </a:fld>
            <a:endParaRPr lang="en-GB" dirty="0"/>
          </a:p>
        </p:txBody>
      </p:sp>
    </p:spTree>
    <p:extLst>
      <p:ext uri="{BB962C8B-B14F-4D97-AF65-F5344CB8AC3E}">
        <p14:creationId xmlns:p14="http://schemas.microsoft.com/office/powerpoint/2010/main" val="26043633"/>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0"/>
          <p:cNvSpPr>
            <a:spLocks noGrp="1" noChangeArrowheads="1"/>
          </p:cNvSpPr>
          <p:nvPr>
            <p:ph type="sldNum" sz="quarter" idx="10"/>
          </p:nvPr>
        </p:nvSpPr>
        <p:spPr>
          <a:ln/>
        </p:spPr>
        <p:txBody>
          <a:bodyPr/>
          <a:lstStyle>
            <a:lvl1pPr>
              <a:defRPr/>
            </a:lvl1pPr>
          </a:lstStyle>
          <a:p>
            <a:pPr>
              <a:defRPr/>
            </a:pPr>
            <a:fld id="{6EC31771-022F-4ACA-8B9B-326C6E647EA6}" type="slidenum">
              <a:rPr lang="en-GB"/>
              <a:pPr>
                <a:defRPr/>
              </a:pPr>
              <a:t>‹#›</a:t>
            </a:fld>
            <a:endParaRPr lang="en-GB" dirty="0"/>
          </a:p>
        </p:txBody>
      </p:sp>
      <p:sp>
        <p:nvSpPr>
          <p:cNvPr id="5" name="Rectangle 9"/>
          <p:cNvSpPr>
            <a:spLocks noGrp="1" noChangeArrowheads="1"/>
          </p:cNvSpPr>
          <p:nvPr>
            <p:ph type="ftr" sz="quarter" idx="11"/>
          </p:nvPr>
        </p:nvSpPr>
        <p:spPr>
          <a:ln/>
        </p:spPr>
        <p:txBody>
          <a:bodyPr/>
          <a:lstStyle>
            <a:lvl1pPr>
              <a:defRPr/>
            </a:lvl1pPr>
          </a:lstStyle>
          <a:p>
            <a:pPr>
              <a:defRPr/>
            </a:pPr>
            <a:r>
              <a:rPr lang="en-GB" dirty="0"/>
              <a:t>American Chemical Society</a:t>
            </a:r>
          </a:p>
        </p:txBody>
      </p:sp>
    </p:spTree>
    <p:extLst>
      <p:ext uri="{BB962C8B-B14F-4D97-AF65-F5344CB8AC3E}">
        <p14:creationId xmlns:p14="http://schemas.microsoft.com/office/powerpoint/2010/main" val="353995127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GB" dirty="0"/>
              <a:t>American Chemical Society</a:t>
            </a:r>
          </a:p>
        </p:txBody>
      </p:sp>
      <p:sp>
        <p:nvSpPr>
          <p:cNvPr id="6" name="Rectangle 6"/>
          <p:cNvSpPr>
            <a:spLocks noGrp="1" noChangeArrowheads="1"/>
          </p:cNvSpPr>
          <p:nvPr>
            <p:ph type="sldNum" sz="quarter" idx="11"/>
          </p:nvPr>
        </p:nvSpPr>
        <p:spPr>
          <a:ln/>
        </p:spPr>
        <p:txBody>
          <a:bodyPr/>
          <a:lstStyle>
            <a:lvl1pPr>
              <a:defRPr/>
            </a:lvl1pPr>
          </a:lstStyle>
          <a:p>
            <a:pPr>
              <a:defRPr/>
            </a:pPr>
            <a:fld id="{4AB48A05-B059-4BE4-B6C2-059FFC4B216E}" type="slidenum">
              <a:rPr lang="en-GB"/>
              <a:pPr>
                <a:defRPr/>
              </a:pPr>
              <a:t>‹#›</a:t>
            </a:fld>
            <a:endParaRPr lang="en-GB" dirty="0"/>
          </a:p>
        </p:txBody>
      </p:sp>
    </p:spTree>
    <p:extLst>
      <p:ext uri="{BB962C8B-B14F-4D97-AF65-F5344CB8AC3E}">
        <p14:creationId xmlns:p14="http://schemas.microsoft.com/office/powerpoint/2010/main" val="1997675839"/>
      </p:ext>
    </p:extLst>
  </p:cSld>
  <p:clrMapOvr>
    <a:masterClrMapping/>
  </p:clrMapOvr>
  <p:transition spd="med">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GB" dirty="0"/>
              <a:t>American Chemical Society</a:t>
            </a:r>
          </a:p>
        </p:txBody>
      </p:sp>
      <p:sp>
        <p:nvSpPr>
          <p:cNvPr id="6" name="Rectangle 6"/>
          <p:cNvSpPr>
            <a:spLocks noGrp="1" noChangeArrowheads="1"/>
          </p:cNvSpPr>
          <p:nvPr>
            <p:ph type="sldNum" sz="quarter" idx="11"/>
          </p:nvPr>
        </p:nvSpPr>
        <p:spPr>
          <a:ln/>
        </p:spPr>
        <p:txBody>
          <a:bodyPr/>
          <a:lstStyle>
            <a:lvl1pPr>
              <a:defRPr/>
            </a:lvl1pPr>
          </a:lstStyle>
          <a:p>
            <a:pPr>
              <a:defRPr/>
            </a:pPr>
            <a:fld id="{89D5AC0A-4396-47F3-965F-366CEFFBDBA6}" type="slidenum">
              <a:rPr lang="en-GB"/>
              <a:pPr>
                <a:defRPr/>
              </a:pPr>
              <a:t>‹#›</a:t>
            </a:fld>
            <a:endParaRPr lang="en-GB" dirty="0"/>
          </a:p>
        </p:txBody>
      </p:sp>
    </p:spTree>
    <p:extLst>
      <p:ext uri="{BB962C8B-B14F-4D97-AF65-F5344CB8AC3E}">
        <p14:creationId xmlns:p14="http://schemas.microsoft.com/office/powerpoint/2010/main" val="2764839846"/>
      </p:ext>
    </p:extLst>
  </p:cSld>
  <p:clrMapOvr>
    <a:masterClrMapping/>
  </p:clrMapOvr>
  <p:transition spd="med">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GB" dirty="0"/>
              <a:t>American Chemical Society</a:t>
            </a:r>
          </a:p>
        </p:txBody>
      </p:sp>
      <p:sp>
        <p:nvSpPr>
          <p:cNvPr id="5" name="Rectangle 6"/>
          <p:cNvSpPr>
            <a:spLocks noGrp="1" noChangeArrowheads="1"/>
          </p:cNvSpPr>
          <p:nvPr>
            <p:ph type="sldNum" sz="quarter" idx="11"/>
          </p:nvPr>
        </p:nvSpPr>
        <p:spPr>
          <a:ln/>
        </p:spPr>
        <p:txBody>
          <a:bodyPr/>
          <a:lstStyle>
            <a:lvl1pPr>
              <a:defRPr/>
            </a:lvl1pPr>
          </a:lstStyle>
          <a:p>
            <a:pPr>
              <a:defRPr/>
            </a:pPr>
            <a:fld id="{84BEC144-A971-4CC2-BBF8-5BABA711CCCA}" type="slidenum">
              <a:rPr lang="en-GB"/>
              <a:pPr>
                <a:defRPr/>
              </a:pPr>
              <a:t>‹#›</a:t>
            </a:fld>
            <a:endParaRPr lang="en-GB" dirty="0"/>
          </a:p>
        </p:txBody>
      </p:sp>
    </p:spTree>
    <p:extLst>
      <p:ext uri="{BB962C8B-B14F-4D97-AF65-F5344CB8AC3E}">
        <p14:creationId xmlns:p14="http://schemas.microsoft.com/office/powerpoint/2010/main" val="3535698234"/>
      </p:ext>
    </p:extLst>
  </p:cSld>
  <p:clrMapOvr>
    <a:masterClrMapping/>
  </p:clrMapOvr>
  <p:transition spd="med">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3063" y="319088"/>
            <a:ext cx="1963737" cy="58070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27088" y="319088"/>
            <a:ext cx="5743575" cy="5807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GB" dirty="0"/>
              <a:t>American Chemical Society</a:t>
            </a:r>
          </a:p>
        </p:txBody>
      </p:sp>
      <p:sp>
        <p:nvSpPr>
          <p:cNvPr id="5" name="Rectangle 6"/>
          <p:cNvSpPr>
            <a:spLocks noGrp="1" noChangeArrowheads="1"/>
          </p:cNvSpPr>
          <p:nvPr>
            <p:ph type="sldNum" sz="quarter" idx="11"/>
          </p:nvPr>
        </p:nvSpPr>
        <p:spPr>
          <a:ln/>
        </p:spPr>
        <p:txBody>
          <a:bodyPr/>
          <a:lstStyle>
            <a:lvl1pPr>
              <a:defRPr/>
            </a:lvl1pPr>
          </a:lstStyle>
          <a:p>
            <a:pPr>
              <a:defRPr/>
            </a:pPr>
            <a:fld id="{0ED3D4B6-FF06-4E7D-95DF-DAD8F35472AE}" type="slidenum">
              <a:rPr lang="en-GB"/>
              <a:pPr>
                <a:defRPr/>
              </a:pPr>
              <a:t>‹#›</a:t>
            </a:fld>
            <a:endParaRPr lang="en-GB" dirty="0"/>
          </a:p>
        </p:txBody>
      </p:sp>
    </p:spTree>
    <p:extLst>
      <p:ext uri="{BB962C8B-B14F-4D97-AF65-F5344CB8AC3E}">
        <p14:creationId xmlns:p14="http://schemas.microsoft.com/office/powerpoint/2010/main" val="3997932751"/>
      </p:ext>
    </p:extLst>
  </p:cSld>
  <p:clrMapOvr>
    <a:masterClrMapping/>
  </p:clrMapOvr>
  <p:transition spd="med">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827088" y="319088"/>
            <a:ext cx="5616575" cy="944562"/>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827088" y="1773238"/>
            <a:ext cx="7859712" cy="4352925"/>
          </a:xfrm>
        </p:spPr>
        <p:txBody>
          <a:bodyPr/>
          <a:lstStyle/>
          <a:p>
            <a:pPr lvl="0"/>
            <a:endParaRPr lang="en-US" noProof="0" dirty="0"/>
          </a:p>
        </p:txBody>
      </p:sp>
      <p:sp>
        <p:nvSpPr>
          <p:cNvPr id="4" name="Rectangle 5"/>
          <p:cNvSpPr>
            <a:spLocks noGrp="1" noChangeArrowheads="1"/>
          </p:cNvSpPr>
          <p:nvPr>
            <p:ph type="ftr" sz="quarter" idx="10"/>
          </p:nvPr>
        </p:nvSpPr>
        <p:spPr>
          <a:ln/>
        </p:spPr>
        <p:txBody>
          <a:bodyPr/>
          <a:lstStyle>
            <a:lvl1pPr>
              <a:defRPr/>
            </a:lvl1pPr>
          </a:lstStyle>
          <a:p>
            <a:pPr>
              <a:defRPr/>
            </a:pPr>
            <a:r>
              <a:rPr lang="en-GB" dirty="0"/>
              <a:t>American Chemical Society</a:t>
            </a:r>
          </a:p>
        </p:txBody>
      </p:sp>
      <p:sp>
        <p:nvSpPr>
          <p:cNvPr id="5" name="Rectangle 6"/>
          <p:cNvSpPr>
            <a:spLocks noGrp="1" noChangeArrowheads="1"/>
          </p:cNvSpPr>
          <p:nvPr>
            <p:ph type="sldNum" sz="quarter" idx="11"/>
          </p:nvPr>
        </p:nvSpPr>
        <p:spPr>
          <a:ln/>
        </p:spPr>
        <p:txBody>
          <a:bodyPr/>
          <a:lstStyle>
            <a:lvl1pPr>
              <a:defRPr/>
            </a:lvl1pPr>
          </a:lstStyle>
          <a:p>
            <a:pPr>
              <a:defRPr/>
            </a:pPr>
            <a:fld id="{C2192C74-FFDC-44BB-AD7E-341EA80493B6}" type="slidenum">
              <a:rPr lang="en-GB"/>
              <a:pPr>
                <a:defRPr/>
              </a:pPr>
              <a:t>‹#›</a:t>
            </a:fld>
            <a:endParaRPr lang="en-GB" dirty="0"/>
          </a:p>
        </p:txBody>
      </p:sp>
    </p:spTree>
    <p:extLst>
      <p:ext uri="{BB962C8B-B14F-4D97-AF65-F5344CB8AC3E}">
        <p14:creationId xmlns:p14="http://schemas.microsoft.com/office/powerpoint/2010/main" val="3012390214"/>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773238"/>
            <a:ext cx="4038600" cy="4352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73238"/>
            <a:ext cx="4038600" cy="4352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0"/>
          <p:cNvSpPr>
            <a:spLocks noGrp="1" noChangeArrowheads="1"/>
          </p:cNvSpPr>
          <p:nvPr>
            <p:ph type="sldNum" sz="quarter" idx="10"/>
          </p:nvPr>
        </p:nvSpPr>
        <p:spPr>
          <a:ln/>
        </p:spPr>
        <p:txBody>
          <a:bodyPr/>
          <a:lstStyle>
            <a:lvl1pPr>
              <a:defRPr/>
            </a:lvl1pPr>
          </a:lstStyle>
          <a:p>
            <a:pPr>
              <a:defRPr/>
            </a:pPr>
            <a:fld id="{DCCE6176-58BD-42A1-B375-D27FC7019A11}" type="slidenum">
              <a:rPr lang="en-GB"/>
              <a:pPr>
                <a:defRPr/>
              </a:pPr>
              <a:t>‹#›</a:t>
            </a:fld>
            <a:endParaRPr lang="en-GB" dirty="0"/>
          </a:p>
        </p:txBody>
      </p:sp>
      <p:sp>
        <p:nvSpPr>
          <p:cNvPr id="6" name="Rectangle 9"/>
          <p:cNvSpPr>
            <a:spLocks noGrp="1" noChangeArrowheads="1"/>
          </p:cNvSpPr>
          <p:nvPr>
            <p:ph type="ftr" sz="quarter" idx="11"/>
          </p:nvPr>
        </p:nvSpPr>
        <p:spPr>
          <a:ln/>
        </p:spPr>
        <p:txBody>
          <a:bodyPr/>
          <a:lstStyle>
            <a:lvl1pPr>
              <a:defRPr/>
            </a:lvl1pPr>
          </a:lstStyle>
          <a:p>
            <a:pPr>
              <a:defRPr/>
            </a:pPr>
            <a:r>
              <a:rPr lang="en-GB" dirty="0"/>
              <a:t>American Chemical Society</a:t>
            </a:r>
          </a:p>
        </p:txBody>
      </p:sp>
    </p:spTree>
    <p:extLst>
      <p:ext uri="{BB962C8B-B14F-4D97-AF65-F5344CB8AC3E}">
        <p14:creationId xmlns:p14="http://schemas.microsoft.com/office/powerpoint/2010/main" val="4069395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0"/>
          <p:cNvSpPr>
            <a:spLocks noGrp="1" noChangeArrowheads="1"/>
          </p:cNvSpPr>
          <p:nvPr>
            <p:ph type="sldNum" sz="quarter" idx="10"/>
          </p:nvPr>
        </p:nvSpPr>
        <p:spPr>
          <a:ln/>
        </p:spPr>
        <p:txBody>
          <a:bodyPr/>
          <a:lstStyle>
            <a:lvl1pPr>
              <a:defRPr/>
            </a:lvl1pPr>
          </a:lstStyle>
          <a:p>
            <a:pPr>
              <a:defRPr/>
            </a:pPr>
            <a:fld id="{79CC77BD-6AB1-4A89-8036-72087615CA90}" type="slidenum">
              <a:rPr lang="en-GB"/>
              <a:pPr>
                <a:defRPr/>
              </a:pPr>
              <a:t>‹#›</a:t>
            </a:fld>
            <a:endParaRPr lang="en-GB" dirty="0"/>
          </a:p>
        </p:txBody>
      </p:sp>
      <p:sp>
        <p:nvSpPr>
          <p:cNvPr id="8" name="Rectangle 9"/>
          <p:cNvSpPr>
            <a:spLocks noGrp="1" noChangeArrowheads="1"/>
          </p:cNvSpPr>
          <p:nvPr>
            <p:ph type="ftr" sz="quarter" idx="11"/>
          </p:nvPr>
        </p:nvSpPr>
        <p:spPr>
          <a:ln/>
        </p:spPr>
        <p:txBody>
          <a:bodyPr/>
          <a:lstStyle>
            <a:lvl1pPr>
              <a:defRPr/>
            </a:lvl1pPr>
          </a:lstStyle>
          <a:p>
            <a:pPr>
              <a:defRPr/>
            </a:pPr>
            <a:r>
              <a:rPr lang="en-GB" dirty="0"/>
              <a:t>American Chemical Society</a:t>
            </a:r>
          </a:p>
        </p:txBody>
      </p:sp>
    </p:spTree>
    <p:extLst>
      <p:ext uri="{BB962C8B-B14F-4D97-AF65-F5344CB8AC3E}">
        <p14:creationId xmlns:p14="http://schemas.microsoft.com/office/powerpoint/2010/main" val="1759560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0"/>
          <p:cNvSpPr>
            <a:spLocks noGrp="1" noChangeArrowheads="1"/>
          </p:cNvSpPr>
          <p:nvPr>
            <p:ph type="sldNum" sz="quarter" idx="10"/>
          </p:nvPr>
        </p:nvSpPr>
        <p:spPr>
          <a:ln/>
        </p:spPr>
        <p:txBody>
          <a:bodyPr/>
          <a:lstStyle>
            <a:lvl1pPr>
              <a:defRPr/>
            </a:lvl1pPr>
          </a:lstStyle>
          <a:p>
            <a:pPr>
              <a:defRPr/>
            </a:pPr>
            <a:fld id="{39561B80-1CDF-43B4-A286-D562B27063AD}" type="slidenum">
              <a:rPr lang="en-GB"/>
              <a:pPr>
                <a:defRPr/>
              </a:pPr>
              <a:t>‹#›</a:t>
            </a:fld>
            <a:endParaRPr lang="en-GB" dirty="0"/>
          </a:p>
        </p:txBody>
      </p:sp>
      <p:sp>
        <p:nvSpPr>
          <p:cNvPr id="4" name="Rectangle 9"/>
          <p:cNvSpPr>
            <a:spLocks noGrp="1" noChangeArrowheads="1"/>
          </p:cNvSpPr>
          <p:nvPr>
            <p:ph type="ftr" sz="quarter" idx="11"/>
          </p:nvPr>
        </p:nvSpPr>
        <p:spPr>
          <a:ln/>
        </p:spPr>
        <p:txBody>
          <a:bodyPr/>
          <a:lstStyle>
            <a:lvl1pPr>
              <a:defRPr/>
            </a:lvl1pPr>
          </a:lstStyle>
          <a:p>
            <a:pPr>
              <a:defRPr/>
            </a:pPr>
            <a:r>
              <a:rPr lang="en-GB" dirty="0"/>
              <a:t>American Chemical Society</a:t>
            </a:r>
          </a:p>
        </p:txBody>
      </p:sp>
    </p:spTree>
    <p:extLst>
      <p:ext uri="{BB962C8B-B14F-4D97-AF65-F5344CB8AC3E}">
        <p14:creationId xmlns:p14="http://schemas.microsoft.com/office/powerpoint/2010/main" val="3984528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sldNum" sz="quarter" idx="10"/>
          </p:nvPr>
        </p:nvSpPr>
        <p:spPr>
          <a:ln/>
        </p:spPr>
        <p:txBody>
          <a:bodyPr/>
          <a:lstStyle>
            <a:lvl1pPr>
              <a:defRPr/>
            </a:lvl1pPr>
          </a:lstStyle>
          <a:p>
            <a:pPr>
              <a:defRPr/>
            </a:pPr>
            <a:fld id="{05CC4A75-D7B1-4011-A7AD-C04183279411}" type="slidenum">
              <a:rPr lang="en-GB"/>
              <a:pPr>
                <a:defRPr/>
              </a:pPr>
              <a:t>‹#›</a:t>
            </a:fld>
            <a:endParaRPr lang="en-GB" dirty="0"/>
          </a:p>
        </p:txBody>
      </p:sp>
      <p:sp>
        <p:nvSpPr>
          <p:cNvPr id="3" name="Rectangle 9"/>
          <p:cNvSpPr>
            <a:spLocks noGrp="1" noChangeArrowheads="1"/>
          </p:cNvSpPr>
          <p:nvPr>
            <p:ph type="ftr" sz="quarter" idx="11"/>
          </p:nvPr>
        </p:nvSpPr>
        <p:spPr>
          <a:ln/>
        </p:spPr>
        <p:txBody>
          <a:bodyPr/>
          <a:lstStyle>
            <a:lvl1pPr>
              <a:defRPr/>
            </a:lvl1pPr>
          </a:lstStyle>
          <a:p>
            <a:pPr>
              <a:defRPr/>
            </a:pPr>
            <a:r>
              <a:rPr lang="en-GB" dirty="0"/>
              <a:t>American Chemical Society</a:t>
            </a:r>
          </a:p>
        </p:txBody>
      </p:sp>
    </p:spTree>
    <p:extLst>
      <p:ext uri="{BB962C8B-B14F-4D97-AF65-F5344CB8AC3E}">
        <p14:creationId xmlns:p14="http://schemas.microsoft.com/office/powerpoint/2010/main" val="2323357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pPr>
              <a:defRPr/>
            </a:pPr>
            <a:fld id="{AAC54F0C-B90D-45E5-9AF6-C7292EA999FD}" type="slidenum">
              <a:rPr lang="en-GB"/>
              <a:pPr>
                <a:defRPr/>
              </a:pPr>
              <a:t>‹#›</a:t>
            </a:fld>
            <a:endParaRPr lang="en-GB" dirty="0"/>
          </a:p>
        </p:txBody>
      </p:sp>
      <p:sp>
        <p:nvSpPr>
          <p:cNvPr id="6" name="Rectangle 9"/>
          <p:cNvSpPr>
            <a:spLocks noGrp="1" noChangeArrowheads="1"/>
          </p:cNvSpPr>
          <p:nvPr>
            <p:ph type="ftr" sz="quarter" idx="11"/>
          </p:nvPr>
        </p:nvSpPr>
        <p:spPr>
          <a:ln/>
        </p:spPr>
        <p:txBody>
          <a:bodyPr/>
          <a:lstStyle>
            <a:lvl1pPr>
              <a:defRPr/>
            </a:lvl1pPr>
          </a:lstStyle>
          <a:p>
            <a:pPr>
              <a:defRPr/>
            </a:pPr>
            <a:r>
              <a:rPr lang="en-GB" dirty="0"/>
              <a:t>American Chemical Society</a:t>
            </a:r>
          </a:p>
        </p:txBody>
      </p:sp>
    </p:spTree>
    <p:extLst>
      <p:ext uri="{BB962C8B-B14F-4D97-AF65-F5344CB8AC3E}">
        <p14:creationId xmlns:p14="http://schemas.microsoft.com/office/powerpoint/2010/main" val="3367718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pPr>
              <a:defRPr/>
            </a:pPr>
            <a:fld id="{00FE5341-AD6D-42EC-8A96-FA3334404337}" type="slidenum">
              <a:rPr lang="en-GB"/>
              <a:pPr>
                <a:defRPr/>
              </a:pPr>
              <a:t>‹#›</a:t>
            </a:fld>
            <a:endParaRPr lang="en-GB" dirty="0"/>
          </a:p>
        </p:txBody>
      </p:sp>
      <p:sp>
        <p:nvSpPr>
          <p:cNvPr id="6" name="Rectangle 9"/>
          <p:cNvSpPr>
            <a:spLocks noGrp="1" noChangeArrowheads="1"/>
          </p:cNvSpPr>
          <p:nvPr>
            <p:ph type="ftr" sz="quarter" idx="11"/>
          </p:nvPr>
        </p:nvSpPr>
        <p:spPr>
          <a:ln/>
        </p:spPr>
        <p:txBody>
          <a:bodyPr/>
          <a:lstStyle>
            <a:lvl1pPr>
              <a:defRPr/>
            </a:lvl1pPr>
          </a:lstStyle>
          <a:p>
            <a:pPr>
              <a:defRPr/>
            </a:pPr>
            <a:r>
              <a:rPr lang="en-GB" dirty="0"/>
              <a:t>American Chemical Society</a:t>
            </a:r>
          </a:p>
        </p:txBody>
      </p:sp>
    </p:spTree>
    <p:extLst>
      <p:ext uri="{BB962C8B-B14F-4D97-AF65-F5344CB8AC3E}">
        <p14:creationId xmlns:p14="http://schemas.microsoft.com/office/powerpoint/2010/main" val="786437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11"/>
          <p:cNvSpPr>
            <a:spLocks noChangeArrowheads="1"/>
          </p:cNvSpPr>
          <p:nvPr userDrawn="1"/>
        </p:nvSpPr>
        <p:spPr bwMode="auto">
          <a:xfrm>
            <a:off x="0" y="1412875"/>
            <a:ext cx="9144000" cy="5445125"/>
          </a:xfrm>
          <a:prstGeom prst="rect">
            <a:avLst/>
          </a:prstGeom>
          <a:solidFill>
            <a:srgbClr val="0054A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eaLnBrk="0" fontAlgn="base" hangingPunct="0">
              <a:spcBef>
                <a:spcPct val="0"/>
              </a:spcBef>
              <a:spcAft>
                <a:spcPct val="0"/>
              </a:spcAft>
              <a:defRPr sz="1200">
                <a:solidFill>
                  <a:schemeClr val="tx1"/>
                </a:solidFill>
                <a:latin typeface="Arial" charset="0"/>
                <a:cs typeface="Arial" charset="0"/>
              </a:defRPr>
            </a:lvl6pPr>
            <a:lvl7pPr marL="2971800" indent="-228600" eaLnBrk="0" fontAlgn="base" hangingPunct="0">
              <a:spcBef>
                <a:spcPct val="0"/>
              </a:spcBef>
              <a:spcAft>
                <a:spcPct val="0"/>
              </a:spcAft>
              <a:defRPr sz="1200">
                <a:solidFill>
                  <a:schemeClr val="tx1"/>
                </a:solidFill>
                <a:latin typeface="Arial" charset="0"/>
                <a:cs typeface="Arial" charset="0"/>
              </a:defRPr>
            </a:lvl7pPr>
            <a:lvl8pPr marL="3429000" indent="-228600" eaLnBrk="0" fontAlgn="base" hangingPunct="0">
              <a:spcBef>
                <a:spcPct val="0"/>
              </a:spcBef>
              <a:spcAft>
                <a:spcPct val="0"/>
              </a:spcAft>
              <a:defRPr sz="1200">
                <a:solidFill>
                  <a:schemeClr val="tx1"/>
                </a:solidFill>
                <a:latin typeface="Arial" charset="0"/>
                <a:cs typeface="Arial" charset="0"/>
              </a:defRPr>
            </a:lvl8pPr>
            <a:lvl9pPr marL="3886200" indent="-228600" eaLnBrk="0" fontAlgn="base" hangingPunct="0">
              <a:spcBef>
                <a:spcPct val="0"/>
              </a:spcBef>
              <a:spcAft>
                <a:spcPct val="0"/>
              </a:spcAft>
              <a:defRPr sz="1200">
                <a:solidFill>
                  <a:schemeClr val="tx1"/>
                </a:solidFill>
                <a:latin typeface="Arial" charset="0"/>
                <a:cs typeface="Arial" charset="0"/>
              </a:defRPr>
            </a:lvl9pPr>
          </a:lstStyle>
          <a:p>
            <a:pPr eaLnBrk="1" hangingPunct="1">
              <a:defRPr/>
            </a:pPr>
            <a:endParaRPr lang="en-US" altLang="en-US" dirty="0" smtClean="0"/>
          </a:p>
        </p:txBody>
      </p:sp>
      <p:sp>
        <p:nvSpPr>
          <p:cNvPr id="20490" name="Rectangle 10"/>
          <p:cNvSpPr>
            <a:spLocks noGrp="1" noChangeArrowheads="1"/>
          </p:cNvSpPr>
          <p:nvPr>
            <p:ph type="sldNum" sz="quarter" idx="4"/>
          </p:nvPr>
        </p:nvSpPr>
        <p:spPr bwMode="auto">
          <a:xfrm>
            <a:off x="6908800" y="6464300"/>
            <a:ext cx="1773238" cy="29051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800" b="1">
                <a:solidFill>
                  <a:schemeClr val="bg1"/>
                </a:solidFill>
                <a:cs typeface="+mn-cs"/>
              </a:defRPr>
            </a:lvl1pPr>
          </a:lstStyle>
          <a:p>
            <a:pPr>
              <a:defRPr/>
            </a:pPr>
            <a:fld id="{927A3CCE-B693-4D70-8109-85D753330FC8}" type="slidenum">
              <a:rPr lang="en-GB"/>
              <a:pPr>
                <a:defRPr/>
              </a:pPr>
              <a:t>‹#›</a:t>
            </a:fld>
            <a:endParaRPr lang="en-GB" dirty="0"/>
          </a:p>
        </p:txBody>
      </p:sp>
      <p:pic>
        <p:nvPicPr>
          <p:cNvPr id="1028" name="Picture 12" descr="new ACS logo"/>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019925" y="404813"/>
            <a:ext cx="1684338"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Rectangle 13"/>
          <p:cNvSpPr>
            <a:spLocks noChangeArrowheads="1"/>
          </p:cNvSpPr>
          <p:nvPr userDrawn="1"/>
        </p:nvSpPr>
        <p:spPr bwMode="auto">
          <a:xfrm flipV="1">
            <a:off x="0" y="1363663"/>
            <a:ext cx="9144000" cy="142875"/>
          </a:xfrm>
          <a:prstGeom prst="rect">
            <a:avLst/>
          </a:prstGeom>
          <a:solidFill>
            <a:srgbClr val="FFCE3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eaLnBrk="0" fontAlgn="base" hangingPunct="0">
              <a:spcBef>
                <a:spcPct val="0"/>
              </a:spcBef>
              <a:spcAft>
                <a:spcPct val="0"/>
              </a:spcAft>
              <a:defRPr sz="1200">
                <a:solidFill>
                  <a:schemeClr val="tx1"/>
                </a:solidFill>
                <a:latin typeface="Arial" charset="0"/>
                <a:cs typeface="Arial" charset="0"/>
              </a:defRPr>
            </a:lvl6pPr>
            <a:lvl7pPr marL="2971800" indent="-228600" eaLnBrk="0" fontAlgn="base" hangingPunct="0">
              <a:spcBef>
                <a:spcPct val="0"/>
              </a:spcBef>
              <a:spcAft>
                <a:spcPct val="0"/>
              </a:spcAft>
              <a:defRPr sz="1200">
                <a:solidFill>
                  <a:schemeClr val="tx1"/>
                </a:solidFill>
                <a:latin typeface="Arial" charset="0"/>
                <a:cs typeface="Arial" charset="0"/>
              </a:defRPr>
            </a:lvl7pPr>
            <a:lvl8pPr marL="3429000" indent="-228600" eaLnBrk="0" fontAlgn="base" hangingPunct="0">
              <a:spcBef>
                <a:spcPct val="0"/>
              </a:spcBef>
              <a:spcAft>
                <a:spcPct val="0"/>
              </a:spcAft>
              <a:defRPr sz="1200">
                <a:solidFill>
                  <a:schemeClr val="tx1"/>
                </a:solidFill>
                <a:latin typeface="Arial" charset="0"/>
                <a:cs typeface="Arial" charset="0"/>
              </a:defRPr>
            </a:lvl8pPr>
            <a:lvl9pPr marL="3886200" indent="-228600" eaLnBrk="0" fontAlgn="base" hangingPunct="0">
              <a:spcBef>
                <a:spcPct val="0"/>
              </a:spcBef>
              <a:spcAft>
                <a:spcPct val="0"/>
              </a:spcAft>
              <a:defRPr sz="1200">
                <a:solidFill>
                  <a:schemeClr val="tx1"/>
                </a:solidFill>
                <a:latin typeface="Arial" charset="0"/>
                <a:cs typeface="Arial" charset="0"/>
              </a:defRPr>
            </a:lvl9pPr>
          </a:lstStyle>
          <a:p>
            <a:pPr eaLnBrk="1" hangingPunct="1">
              <a:defRPr/>
            </a:pPr>
            <a:endParaRPr lang="en-US" altLang="en-US" dirty="0" smtClean="0"/>
          </a:p>
        </p:txBody>
      </p:sp>
      <p:sp>
        <p:nvSpPr>
          <p:cNvPr id="1030" name="Line 14"/>
          <p:cNvSpPr>
            <a:spLocks noChangeShapeType="1"/>
          </p:cNvSpPr>
          <p:nvPr userDrawn="1"/>
        </p:nvSpPr>
        <p:spPr bwMode="auto">
          <a:xfrm>
            <a:off x="466725" y="6381750"/>
            <a:ext cx="8208963"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0489" name="Rectangle 9"/>
          <p:cNvSpPr>
            <a:spLocks noGrp="1" noChangeArrowheads="1"/>
          </p:cNvSpPr>
          <p:nvPr>
            <p:ph type="ftr" sz="quarter" idx="3"/>
          </p:nvPr>
        </p:nvSpPr>
        <p:spPr bwMode="auto">
          <a:xfrm>
            <a:off x="466725" y="6462713"/>
            <a:ext cx="2895600" cy="2794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800" b="1">
                <a:solidFill>
                  <a:schemeClr val="bg1"/>
                </a:solidFill>
                <a:cs typeface="+mn-cs"/>
              </a:defRPr>
            </a:lvl1pPr>
          </a:lstStyle>
          <a:p>
            <a:pPr>
              <a:defRPr/>
            </a:pPr>
            <a:r>
              <a:rPr lang="en-GB" dirty="0"/>
              <a:t>American Chemical Society</a:t>
            </a:r>
          </a:p>
        </p:txBody>
      </p:sp>
      <p:sp>
        <p:nvSpPr>
          <p:cNvPr id="1032" name="Rectangle 15"/>
          <p:cNvSpPr>
            <a:spLocks noGrp="1" noChangeArrowheads="1"/>
          </p:cNvSpPr>
          <p:nvPr>
            <p:ph type="title"/>
          </p:nvPr>
        </p:nvSpPr>
        <p:spPr bwMode="auto">
          <a:xfrm>
            <a:off x="468313" y="319088"/>
            <a:ext cx="5975350" cy="944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GB" altLang="en-US" smtClean="0"/>
              <a:t>Click to edit Master title style</a:t>
            </a:r>
          </a:p>
        </p:txBody>
      </p:sp>
      <p:sp>
        <p:nvSpPr>
          <p:cNvPr id="1033" name="Rectangle 18"/>
          <p:cNvSpPr>
            <a:spLocks noGrp="1" noChangeArrowheads="1"/>
          </p:cNvSpPr>
          <p:nvPr>
            <p:ph type="body" idx="1"/>
          </p:nvPr>
        </p:nvSpPr>
        <p:spPr bwMode="auto">
          <a:xfrm>
            <a:off x="457200" y="1773238"/>
            <a:ext cx="8229600" cy="435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hf hdr="0" dt="0"/>
  <p:txStyles>
    <p:titleStyle>
      <a:lvl1pPr algn="l" rtl="0" eaLnBrk="0" fontAlgn="base" hangingPunct="0">
        <a:lnSpc>
          <a:spcPct val="90000"/>
        </a:lnSpc>
        <a:spcBef>
          <a:spcPct val="0"/>
        </a:spcBef>
        <a:spcAft>
          <a:spcPct val="0"/>
        </a:spcAft>
        <a:defRPr sz="2600" b="1">
          <a:solidFill>
            <a:srgbClr val="0054A6"/>
          </a:solidFill>
          <a:latin typeface="+mj-lt"/>
          <a:ea typeface="+mj-ea"/>
          <a:cs typeface="+mj-cs"/>
        </a:defRPr>
      </a:lvl1pPr>
      <a:lvl2pPr algn="l" rtl="0" eaLnBrk="0" fontAlgn="base" hangingPunct="0">
        <a:lnSpc>
          <a:spcPct val="90000"/>
        </a:lnSpc>
        <a:spcBef>
          <a:spcPct val="0"/>
        </a:spcBef>
        <a:spcAft>
          <a:spcPct val="0"/>
        </a:spcAft>
        <a:defRPr sz="2600" b="1">
          <a:solidFill>
            <a:srgbClr val="0054A6"/>
          </a:solidFill>
          <a:latin typeface="Arial" charset="0"/>
        </a:defRPr>
      </a:lvl2pPr>
      <a:lvl3pPr algn="l" rtl="0" eaLnBrk="0" fontAlgn="base" hangingPunct="0">
        <a:lnSpc>
          <a:spcPct val="90000"/>
        </a:lnSpc>
        <a:spcBef>
          <a:spcPct val="0"/>
        </a:spcBef>
        <a:spcAft>
          <a:spcPct val="0"/>
        </a:spcAft>
        <a:defRPr sz="2600" b="1">
          <a:solidFill>
            <a:srgbClr val="0054A6"/>
          </a:solidFill>
          <a:latin typeface="Arial" charset="0"/>
        </a:defRPr>
      </a:lvl3pPr>
      <a:lvl4pPr algn="l" rtl="0" eaLnBrk="0" fontAlgn="base" hangingPunct="0">
        <a:lnSpc>
          <a:spcPct val="90000"/>
        </a:lnSpc>
        <a:spcBef>
          <a:spcPct val="0"/>
        </a:spcBef>
        <a:spcAft>
          <a:spcPct val="0"/>
        </a:spcAft>
        <a:defRPr sz="2600" b="1">
          <a:solidFill>
            <a:srgbClr val="0054A6"/>
          </a:solidFill>
          <a:latin typeface="Arial" charset="0"/>
        </a:defRPr>
      </a:lvl4pPr>
      <a:lvl5pPr algn="l" rtl="0" eaLnBrk="0" fontAlgn="base" hangingPunct="0">
        <a:lnSpc>
          <a:spcPct val="90000"/>
        </a:lnSpc>
        <a:spcBef>
          <a:spcPct val="0"/>
        </a:spcBef>
        <a:spcAft>
          <a:spcPct val="0"/>
        </a:spcAft>
        <a:defRPr sz="2600" b="1">
          <a:solidFill>
            <a:srgbClr val="0054A6"/>
          </a:solidFill>
          <a:latin typeface="Arial" charset="0"/>
        </a:defRPr>
      </a:lvl5pPr>
      <a:lvl6pPr marL="457200" algn="l" rtl="0" fontAlgn="base">
        <a:lnSpc>
          <a:spcPct val="90000"/>
        </a:lnSpc>
        <a:spcBef>
          <a:spcPct val="0"/>
        </a:spcBef>
        <a:spcAft>
          <a:spcPct val="0"/>
        </a:spcAft>
        <a:defRPr sz="2600" b="1">
          <a:solidFill>
            <a:srgbClr val="0054A6"/>
          </a:solidFill>
          <a:latin typeface="Arial" charset="0"/>
        </a:defRPr>
      </a:lvl6pPr>
      <a:lvl7pPr marL="914400" algn="l" rtl="0" fontAlgn="base">
        <a:lnSpc>
          <a:spcPct val="90000"/>
        </a:lnSpc>
        <a:spcBef>
          <a:spcPct val="0"/>
        </a:spcBef>
        <a:spcAft>
          <a:spcPct val="0"/>
        </a:spcAft>
        <a:defRPr sz="2600" b="1">
          <a:solidFill>
            <a:srgbClr val="0054A6"/>
          </a:solidFill>
          <a:latin typeface="Arial" charset="0"/>
        </a:defRPr>
      </a:lvl7pPr>
      <a:lvl8pPr marL="1371600" algn="l" rtl="0" fontAlgn="base">
        <a:lnSpc>
          <a:spcPct val="90000"/>
        </a:lnSpc>
        <a:spcBef>
          <a:spcPct val="0"/>
        </a:spcBef>
        <a:spcAft>
          <a:spcPct val="0"/>
        </a:spcAft>
        <a:defRPr sz="2600" b="1">
          <a:solidFill>
            <a:srgbClr val="0054A6"/>
          </a:solidFill>
          <a:latin typeface="Arial" charset="0"/>
        </a:defRPr>
      </a:lvl8pPr>
      <a:lvl9pPr marL="1828800" algn="l" rtl="0" fontAlgn="base">
        <a:lnSpc>
          <a:spcPct val="90000"/>
        </a:lnSpc>
        <a:spcBef>
          <a:spcPct val="0"/>
        </a:spcBef>
        <a:spcAft>
          <a:spcPct val="0"/>
        </a:spcAft>
        <a:defRPr sz="2600" b="1">
          <a:solidFill>
            <a:srgbClr val="0054A6"/>
          </a:solidFill>
          <a:latin typeface="Arial" charset="0"/>
        </a:defRPr>
      </a:lvl9pPr>
    </p:titleStyle>
    <p:bodyStyle>
      <a:lvl1pPr marL="342900" indent="-342900" algn="l" rtl="0" eaLnBrk="0" fontAlgn="base" hangingPunct="0">
        <a:spcBef>
          <a:spcPct val="20000"/>
        </a:spcBef>
        <a:spcAft>
          <a:spcPct val="0"/>
        </a:spcAft>
        <a:buChar char="•"/>
        <a:defRPr>
          <a:solidFill>
            <a:schemeClr val="bg1"/>
          </a:solidFill>
          <a:latin typeface="+mn-lt"/>
          <a:ea typeface="+mn-ea"/>
          <a:cs typeface="+mn-cs"/>
        </a:defRPr>
      </a:lvl1pPr>
      <a:lvl2pPr marL="742950" indent="-285750" algn="l" rtl="0" eaLnBrk="0" fontAlgn="base" hangingPunct="0">
        <a:spcBef>
          <a:spcPct val="20000"/>
        </a:spcBef>
        <a:spcAft>
          <a:spcPct val="0"/>
        </a:spcAft>
        <a:buChar char="–"/>
        <a:defRPr sz="1600">
          <a:solidFill>
            <a:schemeClr val="bg1"/>
          </a:solidFill>
          <a:latin typeface="+mn-lt"/>
        </a:defRPr>
      </a:lvl2pPr>
      <a:lvl3pPr marL="1143000" indent="-228600" algn="l" rtl="0" eaLnBrk="0" fontAlgn="base" hangingPunct="0">
        <a:spcBef>
          <a:spcPct val="20000"/>
        </a:spcBef>
        <a:spcAft>
          <a:spcPct val="0"/>
        </a:spcAft>
        <a:buChar char="•"/>
        <a:defRPr sz="1400">
          <a:solidFill>
            <a:schemeClr val="bg1"/>
          </a:solidFill>
          <a:latin typeface="+mn-lt"/>
        </a:defRPr>
      </a:lvl3pPr>
      <a:lvl4pPr marL="1600200" indent="-228600" algn="l" rtl="0" eaLnBrk="0" fontAlgn="base" hangingPunct="0">
        <a:spcBef>
          <a:spcPct val="20000"/>
        </a:spcBef>
        <a:spcAft>
          <a:spcPct val="0"/>
        </a:spcAft>
        <a:buChar char="–"/>
        <a:defRPr sz="1200">
          <a:solidFill>
            <a:schemeClr val="bg1"/>
          </a:solidFill>
          <a:latin typeface="+mn-lt"/>
        </a:defRPr>
      </a:lvl4pPr>
      <a:lvl5pPr marL="2057400" indent="-228600" algn="l" rtl="0" eaLnBrk="0" fontAlgn="base" hangingPunct="0">
        <a:spcBef>
          <a:spcPct val="20000"/>
        </a:spcBef>
        <a:spcAft>
          <a:spcPct val="0"/>
        </a:spcAft>
        <a:buChar char="»"/>
        <a:defRPr sz="1000">
          <a:solidFill>
            <a:schemeClr val="bg1"/>
          </a:solidFill>
          <a:latin typeface="+mn-lt"/>
        </a:defRPr>
      </a:lvl5pPr>
      <a:lvl6pPr marL="2514600" indent="-228600" algn="l" rtl="0" fontAlgn="base">
        <a:spcBef>
          <a:spcPct val="20000"/>
        </a:spcBef>
        <a:spcAft>
          <a:spcPct val="0"/>
        </a:spcAft>
        <a:buChar char="»"/>
        <a:defRPr sz="1000">
          <a:solidFill>
            <a:schemeClr val="bg1"/>
          </a:solidFill>
          <a:latin typeface="+mn-lt"/>
        </a:defRPr>
      </a:lvl6pPr>
      <a:lvl7pPr marL="2971800" indent="-228600" algn="l" rtl="0" fontAlgn="base">
        <a:spcBef>
          <a:spcPct val="20000"/>
        </a:spcBef>
        <a:spcAft>
          <a:spcPct val="0"/>
        </a:spcAft>
        <a:buChar char="»"/>
        <a:defRPr sz="1000">
          <a:solidFill>
            <a:schemeClr val="bg1"/>
          </a:solidFill>
          <a:latin typeface="+mn-lt"/>
        </a:defRPr>
      </a:lvl7pPr>
      <a:lvl8pPr marL="3429000" indent="-228600" algn="l" rtl="0" fontAlgn="base">
        <a:spcBef>
          <a:spcPct val="20000"/>
        </a:spcBef>
        <a:spcAft>
          <a:spcPct val="0"/>
        </a:spcAft>
        <a:buChar char="»"/>
        <a:defRPr sz="1000">
          <a:solidFill>
            <a:schemeClr val="bg1"/>
          </a:solidFill>
          <a:latin typeface="+mn-lt"/>
        </a:defRPr>
      </a:lvl8pPr>
      <a:lvl9pPr marL="3886200" indent="-228600" algn="l" rtl="0" fontAlgn="base">
        <a:spcBef>
          <a:spcPct val="20000"/>
        </a:spcBef>
        <a:spcAft>
          <a:spcPct val="0"/>
        </a:spcAft>
        <a:buChar char="»"/>
        <a:defRPr sz="1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4" descr="new ACS logo"/>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019925" y="404813"/>
            <a:ext cx="1684338"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8"/>
          <p:cNvSpPr>
            <a:spLocks noGrp="1" noChangeArrowheads="1"/>
          </p:cNvSpPr>
          <p:nvPr>
            <p:ph type="title"/>
          </p:nvPr>
        </p:nvSpPr>
        <p:spPr bwMode="auto">
          <a:xfrm>
            <a:off x="468313" y="319088"/>
            <a:ext cx="5975350" cy="944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GB" alt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l" rtl="0" eaLnBrk="0" fontAlgn="base" hangingPunct="0">
        <a:lnSpc>
          <a:spcPct val="90000"/>
        </a:lnSpc>
        <a:spcBef>
          <a:spcPct val="0"/>
        </a:spcBef>
        <a:spcAft>
          <a:spcPct val="0"/>
        </a:spcAft>
        <a:defRPr sz="2600" b="1">
          <a:solidFill>
            <a:srgbClr val="0054A6"/>
          </a:solidFill>
          <a:latin typeface="+mj-lt"/>
          <a:ea typeface="+mj-ea"/>
          <a:cs typeface="+mj-cs"/>
        </a:defRPr>
      </a:lvl1pPr>
      <a:lvl2pPr algn="l" rtl="0" eaLnBrk="0" fontAlgn="base" hangingPunct="0">
        <a:lnSpc>
          <a:spcPct val="90000"/>
        </a:lnSpc>
        <a:spcBef>
          <a:spcPct val="0"/>
        </a:spcBef>
        <a:spcAft>
          <a:spcPct val="0"/>
        </a:spcAft>
        <a:defRPr sz="2600" b="1">
          <a:solidFill>
            <a:srgbClr val="0054A6"/>
          </a:solidFill>
          <a:latin typeface="Arial" charset="0"/>
        </a:defRPr>
      </a:lvl2pPr>
      <a:lvl3pPr algn="l" rtl="0" eaLnBrk="0" fontAlgn="base" hangingPunct="0">
        <a:lnSpc>
          <a:spcPct val="90000"/>
        </a:lnSpc>
        <a:spcBef>
          <a:spcPct val="0"/>
        </a:spcBef>
        <a:spcAft>
          <a:spcPct val="0"/>
        </a:spcAft>
        <a:defRPr sz="2600" b="1">
          <a:solidFill>
            <a:srgbClr val="0054A6"/>
          </a:solidFill>
          <a:latin typeface="Arial" charset="0"/>
        </a:defRPr>
      </a:lvl3pPr>
      <a:lvl4pPr algn="l" rtl="0" eaLnBrk="0" fontAlgn="base" hangingPunct="0">
        <a:lnSpc>
          <a:spcPct val="90000"/>
        </a:lnSpc>
        <a:spcBef>
          <a:spcPct val="0"/>
        </a:spcBef>
        <a:spcAft>
          <a:spcPct val="0"/>
        </a:spcAft>
        <a:defRPr sz="2600" b="1">
          <a:solidFill>
            <a:srgbClr val="0054A6"/>
          </a:solidFill>
          <a:latin typeface="Arial" charset="0"/>
        </a:defRPr>
      </a:lvl4pPr>
      <a:lvl5pPr algn="l" rtl="0" eaLnBrk="0" fontAlgn="base" hangingPunct="0">
        <a:lnSpc>
          <a:spcPct val="90000"/>
        </a:lnSpc>
        <a:spcBef>
          <a:spcPct val="0"/>
        </a:spcBef>
        <a:spcAft>
          <a:spcPct val="0"/>
        </a:spcAft>
        <a:defRPr sz="2600" b="1">
          <a:solidFill>
            <a:srgbClr val="0054A6"/>
          </a:solidFill>
          <a:latin typeface="Arial" charset="0"/>
        </a:defRPr>
      </a:lvl5pPr>
      <a:lvl6pPr marL="457200" algn="l" rtl="0" fontAlgn="base">
        <a:lnSpc>
          <a:spcPct val="90000"/>
        </a:lnSpc>
        <a:spcBef>
          <a:spcPct val="0"/>
        </a:spcBef>
        <a:spcAft>
          <a:spcPct val="0"/>
        </a:spcAft>
        <a:defRPr sz="2600" b="1">
          <a:solidFill>
            <a:srgbClr val="0054A6"/>
          </a:solidFill>
          <a:latin typeface="Arial" charset="0"/>
        </a:defRPr>
      </a:lvl6pPr>
      <a:lvl7pPr marL="914400" algn="l" rtl="0" fontAlgn="base">
        <a:lnSpc>
          <a:spcPct val="90000"/>
        </a:lnSpc>
        <a:spcBef>
          <a:spcPct val="0"/>
        </a:spcBef>
        <a:spcAft>
          <a:spcPct val="0"/>
        </a:spcAft>
        <a:defRPr sz="2600" b="1">
          <a:solidFill>
            <a:srgbClr val="0054A6"/>
          </a:solidFill>
          <a:latin typeface="Arial" charset="0"/>
        </a:defRPr>
      </a:lvl7pPr>
      <a:lvl8pPr marL="1371600" algn="l" rtl="0" fontAlgn="base">
        <a:lnSpc>
          <a:spcPct val="90000"/>
        </a:lnSpc>
        <a:spcBef>
          <a:spcPct val="0"/>
        </a:spcBef>
        <a:spcAft>
          <a:spcPct val="0"/>
        </a:spcAft>
        <a:defRPr sz="2600" b="1">
          <a:solidFill>
            <a:srgbClr val="0054A6"/>
          </a:solidFill>
          <a:latin typeface="Arial" charset="0"/>
        </a:defRPr>
      </a:lvl8pPr>
      <a:lvl9pPr marL="1828800" algn="l" rtl="0" fontAlgn="base">
        <a:lnSpc>
          <a:spcPct val="90000"/>
        </a:lnSpc>
        <a:spcBef>
          <a:spcPct val="0"/>
        </a:spcBef>
        <a:spcAft>
          <a:spcPct val="0"/>
        </a:spcAft>
        <a:defRPr sz="2600" b="1">
          <a:solidFill>
            <a:srgbClr val="0054A6"/>
          </a:solidFill>
          <a:latin typeface="Arial" charset="0"/>
        </a:defRPr>
      </a:lvl9pPr>
    </p:titleStyle>
    <p:bodyStyle>
      <a:lvl1pPr marL="342900" indent="-342900" algn="l" rtl="0" eaLnBrk="0" fontAlgn="base" hangingPunct="0">
        <a:spcBef>
          <a:spcPct val="20000"/>
        </a:spcBef>
        <a:spcAft>
          <a:spcPct val="0"/>
        </a:spcAft>
        <a:buChar char="•"/>
        <a:defRPr>
          <a:solidFill>
            <a:schemeClr val="bg1"/>
          </a:solidFill>
          <a:latin typeface="+mn-lt"/>
          <a:ea typeface="+mn-ea"/>
          <a:cs typeface="+mn-cs"/>
        </a:defRPr>
      </a:lvl1pPr>
      <a:lvl2pPr marL="742950" indent="-285750" algn="l" rtl="0" eaLnBrk="0" fontAlgn="base" hangingPunct="0">
        <a:spcBef>
          <a:spcPct val="20000"/>
        </a:spcBef>
        <a:spcAft>
          <a:spcPct val="0"/>
        </a:spcAft>
        <a:buChar char="–"/>
        <a:defRPr sz="1600">
          <a:solidFill>
            <a:schemeClr val="bg1"/>
          </a:solidFill>
          <a:latin typeface="+mn-lt"/>
        </a:defRPr>
      </a:lvl2pPr>
      <a:lvl3pPr marL="1143000" indent="-228600" algn="l" rtl="0" eaLnBrk="0" fontAlgn="base" hangingPunct="0">
        <a:spcBef>
          <a:spcPct val="20000"/>
        </a:spcBef>
        <a:spcAft>
          <a:spcPct val="0"/>
        </a:spcAft>
        <a:buChar char="•"/>
        <a:defRPr sz="1400">
          <a:solidFill>
            <a:schemeClr val="bg1"/>
          </a:solidFill>
          <a:latin typeface="+mn-lt"/>
        </a:defRPr>
      </a:lvl3pPr>
      <a:lvl4pPr marL="1600200" indent="-228600" algn="l" rtl="0" eaLnBrk="0" fontAlgn="base" hangingPunct="0">
        <a:spcBef>
          <a:spcPct val="20000"/>
        </a:spcBef>
        <a:spcAft>
          <a:spcPct val="0"/>
        </a:spcAft>
        <a:buChar char="–"/>
        <a:defRPr sz="1200">
          <a:solidFill>
            <a:schemeClr val="bg1"/>
          </a:solidFill>
          <a:latin typeface="+mn-lt"/>
        </a:defRPr>
      </a:lvl4pPr>
      <a:lvl5pPr marL="2057400" indent="-228600" algn="l" rtl="0" eaLnBrk="0" fontAlgn="base" hangingPunct="0">
        <a:spcBef>
          <a:spcPct val="20000"/>
        </a:spcBef>
        <a:spcAft>
          <a:spcPct val="0"/>
        </a:spcAft>
        <a:buChar char="»"/>
        <a:defRPr sz="1000">
          <a:solidFill>
            <a:schemeClr val="bg1"/>
          </a:solidFill>
          <a:latin typeface="+mn-lt"/>
        </a:defRPr>
      </a:lvl5pPr>
      <a:lvl6pPr marL="2514600" indent="-228600" algn="l" rtl="0" fontAlgn="base">
        <a:spcBef>
          <a:spcPct val="20000"/>
        </a:spcBef>
        <a:spcAft>
          <a:spcPct val="0"/>
        </a:spcAft>
        <a:buChar char="»"/>
        <a:defRPr sz="1000">
          <a:solidFill>
            <a:schemeClr val="bg1"/>
          </a:solidFill>
          <a:latin typeface="+mn-lt"/>
        </a:defRPr>
      </a:lvl6pPr>
      <a:lvl7pPr marL="2971800" indent="-228600" algn="l" rtl="0" fontAlgn="base">
        <a:spcBef>
          <a:spcPct val="20000"/>
        </a:spcBef>
        <a:spcAft>
          <a:spcPct val="0"/>
        </a:spcAft>
        <a:buChar char="»"/>
        <a:defRPr sz="1000">
          <a:solidFill>
            <a:schemeClr val="bg1"/>
          </a:solidFill>
          <a:latin typeface="+mn-lt"/>
        </a:defRPr>
      </a:lvl7pPr>
      <a:lvl8pPr marL="3429000" indent="-228600" algn="l" rtl="0" fontAlgn="base">
        <a:spcBef>
          <a:spcPct val="20000"/>
        </a:spcBef>
        <a:spcAft>
          <a:spcPct val="0"/>
        </a:spcAft>
        <a:buChar char="»"/>
        <a:defRPr sz="1000">
          <a:solidFill>
            <a:schemeClr val="bg1"/>
          </a:solidFill>
          <a:latin typeface="+mn-lt"/>
        </a:defRPr>
      </a:lvl8pPr>
      <a:lvl9pPr marL="3886200" indent="-228600" algn="l" rtl="0" fontAlgn="base">
        <a:spcBef>
          <a:spcPct val="20000"/>
        </a:spcBef>
        <a:spcAft>
          <a:spcPct val="0"/>
        </a:spcAft>
        <a:buChar char="»"/>
        <a:defRPr sz="1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827088" y="319088"/>
            <a:ext cx="5616575" cy="944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GB" altLang="en-US" smtClean="0"/>
              <a:t>Click to edit Master title style</a:t>
            </a:r>
          </a:p>
        </p:txBody>
      </p:sp>
      <p:sp>
        <p:nvSpPr>
          <p:cNvPr id="3075" name="Rectangle 3"/>
          <p:cNvSpPr>
            <a:spLocks noGrp="1" noChangeArrowheads="1"/>
          </p:cNvSpPr>
          <p:nvPr>
            <p:ph type="body" idx="1"/>
          </p:nvPr>
        </p:nvSpPr>
        <p:spPr bwMode="auto">
          <a:xfrm>
            <a:off x="827088" y="1773238"/>
            <a:ext cx="7859712" cy="435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9" name="Rectangle 5"/>
          <p:cNvSpPr>
            <a:spLocks noGrp="1" noChangeArrowheads="1"/>
          </p:cNvSpPr>
          <p:nvPr>
            <p:ph type="ftr" sz="quarter" idx="3"/>
          </p:nvPr>
        </p:nvSpPr>
        <p:spPr bwMode="auto">
          <a:xfrm>
            <a:off x="817563" y="6462713"/>
            <a:ext cx="2895600" cy="279400"/>
          </a:xfrm>
          <a:prstGeom prst="rect">
            <a:avLst/>
          </a:prstGeom>
          <a:noFill/>
          <a:ln>
            <a:noFill/>
          </a:ln>
          <a:effectLst/>
          <a:extLst/>
        </p:spPr>
        <p:txBody>
          <a:bodyPr vert="horz" wrap="square" lIns="0" tIns="0" rIns="0" bIns="0" numCol="1" anchor="t" anchorCtr="0" compatLnSpc="1">
            <a:prstTxWarp prst="textNoShape">
              <a:avLst/>
            </a:prstTxWarp>
          </a:bodyPr>
          <a:lstStyle>
            <a:lvl1pPr>
              <a:defRPr sz="800" b="1">
                <a:solidFill>
                  <a:srgbClr val="0054A6"/>
                </a:solidFill>
                <a:cs typeface="+mn-cs"/>
              </a:defRPr>
            </a:lvl1pPr>
          </a:lstStyle>
          <a:p>
            <a:pPr>
              <a:defRPr/>
            </a:pPr>
            <a:r>
              <a:rPr lang="en-GB" dirty="0"/>
              <a:t>American Chemical Society</a:t>
            </a:r>
          </a:p>
        </p:txBody>
      </p:sp>
      <p:sp>
        <p:nvSpPr>
          <p:cNvPr id="1030" name="Rectangle 6"/>
          <p:cNvSpPr>
            <a:spLocks noGrp="1" noChangeArrowheads="1"/>
          </p:cNvSpPr>
          <p:nvPr>
            <p:ph type="sldNum" sz="quarter" idx="4"/>
          </p:nvPr>
        </p:nvSpPr>
        <p:spPr bwMode="auto">
          <a:xfrm>
            <a:off x="6908800" y="6464300"/>
            <a:ext cx="1773238" cy="290513"/>
          </a:xfrm>
          <a:prstGeom prst="rect">
            <a:avLst/>
          </a:prstGeom>
          <a:noFill/>
          <a:ln>
            <a:noFill/>
          </a:ln>
          <a:effectLst/>
          <a:extLst/>
        </p:spPr>
        <p:txBody>
          <a:bodyPr vert="horz" wrap="square" lIns="0" tIns="0" rIns="0" bIns="0" numCol="1" anchor="t" anchorCtr="0" compatLnSpc="1">
            <a:prstTxWarp prst="textNoShape">
              <a:avLst/>
            </a:prstTxWarp>
          </a:bodyPr>
          <a:lstStyle>
            <a:lvl1pPr algn="r">
              <a:defRPr sz="800" b="1">
                <a:solidFill>
                  <a:srgbClr val="0054A6"/>
                </a:solidFill>
                <a:cs typeface="+mn-cs"/>
              </a:defRPr>
            </a:lvl1pPr>
          </a:lstStyle>
          <a:p>
            <a:pPr>
              <a:defRPr/>
            </a:pPr>
            <a:fld id="{52C68976-A5DD-455F-8C89-A2291B7D133E}" type="slidenum">
              <a:rPr lang="en-GB"/>
              <a:pPr>
                <a:defRPr/>
              </a:pPr>
              <a:t>‹#›</a:t>
            </a:fld>
            <a:endParaRPr lang="en-GB" dirty="0"/>
          </a:p>
        </p:txBody>
      </p:sp>
      <p:sp>
        <p:nvSpPr>
          <p:cNvPr id="3078" name="Rectangle 7"/>
          <p:cNvSpPr>
            <a:spLocks noChangeArrowheads="1"/>
          </p:cNvSpPr>
          <p:nvPr userDrawn="1"/>
        </p:nvSpPr>
        <p:spPr bwMode="auto">
          <a:xfrm>
            <a:off x="0" y="0"/>
            <a:ext cx="360363" cy="6858000"/>
          </a:xfrm>
          <a:prstGeom prst="rect">
            <a:avLst/>
          </a:prstGeom>
          <a:solidFill>
            <a:srgbClr val="0054A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eaLnBrk="0" fontAlgn="base" hangingPunct="0">
              <a:spcBef>
                <a:spcPct val="0"/>
              </a:spcBef>
              <a:spcAft>
                <a:spcPct val="0"/>
              </a:spcAft>
              <a:defRPr sz="1200">
                <a:solidFill>
                  <a:schemeClr val="tx1"/>
                </a:solidFill>
                <a:latin typeface="Arial" charset="0"/>
                <a:cs typeface="Arial" charset="0"/>
              </a:defRPr>
            </a:lvl6pPr>
            <a:lvl7pPr marL="2971800" indent="-228600" eaLnBrk="0" fontAlgn="base" hangingPunct="0">
              <a:spcBef>
                <a:spcPct val="0"/>
              </a:spcBef>
              <a:spcAft>
                <a:spcPct val="0"/>
              </a:spcAft>
              <a:defRPr sz="1200">
                <a:solidFill>
                  <a:schemeClr val="tx1"/>
                </a:solidFill>
                <a:latin typeface="Arial" charset="0"/>
                <a:cs typeface="Arial" charset="0"/>
              </a:defRPr>
            </a:lvl7pPr>
            <a:lvl8pPr marL="3429000" indent="-228600" eaLnBrk="0" fontAlgn="base" hangingPunct="0">
              <a:spcBef>
                <a:spcPct val="0"/>
              </a:spcBef>
              <a:spcAft>
                <a:spcPct val="0"/>
              </a:spcAft>
              <a:defRPr sz="1200">
                <a:solidFill>
                  <a:schemeClr val="tx1"/>
                </a:solidFill>
                <a:latin typeface="Arial" charset="0"/>
                <a:cs typeface="Arial" charset="0"/>
              </a:defRPr>
            </a:lvl8pPr>
            <a:lvl9pPr marL="3886200" indent="-228600" eaLnBrk="0" fontAlgn="base" hangingPunct="0">
              <a:spcBef>
                <a:spcPct val="0"/>
              </a:spcBef>
              <a:spcAft>
                <a:spcPct val="0"/>
              </a:spcAft>
              <a:defRPr sz="1200">
                <a:solidFill>
                  <a:schemeClr val="tx1"/>
                </a:solidFill>
                <a:latin typeface="Arial" charset="0"/>
                <a:cs typeface="Arial" charset="0"/>
              </a:defRPr>
            </a:lvl9pPr>
          </a:lstStyle>
          <a:p>
            <a:pPr eaLnBrk="1" hangingPunct="1">
              <a:defRPr/>
            </a:pPr>
            <a:endParaRPr lang="en-US" altLang="en-US" dirty="0" smtClean="0">
              <a:solidFill>
                <a:srgbClr val="000000"/>
              </a:solidFill>
            </a:endParaRPr>
          </a:p>
        </p:txBody>
      </p:sp>
      <p:pic>
        <p:nvPicPr>
          <p:cNvPr id="3079" name="Picture 11" descr="new ACS logo"/>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019925" y="404813"/>
            <a:ext cx="1684338"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Rectangle 8"/>
          <p:cNvSpPr>
            <a:spLocks noChangeArrowheads="1"/>
          </p:cNvSpPr>
          <p:nvPr userDrawn="1"/>
        </p:nvSpPr>
        <p:spPr bwMode="auto">
          <a:xfrm>
            <a:off x="0" y="0"/>
            <a:ext cx="360363" cy="1198563"/>
          </a:xfrm>
          <a:prstGeom prst="rect">
            <a:avLst/>
          </a:prstGeom>
          <a:solidFill>
            <a:srgbClr val="FFCE3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eaLnBrk="0" fontAlgn="base" hangingPunct="0">
              <a:spcBef>
                <a:spcPct val="0"/>
              </a:spcBef>
              <a:spcAft>
                <a:spcPct val="0"/>
              </a:spcAft>
              <a:defRPr sz="1200">
                <a:solidFill>
                  <a:schemeClr val="tx1"/>
                </a:solidFill>
                <a:latin typeface="Arial" charset="0"/>
                <a:cs typeface="Arial" charset="0"/>
              </a:defRPr>
            </a:lvl6pPr>
            <a:lvl7pPr marL="2971800" indent="-228600" eaLnBrk="0" fontAlgn="base" hangingPunct="0">
              <a:spcBef>
                <a:spcPct val="0"/>
              </a:spcBef>
              <a:spcAft>
                <a:spcPct val="0"/>
              </a:spcAft>
              <a:defRPr sz="1200">
                <a:solidFill>
                  <a:schemeClr val="tx1"/>
                </a:solidFill>
                <a:latin typeface="Arial" charset="0"/>
                <a:cs typeface="Arial" charset="0"/>
              </a:defRPr>
            </a:lvl7pPr>
            <a:lvl8pPr marL="3429000" indent="-228600" eaLnBrk="0" fontAlgn="base" hangingPunct="0">
              <a:spcBef>
                <a:spcPct val="0"/>
              </a:spcBef>
              <a:spcAft>
                <a:spcPct val="0"/>
              </a:spcAft>
              <a:defRPr sz="1200">
                <a:solidFill>
                  <a:schemeClr val="tx1"/>
                </a:solidFill>
                <a:latin typeface="Arial" charset="0"/>
                <a:cs typeface="Arial" charset="0"/>
              </a:defRPr>
            </a:lvl8pPr>
            <a:lvl9pPr marL="3886200" indent="-228600" eaLnBrk="0" fontAlgn="base" hangingPunct="0">
              <a:spcBef>
                <a:spcPct val="0"/>
              </a:spcBef>
              <a:spcAft>
                <a:spcPct val="0"/>
              </a:spcAft>
              <a:defRPr sz="1200">
                <a:solidFill>
                  <a:schemeClr val="tx1"/>
                </a:solidFill>
                <a:latin typeface="Arial" charset="0"/>
                <a:cs typeface="Arial" charset="0"/>
              </a:defRPr>
            </a:lvl9pPr>
          </a:lstStyle>
          <a:p>
            <a:pPr eaLnBrk="1" hangingPunct="1">
              <a:defRPr/>
            </a:pPr>
            <a:endParaRPr lang="en-US" altLang="en-US" dirty="0" smtClean="0">
              <a:solidFill>
                <a:srgbClr val="000000"/>
              </a:solidFill>
            </a:endParaRPr>
          </a:p>
        </p:txBody>
      </p:sp>
      <p:sp>
        <p:nvSpPr>
          <p:cNvPr id="3081" name="Line 13"/>
          <p:cNvSpPr>
            <a:spLocks noChangeShapeType="1"/>
          </p:cNvSpPr>
          <p:nvPr userDrawn="1"/>
        </p:nvSpPr>
        <p:spPr bwMode="auto">
          <a:xfrm>
            <a:off x="827088" y="6381750"/>
            <a:ext cx="7848600" cy="0"/>
          </a:xfrm>
          <a:prstGeom prst="line">
            <a:avLst/>
          </a:prstGeom>
          <a:noFill/>
          <a:ln w="9525">
            <a:solidFill>
              <a:srgbClr val="0054A6"/>
            </a:solidFill>
            <a:round/>
            <a:headEnd/>
            <a:tailEnd/>
          </a:ln>
          <a:extLst>
            <a:ext uri="{909E8E84-426E-40DD-AFC4-6F175D3DCCD1}">
              <a14:hiddenFill xmlns:a14="http://schemas.microsoft.com/office/drawing/2010/main">
                <a:noFill/>
              </a14:hiddenFill>
            </a:ext>
          </a:extLst>
        </p:spPr>
        <p:txBody>
          <a:bodyPr/>
          <a:lstStyle/>
          <a:p>
            <a:endParaRPr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Lst>
  <p:transition spd="med">
    <p:fade/>
  </p:transition>
  <p:hf hdr="0" dt="0"/>
  <p:txStyles>
    <p:titleStyle>
      <a:lvl1pPr algn="l" rtl="0" eaLnBrk="0" fontAlgn="base" hangingPunct="0">
        <a:lnSpc>
          <a:spcPct val="90000"/>
        </a:lnSpc>
        <a:spcBef>
          <a:spcPct val="0"/>
        </a:spcBef>
        <a:spcAft>
          <a:spcPct val="0"/>
        </a:spcAft>
        <a:defRPr sz="2600" b="1">
          <a:solidFill>
            <a:srgbClr val="0054A6"/>
          </a:solidFill>
          <a:latin typeface="+mj-lt"/>
          <a:ea typeface="+mj-ea"/>
          <a:cs typeface="+mj-cs"/>
        </a:defRPr>
      </a:lvl1pPr>
      <a:lvl2pPr algn="l" rtl="0" eaLnBrk="0" fontAlgn="base" hangingPunct="0">
        <a:lnSpc>
          <a:spcPct val="90000"/>
        </a:lnSpc>
        <a:spcBef>
          <a:spcPct val="0"/>
        </a:spcBef>
        <a:spcAft>
          <a:spcPct val="0"/>
        </a:spcAft>
        <a:defRPr sz="2600" b="1">
          <a:solidFill>
            <a:srgbClr val="0054A6"/>
          </a:solidFill>
          <a:latin typeface="Arial" charset="0"/>
        </a:defRPr>
      </a:lvl2pPr>
      <a:lvl3pPr algn="l" rtl="0" eaLnBrk="0" fontAlgn="base" hangingPunct="0">
        <a:lnSpc>
          <a:spcPct val="90000"/>
        </a:lnSpc>
        <a:spcBef>
          <a:spcPct val="0"/>
        </a:spcBef>
        <a:spcAft>
          <a:spcPct val="0"/>
        </a:spcAft>
        <a:defRPr sz="2600" b="1">
          <a:solidFill>
            <a:srgbClr val="0054A6"/>
          </a:solidFill>
          <a:latin typeface="Arial" charset="0"/>
        </a:defRPr>
      </a:lvl3pPr>
      <a:lvl4pPr algn="l" rtl="0" eaLnBrk="0" fontAlgn="base" hangingPunct="0">
        <a:lnSpc>
          <a:spcPct val="90000"/>
        </a:lnSpc>
        <a:spcBef>
          <a:spcPct val="0"/>
        </a:spcBef>
        <a:spcAft>
          <a:spcPct val="0"/>
        </a:spcAft>
        <a:defRPr sz="2600" b="1">
          <a:solidFill>
            <a:srgbClr val="0054A6"/>
          </a:solidFill>
          <a:latin typeface="Arial" charset="0"/>
        </a:defRPr>
      </a:lvl4pPr>
      <a:lvl5pPr algn="l" rtl="0" eaLnBrk="0" fontAlgn="base" hangingPunct="0">
        <a:lnSpc>
          <a:spcPct val="90000"/>
        </a:lnSpc>
        <a:spcBef>
          <a:spcPct val="0"/>
        </a:spcBef>
        <a:spcAft>
          <a:spcPct val="0"/>
        </a:spcAft>
        <a:defRPr sz="2600" b="1">
          <a:solidFill>
            <a:srgbClr val="0054A6"/>
          </a:solidFill>
          <a:latin typeface="Arial" charset="0"/>
        </a:defRPr>
      </a:lvl5pPr>
      <a:lvl6pPr marL="457200" algn="l" rtl="0" fontAlgn="base">
        <a:lnSpc>
          <a:spcPct val="90000"/>
        </a:lnSpc>
        <a:spcBef>
          <a:spcPct val="0"/>
        </a:spcBef>
        <a:spcAft>
          <a:spcPct val="0"/>
        </a:spcAft>
        <a:defRPr sz="2600" b="1">
          <a:solidFill>
            <a:srgbClr val="0054A6"/>
          </a:solidFill>
          <a:latin typeface="Arial" charset="0"/>
        </a:defRPr>
      </a:lvl6pPr>
      <a:lvl7pPr marL="914400" algn="l" rtl="0" fontAlgn="base">
        <a:lnSpc>
          <a:spcPct val="90000"/>
        </a:lnSpc>
        <a:spcBef>
          <a:spcPct val="0"/>
        </a:spcBef>
        <a:spcAft>
          <a:spcPct val="0"/>
        </a:spcAft>
        <a:defRPr sz="2600" b="1">
          <a:solidFill>
            <a:srgbClr val="0054A6"/>
          </a:solidFill>
          <a:latin typeface="Arial" charset="0"/>
        </a:defRPr>
      </a:lvl7pPr>
      <a:lvl8pPr marL="1371600" algn="l" rtl="0" fontAlgn="base">
        <a:lnSpc>
          <a:spcPct val="90000"/>
        </a:lnSpc>
        <a:spcBef>
          <a:spcPct val="0"/>
        </a:spcBef>
        <a:spcAft>
          <a:spcPct val="0"/>
        </a:spcAft>
        <a:defRPr sz="2600" b="1">
          <a:solidFill>
            <a:srgbClr val="0054A6"/>
          </a:solidFill>
          <a:latin typeface="Arial" charset="0"/>
        </a:defRPr>
      </a:lvl8pPr>
      <a:lvl9pPr marL="1828800" algn="l" rtl="0" fontAlgn="base">
        <a:lnSpc>
          <a:spcPct val="90000"/>
        </a:lnSpc>
        <a:spcBef>
          <a:spcPct val="0"/>
        </a:spcBef>
        <a:spcAft>
          <a:spcPct val="0"/>
        </a:spcAft>
        <a:defRPr sz="2600" b="1">
          <a:solidFill>
            <a:srgbClr val="0054A6"/>
          </a:solidFill>
          <a:latin typeface="Arial" charset="0"/>
        </a:defRPr>
      </a:lvl9pPr>
    </p:titleStyle>
    <p:bodyStyle>
      <a:lvl1pPr marL="342900" indent="-342900" algn="l" rtl="0" eaLnBrk="0" fontAlgn="base" hangingPunct="0">
        <a:spcBef>
          <a:spcPct val="10000"/>
        </a:spcBef>
        <a:spcAft>
          <a:spcPct val="40000"/>
        </a:spcAft>
        <a:buChar char="•"/>
        <a:defRPr>
          <a:solidFill>
            <a:srgbClr val="0054A6"/>
          </a:solidFill>
          <a:latin typeface="+mn-lt"/>
          <a:ea typeface="+mn-ea"/>
          <a:cs typeface="+mn-cs"/>
        </a:defRPr>
      </a:lvl1pPr>
      <a:lvl2pPr marL="742950" indent="-285750" algn="l" rtl="0" eaLnBrk="0" fontAlgn="base" hangingPunct="0">
        <a:spcBef>
          <a:spcPct val="10000"/>
        </a:spcBef>
        <a:spcAft>
          <a:spcPct val="40000"/>
        </a:spcAft>
        <a:buChar char="–"/>
        <a:defRPr sz="1600">
          <a:solidFill>
            <a:srgbClr val="0054A6"/>
          </a:solidFill>
          <a:latin typeface="+mn-lt"/>
        </a:defRPr>
      </a:lvl2pPr>
      <a:lvl3pPr marL="1143000" indent="-228600" algn="l" rtl="0" eaLnBrk="0" fontAlgn="base" hangingPunct="0">
        <a:spcBef>
          <a:spcPct val="10000"/>
        </a:spcBef>
        <a:spcAft>
          <a:spcPct val="40000"/>
        </a:spcAft>
        <a:buChar char="•"/>
        <a:defRPr sz="1400">
          <a:solidFill>
            <a:srgbClr val="0054A6"/>
          </a:solidFill>
          <a:latin typeface="+mn-lt"/>
        </a:defRPr>
      </a:lvl3pPr>
      <a:lvl4pPr marL="1600200" indent="-228600" algn="l" rtl="0" eaLnBrk="0" fontAlgn="base" hangingPunct="0">
        <a:spcBef>
          <a:spcPct val="10000"/>
        </a:spcBef>
        <a:spcAft>
          <a:spcPct val="40000"/>
        </a:spcAft>
        <a:buChar char="–"/>
        <a:defRPr sz="1200">
          <a:solidFill>
            <a:srgbClr val="0054A6"/>
          </a:solidFill>
          <a:latin typeface="+mn-lt"/>
        </a:defRPr>
      </a:lvl4pPr>
      <a:lvl5pPr marL="2057400" indent="-228600" algn="l" rtl="0" eaLnBrk="0" fontAlgn="base" hangingPunct="0">
        <a:spcBef>
          <a:spcPct val="10000"/>
        </a:spcBef>
        <a:spcAft>
          <a:spcPct val="40000"/>
        </a:spcAft>
        <a:buChar char="»"/>
        <a:defRPr sz="1000">
          <a:solidFill>
            <a:srgbClr val="0054A6"/>
          </a:solidFill>
          <a:latin typeface="+mn-lt"/>
        </a:defRPr>
      </a:lvl5pPr>
      <a:lvl6pPr marL="2514600" indent="-228600" algn="l" rtl="0" fontAlgn="base">
        <a:spcBef>
          <a:spcPct val="10000"/>
        </a:spcBef>
        <a:spcAft>
          <a:spcPct val="40000"/>
        </a:spcAft>
        <a:buChar char="»"/>
        <a:defRPr sz="1000">
          <a:solidFill>
            <a:srgbClr val="0054A6"/>
          </a:solidFill>
          <a:latin typeface="+mn-lt"/>
        </a:defRPr>
      </a:lvl6pPr>
      <a:lvl7pPr marL="2971800" indent="-228600" algn="l" rtl="0" fontAlgn="base">
        <a:spcBef>
          <a:spcPct val="10000"/>
        </a:spcBef>
        <a:spcAft>
          <a:spcPct val="40000"/>
        </a:spcAft>
        <a:buChar char="»"/>
        <a:defRPr sz="1000">
          <a:solidFill>
            <a:srgbClr val="0054A6"/>
          </a:solidFill>
          <a:latin typeface="+mn-lt"/>
        </a:defRPr>
      </a:lvl7pPr>
      <a:lvl8pPr marL="3429000" indent="-228600" algn="l" rtl="0" fontAlgn="base">
        <a:spcBef>
          <a:spcPct val="10000"/>
        </a:spcBef>
        <a:spcAft>
          <a:spcPct val="40000"/>
        </a:spcAft>
        <a:buChar char="»"/>
        <a:defRPr sz="1000">
          <a:solidFill>
            <a:srgbClr val="0054A6"/>
          </a:solidFill>
          <a:latin typeface="+mn-lt"/>
        </a:defRPr>
      </a:lvl8pPr>
      <a:lvl9pPr marL="3886200" indent="-228600" algn="l" rtl="0" fontAlgn="base">
        <a:spcBef>
          <a:spcPct val="10000"/>
        </a:spcBef>
        <a:spcAft>
          <a:spcPct val="40000"/>
        </a:spcAft>
        <a:buChar char="»"/>
        <a:defRPr sz="1000">
          <a:solidFill>
            <a:srgbClr val="0054A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3" Type="http://schemas.openxmlformats.org/officeDocument/2006/relationships/hyperlink" Target="http://epostcard.form990.org/" TargetMode="External"/><Relationship Id="rId2" Type="http://schemas.openxmlformats.org/officeDocument/2006/relationships/notesSlide" Target="../notesSlides/notesSlide20.xml"/><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4.xml"/></Relationships>
</file>

<file path=ppt/slides/_rels/slide41.xml.rels><?xml version="1.0" encoding="UTF-8" standalone="yes"?>
<Relationships xmlns="http://schemas.openxmlformats.org/package/2006/relationships"><Relationship Id="rId3" Type="http://schemas.openxmlformats.org/officeDocument/2006/relationships/hyperlink" Target="http://www.irs.gov/formspubs/index.html" TargetMode="External"/><Relationship Id="rId2" Type="http://schemas.openxmlformats.org/officeDocument/2006/relationships/notesSlide" Target="../notesSlides/notesSlide41.xml"/><Relationship Id="rId1" Type="http://schemas.openxmlformats.org/officeDocument/2006/relationships/slideLayout" Target="../slideLayouts/slideLayout24.xml"/><Relationship Id="rId5" Type="http://schemas.openxmlformats.org/officeDocument/2006/relationships/image" Target="../media/image6.jpeg"/><Relationship Id="rId4" Type="http://schemas.openxmlformats.org/officeDocument/2006/relationships/image" Target="../media/image5.jpeg"/></Relationships>
</file>

<file path=ppt/slides/_rels/slide42.xml.rels><?xml version="1.0" encoding="UTF-8" standalone="yes"?>
<Relationships xmlns="http://schemas.openxmlformats.org/package/2006/relationships"><Relationship Id="rId3" Type="http://schemas.openxmlformats.org/officeDocument/2006/relationships/hyperlink" Target="mailto:Tax@acs.org" TargetMode="External"/><Relationship Id="rId2" Type="http://schemas.openxmlformats.org/officeDocument/2006/relationships/notesSlide" Target="../notesSlides/notesSlide42.xml"/><Relationship Id="rId1" Type="http://schemas.openxmlformats.org/officeDocument/2006/relationships/slideLayout" Target="../slideLayouts/slideLayout2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4.xml"/></Relationships>
</file>

<file path=ppt/slides/_rels/slide45.xml.rels><?xml version="1.0" encoding="UTF-8" standalone="yes"?>
<Relationships xmlns="http://schemas.openxmlformats.org/package/2006/relationships"><Relationship Id="rId3" Type="http://schemas.openxmlformats.org/officeDocument/2006/relationships/hyperlink" Target="http://www.acs.org/content/dam/acsorg/about/governance/charter/bulletin-5.pdf" TargetMode="External"/><Relationship Id="rId2" Type="http://schemas.openxmlformats.org/officeDocument/2006/relationships/notesSlide" Target="../notesSlides/notesSlide45.xml"/><Relationship Id="rId1" Type="http://schemas.openxmlformats.org/officeDocument/2006/relationships/slideLayout" Target="../slideLayouts/slideLayout24.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4.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4.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4.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3" Type="http://schemas.openxmlformats.org/officeDocument/2006/relationships/hyperlink" Target="mailto:forms@acs.org" TargetMode="External"/><Relationship Id="rId2" Type="http://schemas.openxmlformats.org/officeDocument/2006/relationships/notesSlide" Target="../notesSlides/notesSlide5.xml"/><Relationship Id="rId1" Type="http://schemas.openxmlformats.org/officeDocument/2006/relationships/slideLayout" Target="../slideLayouts/slideLayout24.xml"/><Relationship Id="rId4" Type="http://schemas.openxmlformats.org/officeDocument/2006/relationships/hyperlink" Target="http://www.acs.org/getinvolved" TargetMode="Externa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4.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4.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4.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GB" dirty="0"/>
              <a:t>American Chemical Society</a:t>
            </a:r>
          </a:p>
        </p:txBody>
      </p:sp>
      <p:sp>
        <p:nvSpPr>
          <p:cNvPr id="5" name="Slide Number Placeholder 4"/>
          <p:cNvSpPr>
            <a:spLocks noGrp="1"/>
          </p:cNvSpPr>
          <p:nvPr>
            <p:ph type="sldNum" sz="quarter" idx="11"/>
          </p:nvPr>
        </p:nvSpPr>
        <p:spPr/>
        <p:txBody>
          <a:bodyPr/>
          <a:lstStyle/>
          <a:p>
            <a:fld id="{335F3305-7EB8-4479-986E-185AF7776884}" type="slidenum">
              <a:rPr lang="en-GB"/>
              <a:pPr/>
              <a:t>1</a:t>
            </a:fld>
            <a:endParaRPr lang="en-GB" dirty="0"/>
          </a:p>
        </p:txBody>
      </p:sp>
      <p:sp>
        <p:nvSpPr>
          <p:cNvPr id="226306" name="Rectangle 2"/>
          <p:cNvSpPr>
            <a:spLocks noGrp="1" noChangeArrowheads="1"/>
          </p:cNvSpPr>
          <p:nvPr>
            <p:ph type="ctrTitle"/>
          </p:nvPr>
        </p:nvSpPr>
        <p:spPr>
          <a:xfrm>
            <a:off x="760413" y="2535238"/>
            <a:ext cx="7772400" cy="1470025"/>
          </a:xfrm>
        </p:spPr>
        <p:txBody>
          <a:bodyPr/>
          <a:lstStyle/>
          <a:p>
            <a:pPr algn="ctr"/>
            <a:r>
              <a:rPr lang="en-GB" sz="3600" dirty="0" smtClean="0"/>
              <a:t>ACS Local Section, Division and Region Treasurers’ Workshop</a:t>
            </a:r>
            <a:r>
              <a:rPr lang="en-GB" sz="3600" dirty="0"/>
              <a:t/>
            </a:r>
            <a:br>
              <a:rPr lang="en-GB" sz="3600" dirty="0"/>
            </a:br>
            <a:r>
              <a:rPr lang="en-GB" sz="3600" dirty="0"/>
              <a:t/>
            </a:r>
            <a:br>
              <a:rPr lang="en-GB" sz="3600" dirty="0"/>
            </a:br>
            <a:r>
              <a:rPr lang="en-GB" sz="2800" dirty="0" smtClean="0"/>
              <a:t>Providing the Tools to Help You With Your Financial Management</a:t>
            </a:r>
            <a:endParaRPr lang="en-GB" sz="2800" dirty="0"/>
          </a:p>
        </p:txBody>
      </p:sp>
      <p:sp>
        <p:nvSpPr>
          <p:cNvPr id="226307" name="Rectangle 3"/>
          <p:cNvSpPr>
            <a:spLocks noGrp="1" noChangeArrowheads="1"/>
          </p:cNvSpPr>
          <p:nvPr>
            <p:ph type="subTitle" idx="1"/>
          </p:nvPr>
        </p:nvSpPr>
        <p:spPr>
          <a:xfrm>
            <a:off x="3851275" y="5157192"/>
            <a:ext cx="5033963" cy="1249958"/>
          </a:xfrm>
        </p:spPr>
        <p:txBody>
          <a:bodyPr/>
          <a:lstStyle/>
          <a:p>
            <a:pPr algn="r">
              <a:lnSpc>
                <a:spcPct val="75000"/>
              </a:lnSpc>
              <a:spcAft>
                <a:spcPct val="10000"/>
              </a:spcAft>
            </a:pPr>
            <a:r>
              <a:rPr lang="en-US" altLang="en-US" sz="1500" b="1" i="1" dirty="0" smtClean="0"/>
              <a:t>Treasurers’ </a:t>
            </a:r>
            <a:r>
              <a:rPr lang="en-US" altLang="en-US" sz="1500" b="1" i="1" dirty="0"/>
              <a:t>Workshop</a:t>
            </a:r>
          </a:p>
          <a:p>
            <a:pPr algn="r">
              <a:lnSpc>
                <a:spcPct val="75000"/>
              </a:lnSpc>
              <a:spcAft>
                <a:spcPct val="10000"/>
              </a:spcAft>
            </a:pPr>
            <a:r>
              <a:rPr lang="en-US" altLang="en-US" sz="1500" b="1" i="1" dirty="0" smtClean="0"/>
              <a:t>Boston, MA</a:t>
            </a:r>
          </a:p>
          <a:p>
            <a:pPr algn="r">
              <a:lnSpc>
                <a:spcPct val="75000"/>
              </a:lnSpc>
              <a:spcAft>
                <a:spcPct val="10000"/>
              </a:spcAft>
            </a:pPr>
            <a:r>
              <a:rPr lang="en-US" altLang="en-US" sz="1500" b="1" i="1" dirty="0" smtClean="0"/>
              <a:t>August 18, 2015</a:t>
            </a:r>
            <a:endParaRPr lang="en-GB" sz="1400" b="1" dirty="0"/>
          </a:p>
          <a:p>
            <a:endParaRPr lang="en-GB" b="1" dirty="0"/>
          </a:p>
        </p:txBody>
      </p:sp>
    </p:spTree>
    <p:extLst>
      <p:ext uri="{BB962C8B-B14F-4D97-AF65-F5344CB8AC3E}">
        <p14:creationId xmlns:p14="http://schemas.microsoft.com/office/powerpoint/2010/main" val="1393893488"/>
      </p:ext>
    </p:extLst>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Footer Placeholder 3"/>
          <p:cNvSpPr>
            <a:spLocks noGrp="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10000"/>
              </a:spcBef>
              <a:spcAft>
                <a:spcPct val="40000"/>
              </a:spcAft>
              <a:buChar char="•"/>
              <a:defRPr>
                <a:solidFill>
                  <a:srgbClr val="0054A6"/>
                </a:solidFill>
                <a:latin typeface="Arial" charset="0"/>
              </a:defRPr>
            </a:lvl1pPr>
            <a:lvl2pPr marL="742950" indent="-285750" eaLnBrk="0" hangingPunct="0">
              <a:spcBef>
                <a:spcPct val="10000"/>
              </a:spcBef>
              <a:spcAft>
                <a:spcPct val="40000"/>
              </a:spcAft>
              <a:buChar char="–"/>
              <a:defRPr sz="1600">
                <a:solidFill>
                  <a:srgbClr val="0054A6"/>
                </a:solidFill>
                <a:latin typeface="Arial" charset="0"/>
              </a:defRPr>
            </a:lvl2pPr>
            <a:lvl3pPr marL="1143000" indent="-228600" eaLnBrk="0" hangingPunct="0">
              <a:spcBef>
                <a:spcPct val="10000"/>
              </a:spcBef>
              <a:spcAft>
                <a:spcPct val="40000"/>
              </a:spcAft>
              <a:buChar char="•"/>
              <a:defRPr sz="14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spcBef>
                <a:spcPct val="0"/>
              </a:spcBef>
              <a:spcAft>
                <a:spcPct val="0"/>
              </a:spcAft>
              <a:buFontTx/>
              <a:buNone/>
            </a:pPr>
            <a:r>
              <a:rPr lang="en-GB" altLang="en-US" dirty="0" smtClean="0">
                <a:cs typeface="Arial" charset="0"/>
              </a:rPr>
              <a:t>American Chemical Society</a:t>
            </a:r>
          </a:p>
        </p:txBody>
      </p:sp>
      <p:sp>
        <p:nvSpPr>
          <p:cNvPr id="16387" name="Slide Number Placeholder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10000"/>
              </a:spcBef>
              <a:spcAft>
                <a:spcPct val="40000"/>
              </a:spcAft>
              <a:buChar char="•"/>
              <a:defRPr>
                <a:solidFill>
                  <a:srgbClr val="0054A6"/>
                </a:solidFill>
                <a:latin typeface="Arial" charset="0"/>
              </a:defRPr>
            </a:lvl1pPr>
            <a:lvl2pPr marL="742950" indent="-285750" eaLnBrk="0" hangingPunct="0">
              <a:spcBef>
                <a:spcPct val="10000"/>
              </a:spcBef>
              <a:spcAft>
                <a:spcPct val="40000"/>
              </a:spcAft>
              <a:buChar char="–"/>
              <a:defRPr sz="1600">
                <a:solidFill>
                  <a:srgbClr val="0054A6"/>
                </a:solidFill>
                <a:latin typeface="Arial" charset="0"/>
              </a:defRPr>
            </a:lvl2pPr>
            <a:lvl3pPr marL="1143000" indent="-228600" eaLnBrk="0" hangingPunct="0">
              <a:spcBef>
                <a:spcPct val="10000"/>
              </a:spcBef>
              <a:spcAft>
                <a:spcPct val="40000"/>
              </a:spcAft>
              <a:buChar char="•"/>
              <a:defRPr sz="14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spcBef>
                <a:spcPct val="0"/>
              </a:spcBef>
              <a:spcAft>
                <a:spcPct val="0"/>
              </a:spcAft>
              <a:buFontTx/>
              <a:buNone/>
            </a:pPr>
            <a:fld id="{389C8BD7-DCD7-46D0-AEF9-671EE989CC5B}" type="slidenum">
              <a:rPr lang="en-GB" altLang="en-US" smtClean="0">
                <a:cs typeface="Arial" charset="0"/>
              </a:rPr>
              <a:pPr eaLnBrk="1" hangingPunct="1">
                <a:spcBef>
                  <a:spcPct val="0"/>
                </a:spcBef>
                <a:spcAft>
                  <a:spcPct val="0"/>
                </a:spcAft>
                <a:buFontTx/>
                <a:buNone/>
              </a:pPr>
              <a:t>10</a:t>
            </a:fld>
            <a:endParaRPr lang="en-GB" altLang="en-US" dirty="0" smtClean="0">
              <a:cs typeface="Arial" charset="0"/>
            </a:endParaRPr>
          </a:p>
        </p:txBody>
      </p:sp>
      <p:sp>
        <p:nvSpPr>
          <p:cNvPr id="16388" name="Rectangle 2"/>
          <p:cNvSpPr>
            <a:spLocks noGrp="1" noChangeArrowheads="1"/>
          </p:cNvSpPr>
          <p:nvPr>
            <p:ph type="title"/>
          </p:nvPr>
        </p:nvSpPr>
        <p:spPr>
          <a:xfrm>
            <a:off x="827088" y="319088"/>
            <a:ext cx="5905500" cy="1165225"/>
          </a:xfrm>
        </p:spPr>
        <p:txBody>
          <a:bodyPr/>
          <a:lstStyle/>
          <a:p>
            <a:pPr eaLnBrk="1" hangingPunct="1"/>
            <a:r>
              <a:rPr lang="en-GB" altLang="en-US" dirty="0" smtClean="0"/>
              <a:t>Tax-Exempt Status of ACS Affiliated Organizations</a:t>
            </a:r>
          </a:p>
        </p:txBody>
      </p:sp>
      <p:sp>
        <p:nvSpPr>
          <p:cNvPr id="232451" name="Rectangle 3"/>
          <p:cNvSpPr>
            <a:spLocks noGrp="1" noChangeArrowheads="1"/>
          </p:cNvSpPr>
          <p:nvPr>
            <p:ph type="body" idx="1"/>
          </p:nvPr>
        </p:nvSpPr>
        <p:spPr>
          <a:xfrm>
            <a:off x="827088" y="1844675"/>
            <a:ext cx="7859712" cy="4352925"/>
          </a:xfrm>
        </p:spPr>
        <p:txBody>
          <a:bodyPr/>
          <a:lstStyle/>
          <a:p>
            <a:pPr eaLnBrk="1" hangingPunct="1">
              <a:defRPr/>
            </a:pPr>
            <a:r>
              <a:rPr lang="en-GB" sz="2000" b="1" dirty="0" smtClean="0"/>
              <a:t>ACS affiliated organizations include:</a:t>
            </a:r>
          </a:p>
          <a:p>
            <a:pPr lvl="1" eaLnBrk="1" hangingPunct="1">
              <a:defRPr/>
            </a:pPr>
            <a:r>
              <a:rPr lang="en-GB" sz="2000" b="1" dirty="0" smtClean="0"/>
              <a:t>Local Sections, Divisions, Subdivisions, and Regions</a:t>
            </a:r>
          </a:p>
          <a:p>
            <a:pPr eaLnBrk="1" hangingPunct="1">
              <a:defRPr/>
            </a:pPr>
            <a:r>
              <a:rPr lang="en-GB" sz="2000" b="1" dirty="0"/>
              <a:t>Type of exempt organization: Charitable non-profit scientific and educational organizations</a:t>
            </a:r>
          </a:p>
          <a:p>
            <a:pPr eaLnBrk="1" hangingPunct="1">
              <a:defRPr/>
            </a:pPr>
            <a:r>
              <a:rPr lang="en-GB" sz="2000" b="1" dirty="0" smtClean="0"/>
              <a:t>Exempt under IRC </a:t>
            </a:r>
            <a:r>
              <a:rPr lang="en-GB" sz="2000" b="1" dirty="0"/>
              <a:t>Section 501(c)(3</a:t>
            </a:r>
            <a:r>
              <a:rPr lang="en-GB" sz="2000" b="1" dirty="0" smtClean="0"/>
              <a:t>) through </a:t>
            </a:r>
            <a:r>
              <a:rPr lang="en-GB" sz="2000" b="1" u="sng" dirty="0" smtClean="0"/>
              <a:t>ACS Group Exemption Letter (if election is made by organization)</a:t>
            </a:r>
          </a:p>
          <a:p>
            <a:pPr marL="685800" lvl="1" eaLnBrk="1" hangingPunct="1">
              <a:defRPr/>
            </a:pPr>
            <a:r>
              <a:rPr lang="en-GB" sz="2000" b="1" dirty="0" smtClean="0"/>
              <a:t> </a:t>
            </a:r>
            <a:r>
              <a:rPr lang="en-GB" sz="2000" b="1" dirty="0"/>
              <a:t>IRS Group Exemption Determination Letter (most recent issued February 4, 2003)</a:t>
            </a:r>
          </a:p>
          <a:p>
            <a:pPr eaLnBrk="1" hangingPunct="1">
              <a:defRPr/>
            </a:pPr>
            <a:r>
              <a:rPr lang="en-GB" sz="2000" b="1" dirty="0" smtClean="0"/>
              <a:t>Exempt from federal income tax (generally)</a:t>
            </a:r>
            <a:endParaRPr lang="en-GB" sz="2000" b="1" dirty="0"/>
          </a:p>
          <a:p>
            <a:pPr eaLnBrk="1" hangingPunct="1">
              <a:defRPr/>
            </a:pPr>
            <a:r>
              <a:rPr lang="en-GB" sz="2000" b="1" dirty="0"/>
              <a:t>Non-private foundation </a:t>
            </a:r>
            <a:r>
              <a:rPr lang="en-GB" sz="2000" b="1" dirty="0" smtClean="0"/>
              <a:t>under </a:t>
            </a:r>
            <a:r>
              <a:rPr lang="en-GB" sz="2000" b="1" dirty="0"/>
              <a:t>IRC Section 509(a)(2) </a:t>
            </a:r>
            <a:r>
              <a:rPr lang="en-GB" sz="2000" b="1" dirty="0" smtClean="0"/>
              <a:t>Public Charity</a:t>
            </a:r>
            <a:endParaRPr lang="en-GB" sz="2000" b="1" dirty="0"/>
          </a:p>
          <a:p>
            <a:pPr marL="0" indent="0" eaLnBrk="1" hangingPunct="1">
              <a:buFontTx/>
              <a:buNone/>
              <a:defRPr/>
            </a:pPr>
            <a:endParaRPr lang="en-GB" dirty="0"/>
          </a:p>
        </p:txBody>
      </p:sp>
      <p:pic>
        <p:nvPicPr>
          <p:cNvPr id="16390" name="Pictur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4388" y="981075"/>
            <a:ext cx="1800225" cy="115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Footer Placeholder 3"/>
          <p:cNvSpPr>
            <a:spLocks noGrp="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10000"/>
              </a:spcBef>
              <a:spcAft>
                <a:spcPct val="40000"/>
              </a:spcAft>
              <a:buChar char="•"/>
              <a:defRPr>
                <a:solidFill>
                  <a:srgbClr val="0054A6"/>
                </a:solidFill>
                <a:latin typeface="Arial" charset="0"/>
              </a:defRPr>
            </a:lvl1pPr>
            <a:lvl2pPr marL="742950" indent="-285750" eaLnBrk="0" hangingPunct="0">
              <a:spcBef>
                <a:spcPct val="10000"/>
              </a:spcBef>
              <a:spcAft>
                <a:spcPct val="40000"/>
              </a:spcAft>
              <a:buChar char="–"/>
              <a:defRPr sz="1600">
                <a:solidFill>
                  <a:srgbClr val="0054A6"/>
                </a:solidFill>
                <a:latin typeface="Arial" charset="0"/>
              </a:defRPr>
            </a:lvl2pPr>
            <a:lvl3pPr marL="1143000" indent="-228600" eaLnBrk="0" hangingPunct="0">
              <a:spcBef>
                <a:spcPct val="10000"/>
              </a:spcBef>
              <a:spcAft>
                <a:spcPct val="40000"/>
              </a:spcAft>
              <a:buChar char="•"/>
              <a:defRPr sz="14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spcBef>
                <a:spcPct val="0"/>
              </a:spcBef>
              <a:spcAft>
                <a:spcPct val="0"/>
              </a:spcAft>
              <a:buFontTx/>
              <a:buNone/>
            </a:pPr>
            <a:r>
              <a:rPr lang="en-GB" altLang="en-US" dirty="0" smtClean="0">
                <a:cs typeface="Arial" charset="0"/>
              </a:rPr>
              <a:t>American Chemical Society</a:t>
            </a:r>
          </a:p>
        </p:txBody>
      </p:sp>
      <p:sp>
        <p:nvSpPr>
          <p:cNvPr id="17411" name="Slide Number Placeholder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10000"/>
              </a:spcBef>
              <a:spcAft>
                <a:spcPct val="40000"/>
              </a:spcAft>
              <a:buChar char="•"/>
              <a:defRPr>
                <a:solidFill>
                  <a:srgbClr val="0054A6"/>
                </a:solidFill>
                <a:latin typeface="Arial" charset="0"/>
              </a:defRPr>
            </a:lvl1pPr>
            <a:lvl2pPr marL="742950" indent="-285750" eaLnBrk="0" hangingPunct="0">
              <a:spcBef>
                <a:spcPct val="10000"/>
              </a:spcBef>
              <a:spcAft>
                <a:spcPct val="40000"/>
              </a:spcAft>
              <a:buChar char="–"/>
              <a:defRPr sz="1600">
                <a:solidFill>
                  <a:srgbClr val="0054A6"/>
                </a:solidFill>
                <a:latin typeface="Arial" charset="0"/>
              </a:defRPr>
            </a:lvl2pPr>
            <a:lvl3pPr marL="1143000" indent="-228600" eaLnBrk="0" hangingPunct="0">
              <a:spcBef>
                <a:spcPct val="10000"/>
              </a:spcBef>
              <a:spcAft>
                <a:spcPct val="40000"/>
              </a:spcAft>
              <a:buChar char="•"/>
              <a:defRPr sz="14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spcBef>
                <a:spcPct val="0"/>
              </a:spcBef>
              <a:spcAft>
                <a:spcPct val="0"/>
              </a:spcAft>
              <a:buFontTx/>
              <a:buNone/>
            </a:pPr>
            <a:fld id="{E85FDE5E-985F-4E5E-B55D-2A8153C4A751}" type="slidenum">
              <a:rPr lang="en-GB" altLang="en-US" smtClean="0">
                <a:cs typeface="Arial" charset="0"/>
              </a:rPr>
              <a:pPr eaLnBrk="1" hangingPunct="1">
                <a:spcBef>
                  <a:spcPct val="0"/>
                </a:spcBef>
                <a:spcAft>
                  <a:spcPct val="0"/>
                </a:spcAft>
                <a:buFontTx/>
                <a:buNone/>
              </a:pPr>
              <a:t>11</a:t>
            </a:fld>
            <a:endParaRPr lang="en-GB" altLang="en-US" dirty="0" smtClean="0">
              <a:cs typeface="Arial" charset="0"/>
            </a:endParaRPr>
          </a:p>
        </p:txBody>
      </p:sp>
      <p:sp>
        <p:nvSpPr>
          <p:cNvPr id="17412" name="Rectangle 2"/>
          <p:cNvSpPr>
            <a:spLocks noGrp="1" noChangeArrowheads="1"/>
          </p:cNvSpPr>
          <p:nvPr>
            <p:ph type="title"/>
          </p:nvPr>
        </p:nvSpPr>
        <p:spPr>
          <a:xfrm>
            <a:off x="827088" y="319088"/>
            <a:ext cx="5616575" cy="446087"/>
          </a:xfrm>
        </p:spPr>
        <p:txBody>
          <a:bodyPr/>
          <a:lstStyle/>
          <a:p>
            <a:pPr eaLnBrk="1" hangingPunct="1"/>
            <a:r>
              <a:rPr lang="en-GB" altLang="en-US" dirty="0" smtClean="0"/>
              <a:t>What is the ACS Group Exemption?</a:t>
            </a:r>
          </a:p>
        </p:txBody>
      </p:sp>
      <p:sp>
        <p:nvSpPr>
          <p:cNvPr id="236547" name="Rectangle 3"/>
          <p:cNvSpPr>
            <a:spLocks noGrp="1" noChangeArrowheads="1"/>
          </p:cNvSpPr>
          <p:nvPr>
            <p:ph type="body" idx="1"/>
          </p:nvPr>
        </p:nvSpPr>
        <p:spPr>
          <a:xfrm>
            <a:off x="827088" y="981075"/>
            <a:ext cx="7848600" cy="5145088"/>
          </a:xfrm>
        </p:spPr>
        <p:txBody>
          <a:bodyPr/>
          <a:lstStyle/>
          <a:p>
            <a:pPr eaLnBrk="1" hangingPunct="1">
              <a:defRPr/>
            </a:pPr>
            <a:r>
              <a:rPr lang="en-GB" sz="2000" b="1" dirty="0"/>
              <a:t>IRS granted exemption to </a:t>
            </a:r>
            <a:r>
              <a:rPr lang="en-GB" sz="2000" b="1" dirty="0" smtClean="0"/>
              <a:t>ACS affiliated organizations through the ACS Group Exemption Letter </a:t>
            </a:r>
            <a:endParaRPr lang="en-GB" sz="2000" b="1" dirty="0"/>
          </a:p>
          <a:p>
            <a:pPr marL="762000" lvl="1" indent="-304800" eaLnBrk="1" hangingPunct="1">
              <a:defRPr/>
            </a:pPr>
            <a:r>
              <a:rPr lang="en-GB" sz="2000" b="1" dirty="0"/>
              <a:t>ACS is the central </a:t>
            </a:r>
            <a:r>
              <a:rPr lang="en-GB" sz="2000" b="1" dirty="0" smtClean="0"/>
              <a:t>organization</a:t>
            </a:r>
          </a:p>
          <a:p>
            <a:pPr marL="762000" lvl="1" indent="-304800" eaLnBrk="1" hangingPunct="1">
              <a:defRPr/>
            </a:pPr>
            <a:r>
              <a:rPr lang="en-GB" sz="2000" b="1" dirty="0"/>
              <a:t>Group exemption number: 0945</a:t>
            </a:r>
          </a:p>
          <a:p>
            <a:pPr marL="762000" lvl="1" indent="-304800" eaLnBrk="1" hangingPunct="1">
              <a:defRPr/>
            </a:pPr>
            <a:r>
              <a:rPr lang="en-GB" sz="2000" b="1" dirty="0" smtClean="0"/>
              <a:t>ACS must take measures annually to keep group exemption letter in force</a:t>
            </a:r>
            <a:endParaRPr lang="en-GB" sz="2000" b="1" dirty="0"/>
          </a:p>
          <a:p>
            <a:pPr marL="762000" lvl="1" indent="-304800" eaLnBrk="1" hangingPunct="1">
              <a:defRPr/>
            </a:pPr>
            <a:r>
              <a:rPr lang="en-GB" sz="2000" b="1" u="sng" dirty="0" smtClean="0"/>
              <a:t>Re-election to be included under ACS group exemption must be made every year.</a:t>
            </a:r>
          </a:p>
          <a:p>
            <a:pPr marL="762000" lvl="1" indent="-304800" eaLnBrk="1" hangingPunct="1">
              <a:defRPr/>
            </a:pPr>
            <a:r>
              <a:rPr lang="en-GB" sz="2000" b="1" dirty="0" smtClean="0"/>
              <a:t>New local sections, divisions, regions, subdivisions can obtain tax-exempt status by electing to be included within the ACS group exemption letter  </a:t>
            </a:r>
          </a:p>
          <a:p>
            <a:pPr marL="762000" lvl="1" indent="-304800" eaLnBrk="1" hangingPunct="1">
              <a:defRPr/>
            </a:pPr>
            <a:r>
              <a:rPr lang="en-GB" sz="2000" b="1" dirty="0" smtClean="0"/>
              <a:t>A benefit of being under the ACS group exemption is the cost and time savings from not having to file a separate tax-exempt application with the IRS.</a:t>
            </a:r>
          </a:p>
          <a:p>
            <a:pPr marL="762000" lvl="1" indent="-304800" eaLnBrk="1" hangingPunct="1">
              <a:defRPr/>
            </a:pPr>
            <a:endParaRPr lang="en-GB" b="1" dirty="0" smtClean="0"/>
          </a:p>
          <a:p>
            <a:pPr marL="457200" lvl="1" indent="0" eaLnBrk="1" hangingPunct="1">
              <a:buFontTx/>
              <a:buNone/>
              <a:defRPr/>
            </a:pPr>
            <a:r>
              <a:rPr lang="en-GB" dirty="0"/>
              <a:t> </a:t>
            </a:r>
            <a:r>
              <a:rPr lang="en-GB" dirty="0" smtClean="0"/>
              <a:t>    </a:t>
            </a:r>
            <a:endParaRPr lang="en-GB" dirty="0"/>
          </a:p>
          <a:p>
            <a:pPr eaLnBrk="1" hangingPunct="1">
              <a:buFontTx/>
              <a:buNone/>
              <a:defRPr/>
            </a:pPr>
            <a:endParaRPr lang="en-GB" dirty="0"/>
          </a:p>
        </p:txBody>
      </p:sp>
    </p:spTree>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Footer Placeholder 3"/>
          <p:cNvSpPr>
            <a:spLocks noGrp="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10000"/>
              </a:spcBef>
              <a:spcAft>
                <a:spcPct val="40000"/>
              </a:spcAft>
              <a:buChar char="•"/>
              <a:defRPr>
                <a:solidFill>
                  <a:srgbClr val="0054A6"/>
                </a:solidFill>
                <a:latin typeface="Arial" charset="0"/>
              </a:defRPr>
            </a:lvl1pPr>
            <a:lvl2pPr marL="742950" indent="-285750" eaLnBrk="0" hangingPunct="0">
              <a:spcBef>
                <a:spcPct val="10000"/>
              </a:spcBef>
              <a:spcAft>
                <a:spcPct val="40000"/>
              </a:spcAft>
              <a:buChar char="–"/>
              <a:defRPr sz="1600">
                <a:solidFill>
                  <a:srgbClr val="0054A6"/>
                </a:solidFill>
                <a:latin typeface="Arial" charset="0"/>
              </a:defRPr>
            </a:lvl2pPr>
            <a:lvl3pPr marL="1143000" indent="-228600" eaLnBrk="0" hangingPunct="0">
              <a:spcBef>
                <a:spcPct val="10000"/>
              </a:spcBef>
              <a:spcAft>
                <a:spcPct val="40000"/>
              </a:spcAft>
              <a:buChar char="•"/>
              <a:defRPr sz="14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spcBef>
                <a:spcPct val="0"/>
              </a:spcBef>
              <a:spcAft>
                <a:spcPct val="0"/>
              </a:spcAft>
              <a:buFontTx/>
              <a:buNone/>
            </a:pPr>
            <a:r>
              <a:rPr lang="en-GB" altLang="en-US" dirty="0" smtClean="0">
                <a:cs typeface="Arial" charset="0"/>
              </a:rPr>
              <a:t>American Chemical Society</a:t>
            </a:r>
          </a:p>
        </p:txBody>
      </p:sp>
      <p:sp>
        <p:nvSpPr>
          <p:cNvPr id="18435" name="Slide Number Placeholder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10000"/>
              </a:spcBef>
              <a:spcAft>
                <a:spcPct val="40000"/>
              </a:spcAft>
              <a:buChar char="•"/>
              <a:defRPr>
                <a:solidFill>
                  <a:srgbClr val="0054A6"/>
                </a:solidFill>
                <a:latin typeface="Arial" charset="0"/>
              </a:defRPr>
            </a:lvl1pPr>
            <a:lvl2pPr marL="742950" indent="-285750" eaLnBrk="0" hangingPunct="0">
              <a:spcBef>
                <a:spcPct val="10000"/>
              </a:spcBef>
              <a:spcAft>
                <a:spcPct val="40000"/>
              </a:spcAft>
              <a:buChar char="–"/>
              <a:defRPr sz="1600">
                <a:solidFill>
                  <a:srgbClr val="0054A6"/>
                </a:solidFill>
                <a:latin typeface="Arial" charset="0"/>
              </a:defRPr>
            </a:lvl2pPr>
            <a:lvl3pPr marL="1143000" indent="-228600" eaLnBrk="0" hangingPunct="0">
              <a:spcBef>
                <a:spcPct val="10000"/>
              </a:spcBef>
              <a:spcAft>
                <a:spcPct val="40000"/>
              </a:spcAft>
              <a:buChar char="•"/>
              <a:defRPr sz="14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spcBef>
                <a:spcPct val="0"/>
              </a:spcBef>
              <a:spcAft>
                <a:spcPct val="0"/>
              </a:spcAft>
              <a:buFontTx/>
              <a:buNone/>
            </a:pPr>
            <a:fld id="{8C4E272F-C063-4A7C-B548-8F79B885281D}" type="slidenum">
              <a:rPr lang="en-GB" altLang="en-US" smtClean="0">
                <a:cs typeface="Arial" charset="0"/>
              </a:rPr>
              <a:pPr eaLnBrk="1" hangingPunct="1">
                <a:spcBef>
                  <a:spcPct val="0"/>
                </a:spcBef>
                <a:spcAft>
                  <a:spcPct val="0"/>
                </a:spcAft>
                <a:buFontTx/>
                <a:buNone/>
              </a:pPr>
              <a:t>12</a:t>
            </a:fld>
            <a:endParaRPr lang="en-GB" altLang="en-US" dirty="0" smtClean="0">
              <a:cs typeface="Arial" charset="0"/>
            </a:endParaRPr>
          </a:p>
        </p:txBody>
      </p:sp>
      <p:sp>
        <p:nvSpPr>
          <p:cNvPr id="18436" name="Rectangle 2"/>
          <p:cNvSpPr>
            <a:spLocks noGrp="1" noChangeArrowheads="1"/>
          </p:cNvSpPr>
          <p:nvPr>
            <p:ph type="title"/>
          </p:nvPr>
        </p:nvSpPr>
        <p:spPr>
          <a:xfrm>
            <a:off x="827088" y="319088"/>
            <a:ext cx="6769100" cy="944562"/>
          </a:xfrm>
        </p:spPr>
        <p:txBody>
          <a:bodyPr/>
          <a:lstStyle/>
          <a:p>
            <a:pPr eaLnBrk="1" hangingPunct="1"/>
            <a:r>
              <a:rPr lang="en-GB" altLang="en-US" dirty="0" smtClean="0"/>
              <a:t>What is the ACS Group Exemption? (cont.)</a:t>
            </a:r>
          </a:p>
        </p:txBody>
      </p:sp>
      <p:sp>
        <p:nvSpPr>
          <p:cNvPr id="18437" name="Rectangle 3"/>
          <p:cNvSpPr>
            <a:spLocks noGrp="1" noChangeArrowheads="1"/>
          </p:cNvSpPr>
          <p:nvPr>
            <p:ph type="body" idx="1"/>
          </p:nvPr>
        </p:nvSpPr>
        <p:spPr>
          <a:xfrm>
            <a:off x="827088" y="1484313"/>
            <a:ext cx="7859712" cy="4641850"/>
          </a:xfrm>
        </p:spPr>
        <p:txBody>
          <a:bodyPr/>
          <a:lstStyle/>
          <a:p>
            <a:pPr eaLnBrk="1" hangingPunct="1"/>
            <a:r>
              <a:rPr lang="en-GB" altLang="en-US" b="1" dirty="0" smtClean="0"/>
              <a:t>Affiliated Organizations (Local  Sections, Divisions, Subdivisions, Regions)</a:t>
            </a:r>
          </a:p>
          <a:p>
            <a:pPr marL="762000" lvl="1" indent="-304800" eaLnBrk="1" hangingPunct="1"/>
            <a:r>
              <a:rPr lang="en-GB" altLang="en-US" sz="1800" b="1" dirty="0" smtClean="0"/>
              <a:t>ACS does not have operational and financial control </a:t>
            </a:r>
          </a:p>
          <a:p>
            <a:pPr marL="762000" lvl="1" indent="-304800" eaLnBrk="1" hangingPunct="1"/>
            <a:r>
              <a:rPr lang="en-GB" altLang="en-US" sz="1800" b="1" dirty="0" smtClean="0"/>
              <a:t>Affiliated organizations are separate legal entities</a:t>
            </a:r>
          </a:p>
          <a:p>
            <a:pPr marL="1162050" lvl="2" indent="-304800" eaLnBrk="1" hangingPunct="1"/>
            <a:r>
              <a:rPr lang="en-GB" altLang="en-US" sz="1800" b="1" dirty="0" smtClean="0"/>
              <a:t>Each has their own federal employer identification number (FEIN/EIN); (also called  taxpayer identification (TIN), or federal id number</a:t>
            </a:r>
          </a:p>
          <a:p>
            <a:pPr marL="1162050" lvl="2" indent="-304800" eaLnBrk="1" hangingPunct="1"/>
            <a:r>
              <a:rPr lang="en-GB" altLang="en-US" sz="1800" b="1" dirty="0" smtClean="0">
                <a:solidFill>
                  <a:srgbClr val="FF0000"/>
                </a:solidFill>
              </a:rPr>
              <a:t>DO NOT USE THE ACS FEDERAL ID NUMBER</a:t>
            </a:r>
          </a:p>
          <a:p>
            <a:pPr marL="1162050" lvl="2" indent="-304800" eaLnBrk="1" hangingPunct="1"/>
            <a:r>
              <a:rPr lang="en-GB" altLang="en-US" sz="1800" b="1" dirty="0" smtClean="0"/>
              <a:t>If  you do not know your FEIN, contact the ACS Tax Office </a:t>
            </a:r>
          </a:p>
          <a:p>
            <a:pPr marL="762000" lvl="1" indent="-304800" eaLnBrk="1" hangingPunct="1"/>
            <a:r>
              <a:rPr lang="en-GB" altLang="en-US" sz="1800" b="1" dirty="0" smtClean="0"/>
              <a:t>Each one must prepare their own individual/separate financial reporting and tax filings to maintain tax-exempt status</a:t>
            </a:r>
          </a:p>
          <a:p>
            <a:pPr marL="762000" lvl="1" indent="-304800" eaLnBrk="1" hangingPunct="1"/>
            <a:r>
              <a:rPr lang="en-GB" altLang="en-US" sz="1800" b="1" dirty="0" smtClean="0"/>
              <a:t>Each one must maintain non-private foundation status by meeting public support test</a:t>
            </a:r>
          </a:p>
          <a:p>
            <a:pPr eaLnBrk="1" hangingPunct="1">
              <a:buFontTx/>
              <a:buNone/>
            </a:pPr>
            <a:endParaRPr lang="en-GB" altLang="en-US" dirty="0" smtClean="0"/>
          </a:p>
        </p:txBody>
      </p:sp>
    </p:spTree>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3"/>
          <p:cNvSpPr>
            <a:spLocks noGrp="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10000"/>
              </a:spcBef>
              <a:spcAft>
                <a:spcPct val="40000"/>
              </a:spcAft>
              <a:buChar char="•"/>
              <a:defRPr>
                <a:solidFill>
                  <a:srgbClr val="0054A6"/>
                </a:solidFill>
                <a:latin typeface="Arial" charset="0"/>
              </a:defRPr>
            </a:lvl1pPr>
            <a:lvl2pPr marL="742950" indent="-285750" eaLnBrk="0" hangingPunct="0">
              <a:spcBef>
                <a:spcPct val="10000"/>
              </a:spcBef>
              <a:spcAft>
                <a:spcPct val="40000"/>
              </a:spcAft>
              <a:buChar char="–"/>
              <a:defRPr sz="1600">
                <a:solidFill>
                  <a:srgbClr val="0054A6"/>
                </a:solidFill>
                <a:latin typeface="Arial" charset="0"/>
              </a:defRPr>
            </a:lvl2pPr>
            <a:lvl3pPr marL="1143000" indent="-228600" eaLnBrk="0" hangingPunct="0">
              <a:spcBef>
                <a:spcPct val="10000"/>
              </a:spcBef>
              <a:spcAft>
                <a:spcPct val="40000"/>
              </a:spcAft>
              <a:buChar char="•"/>
              <a:defRPr sz="14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spcBef>
                <a:spcPct val="0"/>
              </a:spcBef>
              <a:spcAft>
                <a:spcPct val="0"/>
              </a:spcAft>
              <a:buFontTx/>
              <a:buNone/>
            </a:pPr>
            <a:r>
              <a:rPr lang="en-GB" altLang="en-US" dirty="0" smtClean="0">
                <a:cs typeface="Arial" charset="0"/>
              </a:rPr>
              <a:t>American Chemical Society</a:t>
            </a:r>
          </a:p>
        </p:txBody>
      </p:sp>
      <p:sp>
        <p:nvSpPr>
          <p:cNvPr id="19459" name="Slide Number Placeholder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10000"/>
              </a:spcBef>
              <a:spcAft>
                <a:spcPct val="40000"/>
              </a:spcAft>
              <a:buChar char="•"/>
              <a:defRPr>
                <a:solidFill>
                  <a:srgbClr val="0054A6"/>
                </a:solidFill>
                <a:latin typeface="Arial" charset="0"/>
              </a:defRPr>
            </a:lvl1pPr>
            <a:lvl2pPr marL="742950" indent="-285750" eaLnBrk="0" hangingPunct="0">
              <a:spcBef>
                <a:spcPct val="10000"/>
              </a:spcBef>
              <a:spcAft>
                <a:spcPct val="40000"/>
              </a:spcAft>
              <a:buChar char="–"/>
              <a:defRPr sz="1600">
                <a:solidFill>
                  <a:srgbClr val="0054A6"/>
                </a:solidFill>
                <a:latin typeface="Arial" charset="0"/>
              </a:defRPr>
            </a:lvl2pPr>
            <a:lvl3pPr marL="1143000" indent="-228600" eaLnBrk="0" hangingPunct="0">
              <a:spcBef>
                <a:spcPct val="10000"/>
              </a:spcBef>
              <a:spcAft>
                <a:spcPct val="40000"/>
              </a:spcAft>
              <a:buChar char="•"/>
              <a:defRPr sz="14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spcBef>
                <a:spcPct val="0"/>
              </a:spcBef>
              <a:spcAft>
                <a:spcPct val="0"/>
              </a:spcAft>
              <a:buFontTx/>
              <a:buNone/>
            </a:pPr>
            <a:fld id="{BB333883-2D03-4F8C-9456-74E8EA08E6A0}" type="slidenum">
              <a:rPr lang="en-GB" altLang="en-US" smtClean="0">
                <a:cs typeface="Arial" charset="0"/>
              </a:rPr>
              <a:pPr eaLnBrk="1" hangingPunct="1">
                <a:spcBef>
                  <a:spcPct val="0"/>
                </a:spcBef>
                <a:spcAft>
                  <a:spcPct val="0"/>
                </a:spcAft>
                <a:buFontTx/>
                <a:buNone/>
              </a:pPr>
              <a:t>13</a:t>
            </a:fld>
            <a:endParaRPr lang="en-GB" altLang="en-US" dirty="0" smtClean="0">
              <a:cs typeface="Arial" charset="0"/>
            </a:endParaRPr>
          </a:p>
        </p:txBody>
      </p:sp>
      <p:sp>
        <p:nvSpPr>
          <p:cNvPr id="19460" name="Rectangle 2"/>
          <p:cNvSpPr>
            <a:spLocks noGrp="1" noChangeArrowheads="1"/>
          </p:cNvSpPr>
          <p:nvPr>
            <p:ph type="title"/>
          </p:nvPr>
        </p:nvSpPr>
        <p:spPr/>
        <p:txBody>
          <a:bodyPr/>
          <a:lstStyle/>
          <a:p>
            <a:pPr eaLnBrk="1" hangingPunct="1"/>
            <a:r>
              <a:rPr lang="en-US" altLang="en-US" dirty="0" smtClean="0"/>
              <a:t>Benefits of 501(c)(3) Status</a:t>
            </a:r>
          </a:p>
        </p:txBody>
      </p:sp>
      <p:sp>
        <p:nvSpPr>
          <p:cNvPr id="19461" name="Rectangle 3"/>
          <p:cNvSpPr>
            <a:spLocks noGrp="1" noChangeArrowheads="1"/>
          </p:cNvSpPr>
          <p:nvPr>
            <p:ph type="body" idx="1"/>
          </p:nvPr>
        </p:nvSpPr>
        <p:spPr/>
        <p:txBody>
          <a:bodyPr/>
          <a:lstStyle/>
          <a:p>
            <a:pPr eaLnBrk="1" hangingPunct="1"/>
            <a:r>
              <a:rPr lang="en-US" altLang="en-US" sz="2000" b="1" dirty="0" smtClean="0"/>
              <a:t>Income from exempt purpose related activities are exempt from federal income tax</a:t>
            </a:r>
          </a:p>
          <a:p>
            <a:pPr eaLnBrk="1" hangingPunct="1"/>
            <a:r>
              <a:rPr lang="en-US" altLang="en-US" sz="2000" b="1" dirty="0" smtClean="0"/>
              <a:t>Exempt from federal unemployment taxes </a:t>
            </a:r>
          </a:p>
          <a:p>
            <a:pPr eaLnBrk="1" hangingPunct="1"/>
            <a:r>
              <a:rPr lang="en-US" altLang="en-US" sz="2000" b="1" dirty="0" smtClean="0"/>
              <a:t>Exempt from some state taxes (e.g., income, sales, employment)</a:t>
            </a:r>
          </a:p>
          <a:p>
            <a:pPr eaLnBrk="1" hangingPunct="1"/>
            <a:r>
              <a:rPr lang="en-US" altLang="en-US" sz="2000" b="1" dirty="0" smtClean="0"/>
              <a:t>Contributions received are tax deductible to donors</a:t>
            </a:r>
          </a:p>
          <a:p>
            <a:pPr eaLnBrk="1" hangingPunct="1"/>
            <a:r>
              <a:rPr lang="en-US" altLang="en-US" sz="2000" b="1" dirty="0" smtClean="0"/>
              <a:t>Tax-exempt financing available</a:t>
            </a:r>
          </a:p>
          <a:p>
            <a:pPr eaLnBrk="1" hangingPunct="1"/>
            <a:r>
              <a:rPr lang="en-US" altLang="en-US" sz="2000" b="1" dirty="0" smtClean="0"/>
              <a:t>Reduced postal rates available</a:t>
            </a:r>
          </a:p>
        </p:txBody>
      </p:sp>
    </p:spTree>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Footer Placeholder 3"/>
          <p:cNvSpPr>
            <a:spLocks noGrp="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10000"/>
              </a:spcBef>
              <a:spcAft>
                <a:spcPct val="40000"/>
              </a:spcAft>
              <a:buChar char="•"/>
              <a:defRPr>
                <a:solidFill>
                  <a:srgbClr val="0054A6"/>
                </a:solidFill>
                <a:latin typeface="Arial" charset="0"/>
              </a:defRPr>
            </a:lvl1pPr>
            <a:lvl2pPr marL="742950" indent="-285750" eaLnBrk="0" hangingPunct="0">
              <a:spcBef>
                <a:spcPct val="10000"/>
              </a:spcBef>
              <a:spcAft>
                <a:spcPct val="40000"/>
              </a:spcAft>
              <a:buChar char="–"/>
              <a:defRPr sz="1600">
                <a:solidFill>
                  <a:srgbClr val="0054A6"/>
                </a:solidFill>
                <a:latin typeface="Arial" charset="0"/>
              </a:defRPr>
            </a:lvl2pPr>
            <a:lvl3pPr marL="1143000" indent="-228600" eaLnBrk="0" hangingPunct="0">
              <a:spcBef>
                <a:spcPct val="10000"/>
              </a:spcBef>
              <a:spcAft>
                <a:spcPct val="40000"/>
              </a:spcAft>
              <a:buChar char="•"/>
              <a:defRPr sz="14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spcBef>
                <a:spcPct val="0"/>
              </a:spcBef>
              <a:spcAft>
                <a:spcPct val="0"/>
              </a:spcAft>
              <a:buFontTx/>
              <a:buNone/>
            </a:pPr>
            <a:r>
              <a:rPr lang="en-GB" altLang="en-US" dirty="0" smtClean="0">
                <a:cs typeface="Arial" charset="0"/>
              </a:rPr>
              <a:t>American Chemical Society</a:t>
            </a:r>
          </a:p>
        </p:txBody>
      </p:sp>
      <p:sp>
        <p:nvSpPr>
          <p:cNvPr id="20483" name="Slide Number Placeholder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10000"/>
              </a:spcBef>
              <a:spcAft>
                <a:spcPct val="40000"/>
              </a:spcAft>
              <a:buChar char="•"/>
              <a:defRPr>
                <a:solidFill>
                  <a:srgbClr val="0054A6"/>
                </a:solidFill>
                <a:latin typeface="Arial" charset="0"/>
              </a:defRPr>
            </a:lvl1pPr>
            <a:lvl2pPr marL="742950" indent="-285750" eaLnBrk="0" hangingPunct="0">
              <a:spcBef>
                <a:spcPct val="10000"/>
              </a:spcBef>
              <a:spcAft>
                <a:spcPct val="40000"/>
              </a:spcAft>
              <a:buChar char="–"/>
              <a:defRPr sz="1600">
                <a:solidFill>
                  <a:srgbClr val="0054A6"/>
                </a:solidFill>
                <a:latin typeface="Arial" charset="0"/>
              </a:defRPr>
            </a:lvl2pPr>
            <a:lvl3pPr marL="1143000" indent="-228600" eaLnBrk="0" hangingPunct="0">
              <a:spcBef>
                <a:spcPct val="10000"/>
              </a:spcBef>
              <a:spcAft>
                <a:spcPct val="40000"/>
              </a:spcAft>
              <a:buChar char="•"/>
              <a:defRPr sz="14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spcBef>
                <a:spcPct val="0"/>
              </a:spcBef>
              <a:spcAft>
                <a:spcPct val="0"/>
              </a:spcAft>
              <a:buFontTx/>
              <a:buNone/>
            </a:pPr>
            <a:fld id="{6DFD3A2A-AE41-4C5D-8D90-A4C22358C560}" type="slidenum">
              <a:rPr lang="en-GB" altLang="en-US" smtClean="0">
                <a:cs typeface="Arial" charset="0"/>
              </a:rPr>
              <a:pPr eaLnBrk="1" hangingPunct="1">
                <a:spcBef>
                  <a:spcPct val="0"/>
                </a:spcBef>
                <a:spcAft>
                  <a:spcPct val="0"/>
                </a:spcAft>
                <a:buFontTx/>
                <a:buNone/>
              </a:pPr>
              <a:t>14</a:t>
            </a:fld>
            <a:endParaRPr lang="en-GB" altLang="en-US" dirty="0" smtClean="0">
              <a:cs typeface="Arial" charset="0"/>
            </a:endParaRPr>
          </a:p>
        </p:txBody>
      </p:sp>
      <p:sp>
        <p:nvSpPr>
          <p:cNvPr id="20484" name="Rectangle 2"/>
          <p:cNvSpPr>
            <a:spLocks noGrp="1" noChangeArrowheads="1"/>
          </p:cNvSpPr>
          <p:nvPr>
            <p:ph type="title"/>
          </p:nvPr>
        </p:nvSpPr>
        <p:spPr>
          <a:xfrm>
            <a:off x="827088" y="319088"/>
            <a:ext cx="6048375" cy="944562"/>
          </a:xfrm>
        </p:spPr>
        <p:txBody>
          <a:bodyPr/>
          <a:lstStyle/>
          <a:p>
            <a:pPr eaLnBrk="1" hangingPunct="1"/>
            <a:r>
              <a:rPr lang="en-US" altLang="en-US" dirty="0" smtClean="0"/>
              <a:t>What Jeopardizes § 501(c)(3) Status?  </a:t>
            </a:r>
          </a:p>
        </p:txBody>
      </p:sp>
      <p:sp>
        <p:nvSpPr>
          <p:cNvPr id="20485" name="Rectangle 3"/>
          <p:cNvSpPr>
            <a:spLocks noGrp="1" noChangeArrowheads="1"/>
          </p:cNvSpPr>
          <p:nvPr>
            <p:ph type="body" idx="1"/>
          </p:nvPr>
        </p:nvSpPr>
        <p:spPr>
          <a:xfrm>
            <a:off x="827088" y="1484313"/>
            <a:ext cx="7859712" cy="4641850"/>
          </a:xfrm>
        </p:spPr>
        <p:txBody>
          <a:bodyPr/>
          <a:lstStyle/>
          <a:p>
            <a:pPr>
              <a:lnSpc>
                <a:spcPct val="90000"/>
              </a:lnSpc>
            </a:pPr>
            <a:endParaRPr lang="en-US" altLang="en-US" b="1" dirty="0" smtClean="0"/>
          </a:p>
          <a:p>
            <a:pPr>
              <a:lnSpc>
                <a:spcPct val="90000"/>
              </a:lnSpc>
            </a:pPr>
            <a:r>
              <a:rPr lang="en-US" altLang="en-US" sz="2400" b="1" i="1" dirty="0" smtClean="0">
                <a:solidFill>
                  <a:srgbClr val="FF0000"/>
                </a:solidFill>
              </a:rPr>
              <a:t>FAILING TO MEET FILING REQUIREMENTS</a:t>
            </a:r>
          </a:p>
          <a:p>
            <a:pPr>
              <a:lnSpc>
                <a:spcPct val="90000"/>
              </a:lnSpc>
            </a:pPr>
            <a:r>
              <a:rPr lang="en-US" altLang="en-US" sz="2000" b="1" u="sng" dirty="0" smtClean="0"/>
              <a:t>Inurement/private benefit </a:t>
            </a:r>
            <a:r>
              <a:rPr lang="en-US" altLang="en-US" sz="2000" b="1" dirty="0" smtClean="0"/>
              <a:t>activities prohibited and restricted</a:t>
            </a:r>
            <a:r>
              <a:rPr lang="en-US" altLang="en-US" sz="2000" b="1" u="sng" dirty="0" smtClean="0"/>
              <a:t> </a:t>
            </a:r>
            <a:endParaRPr lang="en-US" altLang="en-US" sz="2000" b="1" dirty="0" smtClean="0"/>
          </a:p>
          <a:p>
            <a:pPr>
              <a:lnSpc>
                <a:spcPct val="90000"/>
              </a:lnSpc>
            </a:pPr>
            <a:r>
              <a:rPr lang="en-US" altLang="en-US" sz="2000" b="1" u="sng" dirty="0" smtClean="0"/>
              <a:t>Lobbying</a:t>
            </a:r>
            <a:r>
              <a:rPr lang="en-US" altLang="en-US" sz="2000" b="1" dirty="0" smtClean="0"/>
              <a:t> activities must be insubstantial</a:t>
            </a:r>
          </a:p>
          <a:p>
            <a:pPr>
              <a:lnSpc>
                <a:spcPct val="90000"/>
              </a:lnSpc>
            </a:pPr>
            <a:r>
              <a:rPr lang="en-US" altLang="en-US" sz="2000" b="1" u="sng" dirty="0" smtClean="0"/>
              <a:t>Political</a:t>
            </a:r>
            <a:r>
              <a:rPr lang="en-US" altLang="en-US" sz="2000" b="1" dirty="0" smtClean="0"/>
              <a:t> activities are absolutely prohibited</a:t>
            </a:r>
          </a:p>
          <a:p>
            <a:pPr>
              <a:lnSpc>
                <a:spcPct val="90000"/>
              </a:lnSpc>
            </a:pPr>
            <a:r>
              <a:rPr lang="en-US" altLang="en-US" sz="2000" b="1" u="sng" dirty="0" smtClean="0"/>
              <a:t>Failing</a:t>
            </a:r>
            <a:r>
              <a:rPr lang="en-US" altLang="en-US" sz="2000" b="1" dirty="0" smtClean="0"/>
              <a:t> to operate with an exempt purpose</a:t>
            </a:r>
          </a:p>
          <a:p>
            <a:pPr>
              <a:lnSpc>
                <a:spcPct val="90000"/>
              </a:lnSpc>
            </a:pPr>
            <a:r>
              <a:rPr lang="en-US" altLang="en-US" sz="2000" b="1" u="sng" dirty="0" smtClean="0"/>
              <a:t>Unrelated business </a:t>
            </a:r>
            <a:r>
              <a:rPr lang="en-US" altLang="en-US" sz="2000" b="1" dirty="0" smtClean="0"/>
              <a:t>activities must not be the primary purpose </a:t>
            </a:r>
          </a:p>
          <a:p>
            <a:pPr lvl="1">
              <a:lnSpc>
                <a:spcPct val="90000"/>
              </a:lnSpc>
            </a:pPr>
            <a:r>
              <a:rPr lang="en-US" altLang="en-US" sz="2000" b="1" dirty="0" smtClean="0"/>
              <a:t>Exempt purpose is found in organization’s organizing documents such as Articles of Incorporation, Articles of Association, Constitution, or Bylaws</a:t>
            </a:r>
          </a:p>
          <a:p>
            <a:pPr eaLnBrk="1" hangingPunct="1">
              <a:lnSpc>
                <a:spcPct val="90000"/>
              </a:lnSpc>
            </a:pPr>
            <a:endParaRPr lang="en-US" altLang="en-US" b="1" dirty="0" smtClean="0"/>
          </a:p>
        </p:txBody>
      </p:sp>
    </p:spTree>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3"/>
          <p:cNvSpPr>
            <a:spLocks noGrp="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10000"/>
              </a:spcBef>
              <a:spcAft>
                <a:spcPct val="40000"/>
              </a:spcAft>
              <a:buChar char="•"/>
              <a:defRPr>
                <a:solidFill>
                  <a:srgbClr val="0054A6"/>
                </a:solidFill>
                <a:latin typeface="Arial" charset="0"/>
              </a:defRPr>
            </a:lvl1pPr>
            <a:lvl2pPr marL="742950" indent="-285750" eaLnBrk="0" hangingPunct="0">
              <a:spcBef>
                <a:spcPct val="10000"/>
              </a:spcBef>
              <a:spcAft>
                <a:spcPct val="40000"/>
              </a:spcAft>
              <a:buChar char="–"/>
              <a:defRPr sz="1600">
                <a:solidFill>
                  <a:srgbClr val="0054A6"/>
                </a:solidFill>
                <a:latin typeface="Arial" charset="0"/>
              </a:defRPr>
            </a:lvl2pPr>
            <a:lvl3pPr marL="1143000" indent="-228600" eaLnBrk="0" hangingPunct="0">
              <a:spcBef>
                <a:spcPct val="10000"/>
              </a:spcBef>
              <a:spcAft>
                <a:spcPct val="40000"/>
              </a:spcAft>
              <a:buChar char="•"/>
              <a:defRPr sz="14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spcBef>
                <a:spcPct val="0"/>
              </a:spcBef>
              <a:spcAft>
                <a:spcPct val="0"/>
              </a:spcAft>
              <a:buFontTx/>
              <a:buNone/>
            </a:pPr>
            <a:r>
              <a:rPr lang="en-GB" altLang="en-US" dirty="0" smtClean="0">
                <a:cs typeface="Arial" charset="0"/>
              </a:rPr>
              <a:t>American Chemical Society</a:t>
            </a:r>
          </a:p>
        </p:txBody>
      </p:sp>
      <p:sp>
        <p:nvSpPr>
          <p:cNvPr id="21507" name="Slide Number Placeholder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10000"/>
              </a:spcBef>
              <a:spcAft>
                <a:spcPct val="40000"/>
              </a:spcAft>
              <a:buChar char="•"/>
              <a:defRPr>
                <a:solidFill>
                  <a:srgbClr val="0054A6"/>
                </a:solidFill>
                <a:latin typeface="Arial" charset="0"/>
              </a:defRPr>
            </a:lvl1pPr>
            <a:lvl2pPr marL="742950" indent="-285750" eaLnBrk="0" hangingPunct="0">
              <a:spcBef>
                <a:spcPct val="10000"/>
              </a:spcBef>
              <a:spcAft>
                <a:spcPct val="40000"/>
              </a:spcAft>
              <a:buChar char="–"/>
              <a:defRPr sz="1600">
                <a:solidFill>
                  <a:srgbClr val="0054A6"/>
                </a:solidFill>
                <a:latin typeface="Arial" charset="0"/>
              </a:defRPr>
            </a:lvl2pPr>
            <a:lvl3pPr marL="1143000" indent="-228600" eaLnBrk="0" hangingPunct="0">
              <a:spcBef>
                <a:spcPct val="10000"/>
              </a:spcBef>
              <a:spcAft>
                <a:spcPct val="40000"/>
              </a:spcAft>
              <a:buChar char="•"/>
              <a:defRPr sz="14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spcBef>
                <a:spcPct val="0"/>
              </a:spcBef>
              <a:spcAft>
                <a:spcPct val="0"/>
              </a:spcAft>
              <a:buFontTx/>
              <a:buNone/>
            </a:pPr>
            <a:fld id="{4D6559A3-54B5-426A-B570-7FA324B9D729}" type="slidenum">
              <a:rPr lang="en-GB" altLang="en-US" smtClean="0">
                <a:cs typeface="Arial" charset="0"/>
              </a:rPr>
              <a:pPr eaLnBrk="1" hangingPunct="1">
                <a:spcBef>
                  <a:spcPct val="0"/>
                </a:spcBef>
                <a:spcAft>
                  <a:spcPct val="0"/>
                </a:spcAft>
                <a:buFontTx/>
                <a:buNone/>
              </a:pPr>
              <a:t>15</a:t>
            </a:fld>
            <a:endParaRPr lang="en-GB" altLang="en-US" dirty="0" smtClean="0">
              <a:cs typeface="Arial" charset="0"/>
            </a:endParaRPr>
          </a:p>
        </p:txBody>
      </p:sp>
      <p:sp>
        <p:nvSpPr>
          <p:cNvPr id="21508" name="Rectangle 2"/>
          <p:cNvSpPr>
            <a:spLocks noGrp="1" noChangeArrowheads="1"/>
          </p:cNvSpPr>
          <p:nvPr>
            <p:ph type="title"/>
          </p:nvPr>
        </p:nvSpPr>
        <p:spPr>
          <a:xfrm>
            <a:off x="827088" y="333375"/>
            <a:ext cx="5616575" cy="719138"/>
          </a:xfrm>
        </p:spPr>
        <p:txBody>
          <a:bodyPr/>
          <a:lstStyle/>
          <a:p>
            <a:pPr eaLnBrk="1" hangingPunct="1"/>
            <a:r>
              <a:rPr lang="en-US" altLang="en-US" sz="2800" dirty="0" smtClean="0"/>
              <a:t>Federal Tax Filing Requirements</a:t>
            </a:r>
          </a:p>
        </p:txBody>
      </p:sp>
      <p:sp>
        <p:nvSpPr>
          <p:cNvPr id="81923" name="Rectangle 3"/>
          <p:cNvSpPr>
            <a:spLocks noGrp="1" noChangeArrowheads="1"/>
          </p:cNvSpPr>
          <p:nvPr>
            <p:ph type="body" idx="1"/>
          </p:nvPr>
        </p:nvSpPr>
        <p:spPr>
          <a:xfrm>
            <a:off x="719138" y="1341438"/>
            <a:ext cx="8316912" cy="4751387"/>
          </a:xfrm>
        </p:spPr>
        <p:txBody>
          <a:bodyPr/>
          <a:lstStyle/>
          <a:p>
            <a:pPr>
              <a:lnSpc>
                <a:spcPct val="90000"/>
              </a:lnSpc>
              <a:defRPr/>
            </a:pPr>
            <a:r>
              <a:rPr lang="en-US" sz="2000" b="1" dirty="0" smtClean="0"/>
              <a:t>Information returns (Form 990 series):</a:t>
            </a:r>
            <a:endParaRPr lang="en-US" sz="2000" b="1" dirty="0"/>
          </a:p>
          <a:p>
            <a:pPr marL="685800" lvl="1">
              <a:lnSpc>
                <a:spcPct val="90000"/>
              </a:lnSpc>
              <a:defRPr/>
            </a:pPr>
            <a:r>
              <a:rPr lang="en-US" sz="2000" b="1" dirty="0" smtClean="0"/>
              <a:t>Form </a:t>
            </a:r>
            <a:r>
              <a:rPr lang="en-US" sz="2000" b="1" dirty="0"/>
              <a:t>990 - Return of Organization Exempt from Income Tax</a:t>
            </a:r>
          </a:p>
          <a:p>
            <a:pPr marL="685800" lvl="1">
              <a:lnSpc>
                <a:spcPct val="90000"/>
              </a:lnSpc>
              <a:defRPr/>
            </a:pPr>
            <a:r>
              <a:rPr lang="en-US" sz="2000" b="1" dirty="0" smtClean="0"/>
              <a:t>Form </a:t>
            </a:r>
            <a:r>
              <a:rPr lang="en-US" sz="2000" b="1" dirty="0"/>
              <a:t>990-EZ - Short Form Return of Organization Exempt from Income </a:t>
            </a:r>
            <a:r>
              <a:rPr lang="en-US" sz="2000" b="1" dirty="0" smtClean="0"/>
              <a:t>Tax</a:t>
            </a:r>
            <a:endParaRPr lang="en-US" sz="2000" b="1" dirty="0"/>
          </a:p>
          <a:p>
            <a:pPr marL="685800" lvl="1">
              <a:lnSpc>
                <a:spcPct val="90000"/>
              </a:lnSpc>
              <a:defRPr/>
            </a:pPr>
            <a:r>
              <a:rPr lang="en-US" sz="2000" b="1" dirty="0" smtClean="0"/>
              <a:t>Form </a:t>
            </a:r>
            <a:r>
              <a:rPr lang="en-US" sz="2000" b="1" dirty="0"/>
              <a:t>990-N </a:t>
            </a:r>
            <a:r>
              <a:rPr lang="en-US" sz="2000" b="1" dirty="0" smtClean="0"/>
              <a:t>e-Postcard </a:t>
            </a:r>
          </a:p>
          <a:p>
            <a:pPr marL="342900" lvl="1" indent="-342900">
              <a:lnSpc>
                <a:spcPct val="90000"/>
              </a:lnSpc>
              <a:buFontTx/>
              <a:buChar char="•"/>
              <a:defRPr/>
            </a:pPr>
            <a:r>
              <a:rPr lang="en-US" sz="2000" b="1" dirty="0" smtClean="0"/>
              <a:t>Income tax return:</a:t>
            </a:r>
            <a:endParaRPr lang="en-US" sz="2000" b="1" dirty="0"/>
          </a:p>
          <a:p>
            <a:pPr lvl="1">
              <a:lnSpc>
                <a:spcPct val="90000"/>
              </a:lnSpc>
              <a:defRPr/>
            </a:pPr>
            <a:r>
              <a:rPr lang="en-US" sz="2000" b="1" dirty="0" smtClean="0"/>
              <a:t>Form </a:t>
            </a:r>
            <a:r>
              <a:rPr lang="en-US" sz="2000" b="1" dirty="0"/>
              <a:t>990-T – Exempt Organization Business Income Tax </a:t>
            </a:r>
            <a:r>
              <a:rPr lang="en-US" sz="2000" b="1" dirty="0" smtClean="0"/>
              <a:t>Return (if you have unrelated business income (UBI))</a:t>
            </a:r>
            <a:endParaRPr lang="en-US" sz="2000" b="1" dirty="0"/>
          </a:p>
          <a:p>
            <a:pPr>
              <a:lnSpc>
                <a:spcPct val="90000"/>
              </a:lnSpc>
              <a:defRPr/>
            </a:pPr>
            <a:r>
              <a:rPr lang="en-US" sz="2000" b="1" dirty="0" smtClean="0"/>
              <a:t>Other information returns:</a:t>
            </a:r>
          </a:p>
          <a:p>
            <a:pPr lvl="1">
              <a:lnSpc>
                <a:spcPct val="90000"/>
              </a:lnSpc>
              <a:defRPr/>
            </a:pPr>
            <a:r>
              <a:rPr lang="en-US" sz="2000" b="1" dirty="0" smtClean="0"/>
              <a:t>Form </a:t>
            </a:r>
            <a:r>
              <a:rPr lang="en-US" sz="2000" b="1" dirty="0"/>
              <a:t>1099 MISC - Miscellaneous </a:t>
            </a:r>
            <a:r>
              <a:rPr lang="en-US" sz="2000" b="1" dirty="0" smtClean="0"/>
              <a:t>Income </a:t>
            </a:r>
          </a:p>
          <a:p>
            <a:pPr lvl="1">
              <a:lnSpc>
                <a:spcPct val="90000"/>
              </a:lnSpc>
              <a:defRPr/>
            </a:pPr>
            <a:r>
              <a:rPr lang="en-US" sz="2000" b="1" dirty="0" smtClean="0"/>
              <a:t>Form1096 </a:t>
            </a:r>
            <a:r>
              <a:rPr lang="en-US" sz="2000" b="1" dirty="0"/>
              <a:t>- Annual Summary and Transmittal of U.S. </a:t>
            </a:r>
            <a:r>
              <a:rPr lang="en-US" sz="2000" b="1" dirty="0" smtClean="0"/>
              <a:t> Information Returns</a:t>
            </a:r>
          </a:p>
          <a:p>
            <a:pPr>
              <a:lnSpc>
                <a:spcPct val="90000"/>
              </a:lnSpc>
              <a:defRPr/>
            </a:pPr>
            <a:endParaRPr lang="en-US" dirty="0"/>
          </a:p>
          <a:p>
            <a:pPr marL="0" indent="0">
              <a:lnSpc>
                <a:spcPct val="90000"/>
              </a:lnSpc>
              <a:buFontTx/>
              <a:buNone/>
              <a:defRPr/>
            </a:pPr>
            <a:r>
              <a:rPr lang="en-US" dirty="0"/>
              <a:t>	</a:t>
            </a:r>
          </a:p>
          <a:p>
            <a:pPr>
              <a:lnSpc>
                <a:spcPct val="90000"/>
              </a:lnSpc>
              <a:defRPr/>
            </a:pPr>
            <a:endParaRPr lang="en-US" dirty="0"/>
          </a:p>
          <a:p>
            <a:pPr>
              <a:lnSpc>
                <a:spcPct val="90000"/>
              </a:lnSpc>
              <a:buFontTx/>
              <a:buNone/>
              <a:defRPr/>
            </a:pPr>
            <a:endParaRPr lang="en-US" dirty="0"/>
          </a:p>
          <a:p>
            <a:pPr eaLnBrk="1" hangingPunct="1">
              <a:lnSpc>
                <a:spcPct val="90000"/>
              </a:lnSpc>
              <a:buFontTx/>
              <a:buNone/>
              <a:defRPr/>
            </a:pPr>
            <a:endParaRPr lang="en-US" dirty="0"/>
          </a:p>
        </p:txBody>
      </p:sp>
    </p:spTree>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oter Placeholder 3"/>
          <p:cNvSpPr>
            <a:spLocks noGrp="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10000"/>
              </a:spcBef>
              <a:spcAft>
                <a:spcPct val="40000"/>
              </a:spcAft>
              <a:buChar char="•"/>
              <a:defRPr>
                <a:solidFill>
                  <a:srgbClr val="0054A6"/>
                </a:solidFill>
                <a:latin typeface="Arial" charset="0"/>
              </a:defRPr>
            </a:lvl1pPr>
            <a:lvl2pPr marL="742950" indent="-285750" eaLnBrk="0" hangingPunct="0">
              <a:spcBef>
                <a:spcPct val="10000"/>
              </a:spcBef>
              <a:spcAft>
                <a:spcPct val="40000"/>
              </a:spcAft>
              <a:buChar char="–"/>
              <a:defRPr sz="1600">
                <a:solidFill>
                  <a:srgbClr val="0054A6"/>
                </a:solidFill>
                <a:latin typeface="Arial" charset="0"/>
              </a:defRPr>
            </a:lvl2pPr>
            <a:lvl3pPr marL="1143000" indent="-228600" eaLnBrk="0" hangingPunct="0">
              <a:spcBef>
                <a:spcPct val="10000"/>
              </a:spcBef>
              <a:spcAft>
                <a:spcPct val="40000"/>
              </a:spcAft>
              <a:buChar char="•"/>
              <a:defRPr sz="14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spcBef>
                <a:spcPct val="0"/>
              </a:spcBef>
              <a:spcAft>
                <a:spcPct val="0"/>
              </a:spcAft>
              <a:buFontTx/>
              <a:buNone/>
            </a:pPr>
            <a:r>
              <a:rPr lang="en-GB" altLang="en-US" dirty="0" smtClean="0">
                <a:cs typeface="Arial" charset="0"/>
              </a:rPr>
              <a:t>American Chemical Society</a:t>
            </a:r>
          </a:p>
        </p:txBody>
      </p:sp>
      <p:sp>
        <p:nvSpPr>
          <p:cNvPr id="22531" name="Slide Number Placeholder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10000"/>
              </a:spcBef>
              <a:spcAft>
                <a:spcPct val="40000"/>
              </a:spcAft>
              <a:buChar char="•"/>
              <a:defRPr>
                <a:solidFill>
                  <a:srgbClr val="0054A6"/>
                </a:solidFill>
                <a:latin typeface="Arial" charset="0"/>
              </a:defRPr>
            </a:lvl1pPr>
            <a:lvl2pPr marL="742950" indent="-285750" eaLnBrk="0" hangingPunct="0">
              <a:spcBef>
                <a:spcPct val="10000"/>
              </a:spcBef>
              <a:spcAft>
                <a:spcPct val="40000"/>
              </a:spcAft>
              <a:buChar char="–"/>
              <a:defRPr sz="1600">
                <a:solidFill>
                  <a:srgbClr val="0054A6"/>
                </a:solidFill>
                <a:latin typeface="Arial" charset="0"/>
              </a:defRPr>
            </a:lvl2pPr>
            <a:lvl3pPr marL="1143000" indent="-228600" eaLnBrk="0" hangingPunct="0">
              <a:spcBef>
                <a:spcPct val="10000"/>
              </a:spcBef>
              <a:spcAft>
                <a:spcPct val="40000"/>
              </a:spcAft>
              <a:buChar char="•"/>
              <a:defRPr sz="14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spcBef>
                <a:spcPct val="0"/>
              </a:spcBef>
              <a:spcAft>
                <a:spcPct val="0"/>
              </a:spcAft>
              <a:buFontTx/>
              <a:buNone/>
            </a:pPr>
            <a:fld id="{D649CC4A-AFE1-4212-B0F8-0A1C8506CAC4}" type="slidenum">
              <a:rPr lang="en-GB" altLang="en-US" smtClean="0">
                <a:cs typeface="Arial" charset="0"/>
              </a:rPr>
              <a:pPr eaLnBrk="1" hangingPunct="1">
                <a:spcBef>
                  <a:spcPct val="0"/>
                </a:spcBef>
                <a:spcAft>
                  <a:spcPct val="0"/>
                </a:spcAft>
                <a:buFontTx/>
                <a:buNone/>
              </a:pPr>
              <a:t>16</a:t>
            </a:fld>
            <a:endParaRPr lang="en-GB" altLang="en-US" dirty="0" smtClean="0">
              <a:cs typeface="Arial" charset="0"/>
            </a:endParaRPr>
          </a:p>
        </p:txBody>
      </p:sp>
      <p:sp>
        <p:nvSpPr>
          <p:cNvPr id="2" name="Rectangle 1"/>
          <p:cNvSpPr/>
          <p:nvPr/>
        </p:nvSpPr>
        <p:spPr>
          <a:xfrm>
            <a:off x="684213" y="620713"/>
            <a:ext cx="7920037" cy="2779712"/>
          </a:xfrm>
          <a:prstGeom prst="rect">
            <a:avLst/>
          </a:prstGeom>
        </p:spPr>
        <p:txBody>
          <a:bodyPr>
            <a:spAutoFit/>
          </a:bodyPr>
          <a:lstStyle/>
          <a:p>
            <a:pPr>
              <a:lnSpc>
                <a:spcPct val="90000"/>
              </a:lnSpc>
              <a:defRPr/>
            </a:pPr>
            <a:endParaRPr lang="en-US" sz="2600" b="1" dirty="0">
              <a:solidFill>
                <a:srgbClr val="0054A6"/>
              </a:solidFill>
              <a:latin typeface="+mj-lt"/>
              <a:ea typeface="+mj-ea"/>
              <a:cs typeface="+mj-cs"/>
            </a:endParaRPr>
          </a:p>
          <a:p>
            <a:pPr>
              <a:lnSpc>
                <a:spcPct val="90000"/>
              </a:lnSpc>
              <a:defRPr/>
            </a:pPr>
            <a:endParaRPr lang="en-US" sz="2600" b="1" dirty="0">
              <a:solidFill>
                <a:srgbClr val="0054A6"/>
              </a:solidFill>
              <a:latin typeface="+mj-lt"/>
              <a:ea typeface="+mj-ea"/>
              <a:cs typeface="+mj-cs"/>
            </a:endParaRPr>
          </a:p>
          <a:p>
            <a:pPr>
              <a:lnSpc>
                <a:spcPct val="90000"/>
              </a:lnSpc>
              <a:defRPr/>
            </a:pPr>
            <a:endParaRPr lang="en-US" sz="2600" b="1" dirty="0">
              <a:solidFill>
                <a:srgbClr val="0054A6"/>
              </a:solidFill>
              <a:latin typeface="+mj-lt"/>
              <a:ea typeface="+mj-ea"/>
              <a:cs typeface="+mj-cs"/>
            </a:endParaRPr>
          </a:p>
          <a:p>
            <a:pPr>
              <a:lnSpc>
                <a:spcPct val="90000"/>
              </a:lnSpc>
              <a:defRPr/>
            </a:pPr>
            <a:endParaRPr lang="en-US" sz="2600" b="1" dirty="0">
              <a:solidFill>
                <a:srgbClr val="0054A6"/>
              </a:solidFill>
              <a:latin typeface="+mj-lt"/>
              <a:ea typeface="+mj-ea"/>
              <a:cs typeface="+mj-cs"/>
            </a:endParaRPr>
          </a:p>
          <a:p>
            <a:pPr>
              <a:lnSpc>
                <a:spcPct val="90000"/>
              </a:lnSpc>
              <a:defRPr/>
            </a:pPr>
            <a:endParaRPr lang="en-US" sz="2600" b="1" dirty="0">
              <a:solidFill>
                <a:srgbClr val="0054A6"/>
              </a:solidFill>
              <a:latin typeface="+mj-lt"/>
              <a:ea typeface="+mj-ea"/>
              <a:cs typeface="+mj-cs"/>
            </a:endParaRPr>
          </a:p>
          <a:p>
            <a:pPr>
              <a:lnSpc>
                <a:spcPct val="90000"/>
              </a:lnSpc>
              <a:defRPr/>
            </a:pPr>
            <a:r>
              <a:rPr lang="en-US" sz="2600" b="1" dirty="0">
                <a:solidFill>
                  <a:srgbClr val="0054A6"/>
                </a:solidFill>
                <a:latin typeface="+mj-lt"/>
                <a:ea typeface="+mj-ea"/>
                <a:cs typeface="+mj-cs"/>
              </a:rPr>
              <a:t>	</a:t>
            </a:r>
            <a:r>
              <a:rPr lang="en-US" sz="3200" b="1" dirty="0">
                <a:solidFill>
                  <a:srgbClr val="0054A6"/>
                </a:solidFill>
                <a:latin typeface="+mj-lt"/>
                <a:ea typeface="+mj-ea"/>
                <a:cs typeface="+mj-cs"/>
              </a:rPr>
              <a:t>  WHICH FORM 990 TO FILE?</a:t>
            </a:r>
            <a:br>
              <a:rPr lang="en-US" sz="3200" b="1" dirty="0">
                <a:solidFill>
                  <a:srgbClr val="0054A6"/>
                </a:solidFill>
                <a:latin typeface="+mj-lt"/>
                <a:ea typeface="+mj-ea"/>
                <a:cs typeface="+mj-cs"/>
              </a:rPr>
            </a:br>
            <a:endParaRPr lang="en-US" sz="3200" b="1" dirty="0">
              <a:solidFill>
                <a:srgbClr val="0054A6"/>
              </a:solidFill>
              <a:latin typeface="+mj-lt"/>
              <a:ea typeface="+mj-ea"/>
              <a:cs typeface="+mj-cs"/>
            </a:endParaRPr>
          </a:p>
        </p:txBody>
      </p:sp>
    </p:spTree>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oter Placeholder 3"/>
          <p:cNvSpPr>
            <a:spLocks noGrp="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10000"/>
              </a:spcBef>
              <a:spcAft>
                <a:spcPct val="40000"/>
              </a:spcAft>
              <a:buChar char="•"/>
              <a:defRPr>
                <a:solidFill>
                  <a:srgbClr val="0054A6"/>
                </a:solidFill>
                <a:latin typeface="Arial" charset="0"/>
              </a:defRPr>
            </a:lvl1pPr>
            <a:lvl2pPr marL="742950" indent="-285750" eaLnBrk="0" hangingPunct="0">
              <a:spcBef>
                <a:spcPct val="10000"/>
              </a:spcBef>
              <a:spcAft>
                <a:spcPct val="40000"/>
              </a:spcAft>
              <a:buChar char="–"/>
              <a:defRPr sz="1600">
                <a:solidFill>
                  <a:srgbClr val="0054A6"/>
                </a:solidFill>
                <a:latin typeface="Arial" charset="0"/>
              </a:defRPr>
            </a:lvl2pPr>
            <a:lvl3pPr marL="1143000" indent="-228600" eaLnBrk="0" hangingPunct="0">
              <a:spcBef>
                <a:spcPct val="10000"/>
              </a:spcBef>
              <a:spcAft>
                <a:spcPct val="40000"/>
              </a:spcAft>
              <a:buChar char="•"/>
              <a:defRPr sz="14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spcBef>
                <a:spcPct val="0"/>
              </a:spcBef>
              <a:spcAft>
                <a:spcPct val="0"/>
              </a:spcAft>
              <a:buFontTx/>
              <a:buNone/>
            </a:pPr>
            <a:r>
              <a:rPr lang="en-GB" altLang="en-US" dirty="0" smtClean="0">
                <a:cs typeface="Arial" charset="0"/>
              </a:rPr>
              <a:t>American Chemical Society</a:t>
            </a:r>
          </a:p>
        </p:txBody>
      </p:sp>
      <p:sp>
        <p:nvSpPr>
          <p:cNvPr id="23555" name="Slide Number Placeholder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10000"/>
              </a:spcBef>
              <a:spcAft>
                <a:spcPct val="40000"/>
              </a:spcAft>
              <a:buChar char="•"/>
              <a:defRPr>
                <a:solidFill>
                  <a:srgbClr val="0054A6"/>
                </a:solidFill>
                <a:latin typeface="Arial" charset="0"/>
              </a:defRPr>
            </a:lvl1pPr>
            <a:lvl2pPr marL="742950" indent="-285750" eaLnBrk="0" hangingPunct="0">
              <a:spcBef>
                <a:spcPct val="10000"/>
              </a:spcBef>
              <a:spcAft>
                <a:spcPct val="40000"/>
              </a:spcAft>
              <a:buChar char="–"/>
              <a:defRPr sz="1600">
                <a:solidFill>
                  <a:srgbClr val="0054A6"/>
                </a:solidFill>
                <a:latin typeface="Arial" charset="0"/>
              </a:defRPr>
            </a:lvl2pPr>
            <a:lvl3pPr marL="1143000" indent="-228600" eaLnBrk="0" hangingPunct="0">
              <a:spcBef>
                <a:spcPct val="10000"/>
              </a:spcBef>
              <a:spcAft>
                <a:spcPct val="40000"/>
              </a:spcAft>
              <a:buChar char="•"/>
              <a:defRPr sz="14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spcBef>
                <a:spcPct val="0"/>
              </a:spcBef>
              <a:spcAft>
                <a:spcPct val="0"/>
              </a:spcAft>
              <a:buFontTx/>
              <a:buNone/>
            </a:pPr>
            <a:fld id="{B162D569-6FAE-4C19-90C2-A06BED906182}" type="slidenum">
              <a:rPr lang="en-GB" altLang="en-US" smtClean="0">
                <a:cs typeface="Arial" charset="0"/>
              </a:rPr>
              <a:pPr eaLnBrk="1" hangingPunct="1">
                <a:spcBef>
                  <a:spcPct val="0"/>
                </a:spcBef>
                <a:spcAft>
                  <a:spcPct val="0"/>
                </a:spcAft>
                <a:buFontTx/>
                <a:buNone/>
              </a:pPr>
              <a:t>17</a:t>
            </a:fld>
            <a:endParaRPr lang="en-GB" altLang="en-US" dirty="0" smtClean="0">
              <a:cs typeface="Arial" charset="0"/>
            </a:endParaRPr>
          </a:p>
        </p:txBody>
      </p:sp>
      <p:sp>
        <p:nvSpPr>
          <p:cNvPr id="23556" name="Rectangle 2"/>
          <p:cNvSpPr>
            <a:spLocks noGrp="1" noChangeArrowheads="1"/>
          </p:cNvSpPr>
          <p:nvPr>
            <p:ph type="title"/>
          </p:nvPr>
        </p:nvSpPr>
        <p:spPr>
          <a:xfrm>
            <a:off x="684213" y="620713"/>
            <a:ext cx="5616575" cy="936625"/>
          </a:xfrm>
        </p:spPr>
        <p:txBody>
          <a:bodyPr/>
          <a:lstStyle/>
          <a:p>
            <a:pPr eaLnBrk="1" hangingPunct="1"/>
            <a:r>
              <a:rPr lang="en-US" altLang="en-US" sz="2800" dirty="0" smtClean="0"/>
              <a:t> Which Form 990 to File?</a:t>
            </a:r>
            <a:br>
              <a:rPr lang="en-US" altLang="en-US" sz="2800" dirty="0" smtClean="0"/>
            </a:br>
            <a:r>
              <a:rPr lang="en-US" altLang="en-US" sz="2800" dirty="0" smtClean="0"/>
              <a:t> </a:t>
            </a:r>
          </a:p>
        </p:txBody>
      </p:sp>
      <p:graphicFrame>
        <p:nvGraphicFramePr>
          <p:cNvPr id="122059" name="Group 203"/>
          <p:cNvGraphicFramePr>
            <a:graphicFrameLocks noGrp="1"/>
          </p:cNvGraphicFramePr>
          <p:nvPr>
            <p:ph idx="1"/>
          </p:nvPr>
        </p:nvGraphicFramePr>
        <p:xfrm>
          <a:off x="755650" y="1412875"/>
          <a:ext cx="7859713" cy="5794374"/>
        </p:xfrm>
        <a:graphic>
          <a:graphicData uri="http://schemas.openxmlformats.org/drawingml/2006/table">
            <a:tbl>
              <a:tblPr/>
              <a:tblGrid>
                <a:gridCol w="6419850"/>
                <a:gridCol w="1439863"/>
              </a:tblGrid>
              <a:tr h="701082">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endParaRPr lang="en-US" sz="2000" b="1" dirty="0" smtClean="0">
                        <a:solidFill>
                          <a:srgbClr val="0054A6"/>
                        </a:solidFill>
                      </a:endParaRPr>
                    </a:p>
                    <a:p>
                      <a:pPr marL="342900" marR="0" lvl="0" indent="-342900" algn="ctr" defTabSz="914400" rtl="0" eaLnBrk="1" fontAlgn="ctr" latinLnBrk="0" hangingPunct="1">
                        <a:lnSpc>
                          <a:spcPct val="100000"/>
                        </a:lnSpc>
                        <a:spcBef>
                          <a:spcPct val="0"/>
                        </a:spcBef>
                        <a:spcAft>
                          <a:spcPct val="0"/>
                        </a:spcAft>
                        <a:buClrTx/>
                        <a:buSzTx/>
                        <a:buFontTx/>
                        <a:buNone/>
                        <a:tabLst/>
                      </a:pPr>
                      <a:r>
                        <a:rPr lang="en-US" sz="2000" b="1" dirty="0" smtClean="0">
                          <a:solidFill>
                            <a:srgbClr val="0054A6"/>
                          </a:solidFill>
                        </a:rPr>
                        <a:t>Based on Gross Receipts and Total Assets</a:t>
                      </a:r>
                      <a:r>
                        <a:rPr kumimoji="0" lang="en-GB" sz="2000" b="1" i="1" u="none" strike="noStrike" cap="none" normalizeH="0" baseline="0" dirty="0" smtClean="0">
                          <a:ln>
                            <a:noFill/>
                          </a:ln>
                          <a:solidFill>
                            <a:srgbClr val="0054A6"/>
                          </a:solidFill>
                          <a:effectLst/>
                          <a:latin typeface="Arial" charset="0"/>
                          <a:cs typeface="Arial" charset="0"/>
                        </a:rPr>
                        <a:t> </a:t>
                      </a:r>
                      <a:endParaRPr kumimoji="0" lang="en-GB" sz="2000" b="1" i="0" u="none" strike="noStrike" cap="none" normalizeH="0" baseline="0" dirty="0" smtClean="0">
                        <a:ln>
                          <a:noFill/>
                        </a:ln>
                        <a:solidFill>
                          <a:srgbClr val="0054A6"/>
                        </a:solidFill>
                        <a:effectLst/>
                        <a:latin typeface="Arial" charset="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GB" sz="1000" b="1" i="0" u="none" strike="noStrike" cap="none" normalizeH="0" baseline="0" dirty="0" smtClean="0">
                          <a:ln>
                            <a:noFill/>
                          </a:ln>
                          <a:solidFill>
                            <a:srgbClr val="0054A6"/>
                          </a:solidFill>
                          <a:effectLst/>
                          <a:latin typeface="Arial" charset="0"/>
                          <a:cs typeface="Arial" charset="0"/>
                        </a:rPr>
                        <a:t> </a:t>
                      </a:r>
                      <a:r>
                        <a:rPr kumimoji="0" lang="en-GB" sz="1400" b="1" i="1" u="none" strike="noStrike" cap="none" normalizeH="0" baseline="0" dirty="0" smtClean="0">
                          <a:ln>
                            <a:noFill/>
                          </a:ln>
                          <a:solidFill>
                            <a:srgbClr val="0054A6"/>
                          </a:solidFill>
                          <a:effectLst/>
                          <a:latin typeface="Arial" charset="0"/>
                          <a:cs typeface="Arial" charset="0"/>
                        </a:rPr>
                        <a:t>Form to</a:t>
                      </a:r>
                      <a:endParaRPr kumimoji="0" lang="en-GB" sz="1400" b="1" i="1" u="none" strike="noStrike" cap="none" normalizeH="0" baseline="0" dirty="0" smtClean="0">
                        <a:ln>
                          <a:noFill/>
                        </a:ln>
                        <a:solidFill>
                          <a:srgbClr val="0054A6"/>
                        </a:solidFill>
                        <a:effectLst/>
                        <a:latin typeface="Arial"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r>
              <a:tr h="322372">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endParaRPr kumimoji="0" lang="en-GB" sz="1400" b="1" i="0" u="none" strike="noStrike" cap="none" normalizeH="0" baseline="0" dirty="0" smtClean="0">
                        <a:ln>
                          <a:noFill/>
                        </a:ln>
                        <a:solidFill>
                          <a:srgbClr val="0054A6"/>
                        </a:solidFill>
                        <a:effectLst/>
                        <a:latin typeface="Arial" charset="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GB" sz="1400" b="1" i="1" u="none" strike="noStrike" cap="none" normalizeH="0" baseline="0" dirty="0" smtClean="0">
                          <a:ln>
                            <a:noFill/>
                          </a:ln>
                          <a:solidFill>
                            <a:srgbClr val="0054A6"/>
                          </a:solidFill>
                          <a:effectLst/>
                          <a:latin typeface="Arial" charset="0"/>
                          <a:cs typeface="Arial" charset="0"/>
                        </a:rPr>
                        <a:t>File</a:t>
                      </a:r>
                      <a:endParaRPr kumimoji="0" lang="en-GB" sz="1400" b="1" i="0" u="none" strike="noStrike" cap="none" normalizeH="0" baseline="0" dirty="0" smtClean="0">
                        <a:ln>
                          <a:noFill/>
                        </a:ln>
                        <a:solidFill>
                          <a:srgbClr val="0054A6"/>
                        </a:solidFill>
                        <a:effectLst/>
                        <a:latin typeface="Arial" charset="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r>
              <a:tr h="548034">
                <a:tc>
                  <a:txBody>
                    <a:bodyPr/>
                    <a:lstStyle/>
                    <a:p>
                      <a:pPr marL="342900" marR="0" lvl="0" indent="-342900" algn="l" defTabSz="914400" rtl="0" eaLnBrk="1" fontAlgn="b" latinLnBrk="0" hangingPunct="1">
                        <a:lnSpc>
                          <a:spcPct val="100000"/>
                        </a:lnSpc>
                        <a:spcBef>
                          <a:spcPct val="0"/>
                        </a:spcBef>
                        <a:spcAft>
                          <a:spcPct val="0"/>
                        </a:spcAft>
                        <a:buClrTx/>
                        <a:buSzTx/>
                        <a:buFontTx/>
                        <a:buNone/>
                        <a:tabLst/>
                        <a:defRPr/>
                      </a:pPr>
                      <a:r>
                        <a:rPr kumimoji="0" lang="en-GB" sz="1400" b="1" i="0" u="none" strike="noStrike" cap="none" normalizeH="0" baseline="0" dirty="0" smtClean="0">
                          <a:ln>
                            <a:noFill/>
                          </a:ln>
                          <a:solidFill>
                            <a:srgbClr val="0054A6"/>
                          </a:solidFill>
                          <a:effectLst/>
                          <a:latin typeface="Arial" charset="0"/>
                          <a:cs typeface="Arial" charset="0"/>
                        </a:rPr>
                        <a:t> Gross receipts normally ≤ $50,000</a:t>
                      </a:r>
                      <a:r>
                        <a:rPr kumimoji="0" lang="en-GB" sz="1400" b="1" i="0" u="none" strike="noStrike" cap="none" normalizeH="0" baseline="0" dirty="0" smtClean="0">
                          <a:ln>
                            <a:noFill/>
                          </a:ln>
                          <a:solidFill>
                            <a:srgbClr val="FF0000"/>
                          </a:solidFill>
                          <a:effectLst/>
                          <a:latin typeface="Arial" charset="0"/>
                          <a:cs typeface="Arial" charset="0"/>
                        </a:rPr>
                        <a:t>**</a:t>
                      </a:r>
                      <a:endParaRPr kumimoji="0" lang="en-GB" sz="1400" b="1" i="0" u="none" strike="noStrike" cap="none" normalizeH="0" baseline="0" dirty="0" smtClean="0">
                        <a:ln>
                          <a:noFill/>
                        </a:ln>
                        <a:solidFill>
                          <a:srgbClr val="FF0000"/>
                        </a:solidFill>
                        <a:effectLst/>
                        <a:latin typeface="Arial"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rgbClr val="0054A6"/>
                          </a:solidFill>
                          <a:effectLst/>
                          <a:latin typeface="Arial" charset="0"/>
                          <a:cs typeface="Arial" charset="0"/>
                        </a:rPr>
                        <a:t> 990-N </a:t>
                      </a:r>
                    </a:p>
                    <a:p>
                      <a:pPr marL="342900" marR="0" lvl="0" indent="-342900" algn="ctr" defTabSz="914400" rtl="0" eaLnBrk="1" fontAlgn="b"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rgbClr val="0054A6"/>
                          </a:solidFill>
                          <a:effectLst/>
                          <a:latin typeface="Arial" charset="0"/>
                          <a:cs typeface="Arial" charset="0"/>
                        </a:rPr>
                        <a:t>(e-Postcard)</a:t>
                      </a:r>
                      <a:endParaRPr kumimoji="0" lang="en-GB" sz="1400" b="1" i="0" u="none" strike="noStrike" cap="none" normalizeH="0" baseline="0" dirty="0" smtClean="0">
                        <a:ln>
                          <a:noFill/>
                        </a:ln>
                        <a:solidFill>
                          <a:srgbClr val="0054A6"/>
                        </a:solidFill>
                        <a:effectLst/>
                        <a:latin typeface="Arial"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2372">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rgbClr val="0054A6"/>
                        </a:solidFill>
                        <a:effectLst/>
                        <a:latin typeface="Arial" charset="0"/>
                        <a:cs typeface="Arial"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rgbClr val="0054A6"/>
                        </a:solidFill>
                        <a:effectLst/>
                        <a:latin typeface="Arial" charset="0"/>
                        <a:cs typeface="Arial"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r>
              <a:tr h="322372">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rgbClr val="0054A6"/>
                          </a:solidFill>
                          <a:effectLst/>
                          <a:latin typeface="Arial" charset="0"/>
                          <a:cs typeface="Arial" charset="0"/>
                        </a:rPr>
                        <a:t> Gross receipts &gt; $50,000  </a:t>
                      </a:r>
                      <a:r>
                        <a:rPr kumimoji="0" lang="en-GB" sz="1400" b="1" i="0" u="sng" strike="noStrike" cap="none" normalizeH="0" baseline="0" dirty="0" smtClean="0">
                          <a:ln>
                            <a:noFill/>
                          </a:ln>
                          <a:solidFill>
                            <a:srgbClr val="0054A6"/>
                          </a:solidFill>
                          <a:effectLst/>
                          <a:latin typeface="Arial" charset="0"/>
                          <a:cs typeface="Arial" charset="0"/>
                        </a:rPr>
                        <a:t>AND</a:t>
                      </a:r>
                      <a:r>
                        <a:rPr kumimoji="0" lang="en-GB" sz="1400" b="1" i="0" u="none" strike="noStrike" cap="none" normalizeH="0" baseline="0" dirty="0" smtClean="0">
                          <a:ln>
                            <a:noFill/>
                          </a:ln>
                          <a:solidFill>
                            <a:srgbClr val="0054A6"/>
                          </a:solidFill>
                          <a:effectLst/>
                          <a:latin typeface="Arial" charset="0"/>
                          <a:cs typeface="Arial" charset="0"/>
                        </a:rPr>
                        <a:t> &lt; $200,000,  </a:t>
                      </a:r>
                      <a:r>
                        <a:rPr kumimoji="0" lang="en-GB" sz="1400" b="1" i="0" u="sng" strike="noStrike" cap="none" normalizeH="0" baseline="0" dirty="0" smtClean="0">
                          <a:ln>
                            <a:noFill/>
                          </a:ln>
                          <a:solidFill>
                            <a:srgbClr val="0054A6"/>
                          </a:solidFill>
                          <a:effectLst/>
                          <a:latin typeface="Arial" charset="0"/>
                          <a:cs typeface="Arial" charset="0"/>
                        </a:rPr>
                        <a:t>AND</a:t>
                      </a:r>
                      <a:r>
                        <a:rPr kumimoji="0" lang="en-GB" sz="1400" b="1" i="0" u="none" strike="noStrike" cap="none" normalizeH="0" baseline="0" dirty="0" smtClean="0">
                          <a:ln>
                            <a:noFill/>
                          </a:ln>
                          <a:solidFill>
                            <a:srgbClr val="0054A6"/>
                          </a:solidFill>
                          <a:effectLst/>
                          <a:latin typeface="Arial" charset="0"/>
                          <a:cs typeface="Arial" charset="0"/>
                        </a:rPr>
                        <a:t> Total assets  &lt; $500,000</a:t>
                      </a: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rgbClr val="0054A6"/>
                          </a:solidFill>
                          <a:effectLst/>
                          <a:latin typeface="Arial" charset="0"/>
                          <a:cs typeface="Arial" charset="0"/>
                        </a:rPr>
                        <a:t> 990-EZ</a:t>
                      </a: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r>
              <a:tr h="322372">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rgbClr val="0054A6"/>
                          </a:solidFill>
                          <a:effectLst/>
                          <a:latin typeface="Arial" charset="0"/>
                          <a:cs typeface="Arial" charset="0"/>
                        </a:rPr>
                        <a:t> </a:t>
                      </a:r>
                      <a:endParaRPr kumimoji="0" lang="en-GB" sz="1400" b="1" i="0" u="none" strike="noStrike" cap="none" normalizeH="0" baseline="0" dirty="0" smtClean="0">
                        <a:ln>
                          <a:noFill/>
                        </a:ln>
                        <a:solidFill>
                          <a:srgbClr val="0054A6"/>
                        </a:solidFill>
                        <a:effectLst/>
                        <a:latin typeface="Arial"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rowSpan="2">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rgbClr val="0054A6"/>
                          </a:solidFill>
                          <a:effectLst/>
                          <a:latin typeface="Arial" charset="0"/>
                          <a:cs typeface="Arial" charset="0"/>
                        </a:rPr>
                        <a:t> 990</a:t>
                      </a:r>
                      <a:endParaRPr kumimoji="0" lang="en-GB" sz="1400" b="1" i="0" u="none" strike="noStrike" cap="none" normalizeH="0" baseline="0" dirty="0" smtClean="0">
                        <a:ln>
                          <a:noFill/>
                        </a:ln>
                        <a:solidFill>
                          <a:srgbClr val="0054A6"/>
                        </a:solidFill>
                        <a:effectLst/>
                        <a:latin typeface="Arial"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2372">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rgbClr val="0054A6"/>
                          </a:solidFill>
                          <a:effectLst/>
                          <a:latin typeface="Arial" charset="0"/>
                          <a:cs typeface="Arial" charset="0"/>
                        </a:rPr>
                        <a:t>  Gross receipts ≥ $200,000, </a:t>
                      </a:r>
                      <a:r>
                        <a:rPr kumimoji="0" lang="en-GB" sz="1400" b="1" i="0" u="sng" strike="noStrike" cap="none" normalizeH="0" baseline="0" dirty="0" smtClean="0">
                          <a:ln>
                            <a:noFill/>
                          </a:ln>
                          <a:solidFill>
                            <a:srgbClr val="0054A6"/>
                          </a:solidFill>
                          <a:effectLst/>
                          <a:latin typeface="Arial" charset="0"/>
                          <a:cs typeface="Arial" charset="0"/>
                        </a:rPr>
                        <a:t>OR</a:t>
                      </a:r>
                      <a:r>
                        <a:rPr kumimoji="0" lang="en-GB" sz="1400" b="1" i="0" u="none" strike="noStrike" cap="none" normalizeH="0" baseline="0" dirty="0" smtClean="0">
                          <a:ln>
                            <a:noFill/>
                          </a:ln>
                          <a:solidFill>
                            <a:srgbClr val="0054A6"/>
                          </a:solidFill>
                          <a:effectLst/>
                          <a:latin typeface="Arial" charset="0"/>
                          <a:cs typeface="Arial" charset="0"/>
                        </a:rPr>
                        <a:t> Total assets ≥ $500,000</a:t>
                      </a: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US"/>
                    </a:p>
                  </a:txBody>
                  <a:tcPr/>
                </a:tc>
              </a:tr>
              <a:tr h="999354">
                <a:tc gridSpan="2">
                  <a:txBody>
                    <a:bodyPr/>
                    <a:lstStyle/>
                    <a:p>
                      <a:pPr marL="342900" marR="0" lvl="0" indent="-342900" algn="l" defTabSz="914400" rtl="0" eaLnBrk="1" fontAlgn="b" latinLnBrk="0" hangingPunct="1">
                        <a:lnSpc>
                          <a:spcPct val="100000"/>
                        </a:lnSpc>
                        <a:spcBef>
                          <a:spcPct val="0"/>
                        </a:spcBef>
                        <a:spcAft>
                          <a:spcPct val="0"/>
                        </a:spcAft>
                        <a:buClrTx/>
                        <a:buSzTx/>
                        <a:buFontTx/>
                        <a:buNone/>
                        <a:tabLst/>
                        <a:defRPr/>
                      </a:pPr>
                      <a:r>
                        <a:rPr kumimoji="0" lang="en-GB" sz="1400" b="0" i="0" u="none" strike="noStrike" cap="none" normalizeH="0" baseline="0" dirty="0" smtClean="0">
                          <a:ln>
                            <a:noFill/>
                          </a:ln>
                          <a:solidFill>
                            <a:schemeClr val="tx1"/>
                          </a:solidFill>
                          <a:effectLst/>
                          <a:latin typeface="Arial" charset="0"/>
                        </a:rPr>
                        <a:t>  </a:t>
                      </a:r>
                    </a:p>
                    <a:p>
                      <a:pPr marL="342900" marR="0" lvl="0" indent="-342900" algn="l" defTabSz="914400" rtl="0" eaLnBrk="1" fontAlgn="b" latinLnBrk="0" hangingPunct="1">
                        <a:lnSpc>
                          <a:spcPct val="100000"/>
                        </a:lnSpc>
                        <a:spcBef>
                          <a:spcPct val="0"/>
                        </a:spcBef>
                        <a:spcAft>
                          <a:spcPct val="0"/>
                        </a:spcAft>
                        <a:buClrTx/>
                        <a:buSzTx/>
                        <a:buFontTx/>
                        <a:buNone/>
                        <a:tabLst/>
                        <a:defRPr/>
                      </a:pPr>
                      <a:r>
                        <a:rPr kumimoji="0" lang="en-GB" sz="1400" b="0" i="0" u="none" strike="noStrike" cap="none" normalizeH="0" baseline="0" dirty="0" smtClean="0">
                          <a:ln>
                            <a:noFill/>
                          </a:ln>
                          <a:solidFill>
                            <a:srgbClr val="FF0000"/>
                          </a:solidFill>
                          <a:effectLst/>
                          <a:latin typeface="Arial" charset="0"/>
                        </a:rPr>
                        <a:t>**</a:t>
                      </a:r>
                      <a:r>
                        <a:rPr kumimoji="0" lang="en-GB" sz="1400" b="0" i="0" u="none" strike="noStrike" cap="none" normalizeH="0" baseline="0" dirty="0" smtClean="0">
                          <a:ln>
                            <a:noFill/>
                          </a:ln>
                          <a:solidFill>
                            <a:schemeClr val="tx1"/>
                          </a:solidFill>
                          <a:effectLst/>
                          <a:latin typeface="Arial" charset="0"/>
                        </a:rPr>
                        <a:t> </a:t>
                      </a:r>
                      <a:r>
                        <a:rPr kumimoji="0" lang="en-GB" sz="1400" b="1" i="0" u="none" strike="noStrike" cap="none" normalizeH="0" baseline="0" dirty="0" smtClean="0">
                          <a:ln>
                            <a:noFill/>
                          </a:ln>
                          <a:solidFill>
                            <a:srgbClr val="0054A6"/>
                          </a:solidFill>
                          <a:effectLst/>
                          <a:latin typeface="Arial" charset="0"/>
                        </a:rPr>
                        <a:t>To determine if gross receipts are normally</a:t>
                      </a:r>
                      <a:r>
                        <a:rPr kumimoji="0" lang="en-GB" sz="1400" b="1" i="0" u="none" strike="noStrike" cap="none" normalizeH="0" baseline="0" dirty="0" smtClean="0">
                          <a:ln>
                            <a:noFill/>
                          </a:ln>
                          <a:solidFill>
                            <a:srgbClr val="0054A6"/>
                          </a:solidFill>
                          <a:effectLst/>
                          <a:latin typeface="Arial" charset="0"/>
                          <a:cs typeface="Arial" charset="0"/>
                        </a:rPr>
                        <a:t> ≤ $50,000: Take the average gross receipts based on a 3-yr period to include tax year + 2 prior tax periods </a:t>
                      </a:r>
                      <a:endParaRPr kumimoji="0" lang="en-GB" sz="1400" b="1" i="0" u="none" strike="noStrike" cap="none" normalizeH="0" baseline="0" dirty="0" smtClean="0">
                        <a:ln>
                          <a:noFill/>
                        </a:ln>
                        <a:solidFill>
                          <a:srgbClr val="0054A6"/>
                        </a:solidFill>
                        <a:effectLst/>
                        <a:latin typeface="Arial" charset="0"/>
                      </a:endParaRPr>
                    </a:p>
                  </a:txBody>
                  <a:tcPr marT="45723" marB="45723" anchor="b" horzOverflow="overflow">
                    <a:lnL cap="flat">
                      <a:noFill/>
                    </a:lnL>
                    <a:lnR cap="flat">
                      <a:noFill/>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r>
              <a:tr h="1066863">
                <a:tc gridSpan="2">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chemeClr val="tx1"/>
                        </a:solidFill>
                        <a:effectLst/>
                        <a:latin typeface="Arial" charset="0"/>
                      </a:endParaRPr>
                    </a:p>
                    <a:p>
                      <a:pPr marL="0" indent="0" algn="ctr" eaLnBrk="0" hangingPunct="0">
                        <a:lnSpc>
                          <a:spcPct val="90000"/>
                        </a:lnSpc>
                        <a:buNone/>
                      </a:pPr>
                      <a:r>
                        <a:rPr lang="en-US" sz="2000" b="1" baseline="0" dirty="0" smtClean="0">
                          <a:solidFill>
                            <a:srgbClr val="7D2931"/>
                          </a:solidFill>
                        </a:rPr>
                        <a:t>The Form 990 series of returns (Form 990, 990-EZ, or 990-N) are          </a:t>
                      </a:r>
                    </a:p>
                    <a:p>
                      <a:pPr marL="0" indent="0" algn="ctr" eaLnBrk="0" hangingPunct="0">
                        <a:lnSpc>
                          <a:spcPct val="90000"/>
                        </a:lnSpc>
                        <a:buNone/>
                      </a:pPr>
                      <a:r>
                        <a:rPr lang="en-US" sz="2000" b="1" baseline="0" dirty="0" smtClean="0">
                          <a:solidFill>
                            <a:srgbClr val="7D2931"/>
                          </a:solidFill>
                        </a:rPr>
                        <a:t>       mandatory for 501(c)(3) organizations</a:t>
                      </a:r>
                    </a:p>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chemeClr val="tx1"/>
                        </a:solidFill>
                        <a:effectLst/>
                        <a:latin typeface="Arial" charset="0"/>
                      </a:endParaRPr>
                    </a:p>
                  </a:txBody>
                  <a:tcPr marT="45723" marB="45723" anchor="b" horzOverflow="overflow">
                    <a:lnL cap="flat">
                      <a:noFill/>
                    </a:lnL>
                    <a:lnR cap="flat">
                      <a:noFill/>
                    </a:lnR>
                    <a:lnT w="12700" cap="flat" cmpd="sng" algn="ctr">
                      <a:noFill/>
                      <a:prstDash val="solid"/>
                      <a:round/>
                      <a:headEnd type="none" w="med" len="med"/>
                      <a:tailEnd type="none" w="med" len="med"/>
                    </a:lnT>
                    <a:lnB>
                      <a:noFill/>
                    </a:lnB>
                    <a:lnTlToBr>
                      <a:noFill/>
                    </a:lnTlToBr>
                    <a:lnBlToTr>
                      <a:noFill/>
                    </a:lnBlToTr>
                    <a:noFill/>
                  </a:tcPr>
                </a:tc>
                <a:tc hMerge="1">
                  <a:txBody>
                    <a:bodyPr/>
                    <a:lstStyle/>
                    <a:p>
                      <a:endParaRPr lang="en-US"/>
                    </a:p>
                  </a:txBody>
                  <a:tcPr/>
                </a:tc>
              </a:tr>
              <a:tr h="867181">
                <a:tc gridSpan="2">
                  <a:txBody>
                    <a:bodyPr/>
                    <a:lstStyle/>
                    <a:p>
                      <a:pPr marL="0" marR="0" lvl="0" indent="0" algn="l" defTabSz="914400" rtl="0" eaLnBrk="1" fontAlgn="base" latinLnBrk="0" hangingPunct="1">
                        <a:lnSpc>
                          <a:spcPct val="100000"/>
                        </a:lnSpc>
                        <a:spcBef>
                          <a:spcPct val="10000"/>
                        </a:spcBef>
                        <a:spcAft>
                          <a:spcPct val="40000"/>
                        </a:spcAft>
                        <a:buClrTx/>
                        <a:buSzTx/>
                        <a:buFontTx/>
                        <a:buNone/>
                        <a:tabLst/>
                      </a:pPr>
                      <a:endParaRPr kumimoji="0" lang="en-US" sz="1400" b="1" i="1" u="none" strike="noStrike" cap="none" normalizeH="0" baseline="0" dirty="0" smtClean="0">
                        <a:ln>
                          <a:noFill/>
                        </a:ln>
                        <a:solidFill>
                          <a:srgbClr val="0054A6"/>
                        </a:solidFill>
                        <a:effectLst/>
                        <a:latin typeface="Arial" charset="0"/>
                      </a:endParaRPr>
                    </a:p>
                  </a:txBody>
                  <a:tcPr marT="45723" marB="45723" anchor="b" horzOverflow="overflow">
                    <a:lnL cap="flat">
                      <a:noFill/>
                    </a:lnL>
                    <a:lnR cap="flat">
                      <a:noFill/>
                    </a:lnR>
                    <a:lnT>
                      <a:noFill/>
                    </a:lnT>
                    <a:lnB>
                      <a:noFill/>
                    </a:lnB>
                    <a:lnTlToBr>
                      <a:noFill/>
                    </a:lnTlToBr>
                    <a:lnBlToTr>
                      <a:noFill/>
                    </a:lnBlToTr>
                    <a:noFill/>
                  </a:tcPr>
                </a:tc>
                <a:tc hMerge="1">
                  <a:txBody>
                    <a:bodyPr/>
                    <a:lstStyle/>
                    <a:p>
                      <a:endParaRPr lang="en-US"/>
                    </a:p>
                  </a:txBody>
                  <a:tcPr/>
                </a:tc>
              </a:tr>
            </a:tbl>
          </a:graphicData>
        </a:graphic>
      </p:graphicFrame>
    </p:spTree>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oter Placeholder 4"/>
          <p:cNvSpPr>
            <a:spLocks noGrp="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10000"/>
              </a:spcBef>
              <a:spcAft>
                <a:spcPct val="40000"/>
              </a:spcAft>
              <a:buChar char="•"/>
              <a:defRPr>
                <a:solidFill>
                  <a:srgbClr val="0054A6"/>
                </a:solidFill>
                <a:latin typeface="Arial" charset="0"/>
              </a:defRPr>
            </a:lvl1pPr>
            <a:lvl2pPr marL="742950" indent="-285750" eaLnBrk="0" hangingPunct="0">
              <a:spcBef>
                <a:spcPct val="10000"/>
              </a:spcBef>
              <a:spcAft>
                <a:spcPct val="40000"/>
              </a:spcAft>
              <a:buChar char="–"/>
              <a:defRPr sz="1600">
                <a:solidFill>
                  <a:srgbClr val="0054A6"/>
                </a:solidFill>
                <a:latin typeface="Arial" charset="0"/>
              </a:defRPr>
            </a:lvl2pPr>
            <a:lvl3pPr marL="1143000" indent="-228600" eaLnBrk="0" hangingPunct="0">
              <a:spcBef>
                <a:spcPct val="10000"/>
              </a:spcBef>
              <a:spcAft>
                <a:spcPct val="40000"/>
              </a:spcAft>
              <a:buChar char="•"/>
              <a:defRPr sz="14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spcBef>
                <a:spcPct val="0"/>
              </a:spcBef>
              <a:spcAft>
                <a:spcPct val="0"/>
              </a:spcAft>
              <a:buFontTx/>
              <a:buNone/>
            </a:pPr>
            <a:r>
              <a:rPr lang="en-GB" altLang="en-US" dirty="0" smtClean="0">
                <a:cs typeface="Arial" charset="0"/>
              </a:rPr>
              <a:t>American Chemical Society</a:t>
            </a:r>
          </a:p>
        </p:txBody>
      </p:sp>
      <p:sp>
        <p:nvSpPr>
          <p:cNvPr id="24579" name="Slide Number Placeholder 5"/>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10000"/>
              </a:spcBef>
              <a:spcAft>
                <a:spcPct val="40000"/>
              </a:spcAft>
              <a:buChar char="•"/>
              <a:defRPr>
                <a:solidFill>
                  <a:srgbClr val="0054A6"/>
                </a:solidFill>
                <a:latin typeface="Arial" charset="0"/>
              </a:defRPr>
            </a:lvl1pPr>
            <a:lvl2pPr marL="742950" indent="-285750" eaLnBrk="0" hangingPunct="0">
              <a:spcBef>
                <a:spcPct val="10000"/>
              </a:spcBef>
              <a:spcAft>
                <a:spcPct val="40000"/>
              </a:spcAft>
              <a:buChar char="–"/>
              <a:defRPr sz="1600">
                <a:solidFill>
                  <a:srgbClr val="0054A6"/>
                </a:solidFill>
                <a:latin typeface="Arial" charset="0"/>
              </a:defRPr>
            </a:lvl2pPr>
            <a:lvl3pPr marL="1143000" indent="-228600" eaLnBrk="0" hangingPunct="0">
              <a:spcBef>
                <a:spcPct val="10000"/>
              </a:spcBef>
              <a:spcAft>
                <a:spcPct val="40000"/>
              </a:spcAft>
              <a:buChar char="•"/>
              <a:defRPr sz="14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spcBef>
                <a:spcPct val="0"/>
              </a:spcBef>
              <a:spcAft>
                <a:spcPct val="0"/>
              </a:spcAft>
              <a:buFontTx/>
              <a:buNone/>
            </a:pPr>
            <a:r>
              <a:rPr lang="en-GB" altLang="en-US" dirty="0" smtClean="0">
                <a:cs typeface="Arial" charset="0"/>
              </a:rPr>
              <a:t>`</a:t>
            </a:r>
            <a:fld id="{FFF0119E-D2C0-41A1-954C-78F8737DB4AE}" type="slidenum">
              <a:rPr lang="en-GB" altLang="en-US" smtClean="0">
                <a:cs typeface="Arial" charset="0"/>
              </a:rPr>
              <a:pPr eaLnBrk="1" hangingPunct="1">
                <a:spcBef>
                  <a:spcPct val="0"/>
                </a:spcBef>
                <a:spcAft>
                  <a:spcPct val="0"/>
                </a:spcAft>
                <a:buFontTx/>
                <a:buNone/>
              </a:pPr>
              <a:t>18</a:t>
            </a:fld>
            <a:endParaRPr lang="en-GB" altLang="en-US" dirty="0" smtClean="0">
              <a:cs typeface="Arial" charset="0"/>
            </a:endParaRPr>
          </a:p>
        </p:txBody>
      </p:sp>
      <p:sp>
        <p:nvSpPr>
          <p:cNvPr id="24580" name="Rectangle 2"/>
          <p:cNvSpPr>
            <a:spLocks noGrp="1" noChangeArrowheads="1"/>
          </p:cNvSpPr>
          <p:nvPr>
            <p:ph type="title"/>
          </p:nvPr>
        </p:nvSpPr>
        <p:spPr/>
        <p:txBody>
          <a:bodyPr/>
          <a:lstStyle/>
          <a:p>
            <a:pPr eaLnBrk="1" hangingPunct="1"/>
            <a:r>
              <a:rPr lang="en-US" altLang="en-US" sz="2800" dirty="0" smtClean="0"/>
              <a:t>Federal Tax Filing Requirements Form 990 - Gross Receipts</a:t>
            </a:r>
          </a:p>
        </p:txBody>
      </p:sp>
      <p:sp>
        <p:nvSpPr>
          <p:cNvPr id="24581" name="Rectangle 3"/>
          <p:cNvSpPr>
            <a:spLocks noGrp="1" noChangeArrowheads="1"/>
          </p:cNvSpPr>
          <p:nvPr>
            <p:ph type="body" sz="half" idx="1"/>
          </p:nvPr>
        </p:nvSpPr>
        <p:spPr>
          <a:xfrm>
            <a:off x="827088" y="1916113"/>
            <a:ext cx="4249737" cy="4032250"/>
          </a:xfrm>
        </p:spPr>
        <p:txBody>
          <a:bodyPr/>
          <a:lstStyle/>
          <a:p>
            <a:pPr>
              <a:buFontTx/>
              <a:buNone/>
            </a:pPr>
            <a:r>
              <a:rPr lang="en-US" altLang="en-US" sz="2400" b="1" i="1" dirty="0" smtClean="0">
                <a:solidFill>
                  <a:srgbClr val="800000"/>
                </a:solidFill>
              </a:rPr>
              <a:t>What are gross receipts?</a:t>
            </a:r>
            <a:endParaRPr lang="en-US" altLang="en-US" sz="2400" b="1" dirty="0" smtClean="0">
              <a:solidFill>
                <a:srgbClr val="800000"/>
              </a:solidFill>
            </a:endParaRPr>
          </a:p>
          <a:p>
            <a:pPr eaLnBrk="1" hangingPunct="1">
              <a:buFontTx/>
              <a:buNone/>
            </a:pPr>
            <a:r>
              <a:rPr lang="en-US" altLang="en-US" sz="1600" b="1" dirty="0" smtClean="0">
                <a:solidFill>
                  <a:srgbClr val="000000"/>
                </a:solidFill>
              </a:rPr>
              <a:t> </a:t>
            </a:r>
            <a:r>
              <a:rPr lang="en-US" altLang="en-US" sz="2000" b="1" dirty="0" smtClean="0"/>
              <a:t>1. Contributions</a:t>
            </a:r>
          </a:p>
          <a:p>
            <a:pPr eaLnBrk="1" hangingPunct="1">
              <a:buFontTx/>
              <a:buNone/>
            </a:pPr>
            <a:r>
              <a:rPr lang="en-US" altLang="en-US" sz="2000" b="1" dirty="0" smtClean="0"/>
              <a:t> 2. Program Service Revenue 	</a:t>
            </a:r>
          </a:p>
          <a:p>
            <a:pPr eaLnBrk="1" hangingPunct="1">
              <a:buFontTx/>
              <a:buNone/>
            </a:pPr>
            <a:r>
              <a:rPr lang="en-US" altLang="en-US" sz="2000" b="1" dirty="0" smtClean="0"/>
              <a:t> 3. Membership Dues &amp;  Assessments </a:t>
            </a:r>
            <a:r>
              <a:rPr lang="en-US" altLang="en-US" sz="2000" b="1" dirty="0" smtClean="0">
                <a:solidFill>
                  <a:srgbClr val="7D061D"/>
                </a:solidFill>
              </a:rPr>
              <a:t>(includes ACS Allotments to Divisions and Local Sections)</a:t>
            </a:r>
          </a:p>
          <a:p>
            <a:pPr eaLnBrk="1" hangingPunct="1">
              <a:buFontTx/>
              <a:buNone/>
            </a:pPr>
            <a:r>
              <a:rPr lang="en-US" altLang="en-US" sz="2000" b="1" dirty="0" smtClean="0">
                <a:solidFill>
                  <a:srgbClr val="000000"/>
                </a:solidFill>
              </a:rPr>
              <a:t> </a:t>
            </a:r>
            <a:r>
              <a:rPr lang="en-US" altLang="en-US" sz="2000" b="1" dirty="0" smtClean="0"/>
              <a:t>4. Interest - Savings/Temporary Investments</a:t>
            </a:r>
          </a:p>
          <a:p>
            <a:pPr eaLnBrk="1" hangingPunct="1">
              <a:buFontTx/>
              <a:buNone/>
            </a:pPr>
            <a:r>
              <a:rPr lang="en-US" altLang="en-US" sz="2000" b="1" dirty="0" smtClean="0"/>
              <a:t> 5. Dividends &amp; Interest-Securities</a:t>
            </a:r>
          </a:p>
          <a:p>
            <a:pPr eaLnBrk="1" hangingPunct="1">
              <a:buFontTx/>
              <a:buNone/>
            </a:pPr>
            <a:r>
              <a:rPr lang="en-US" altLang="en-US" sz="1600" b="1" dirty="0" smtClean="0">
                <a:solidFill>
                  <a:srgbClr val="000000"/>
                </a:solidFill>
              </a:rPr>
              <a:t> </a:t>
            </a:r>
          </a:p>
          <a:p>
            <a:pPr eaLnBrk="1" hangingPunct="1">
              <a:buFontTx/>
              <a:buNone/>
            </a:pPr>
            <a:r>
              <a:rPr lang="en-US" altLang="en-US" sz="1600" b="1" dirty="0" smtClean="0">
                <a:solidFill>
                  <a:srgbClr val="000000"/>
                </a:solidFill>
              </a:rPr>
              <a:t> 	</a:t>
            </a:r>
          </a:p>
        </p:txBody>
      </p:sp>
      <p:sp>
        <p:nvSpPr>
          <p:cNvPr id="24582" name="Rectangle 6"/>
          <p:cNvSpPr>
            <a:spLocks noGrp="1" noChangeArrowheads="1"/>
          </p:cNvSpPr>
          <p:nvPr>
            <p:ph type="body" sz="half" idx="2"/>
          </p:nvPr>
        </p:nvSpPr>
        <p:spPr>
          <a:xfrm>
            <a:off x="5003800" y="1484313"/>
            <a:ext cx="4140200" cy="4681537"/>
          </a:xfrm>
        </p:spPr>
        <p:txBody>
          <a:bodyPr/>
          <a:lstStyle/>
          <a:p>
            <a:pPr eaLnBrk="1" hangingPunct="1"/>
            <a:endParaRPr lang="en-US" altLang="en-US" sz="1600" dirty="0" smtClean="0"/>
          </a:p>
          <a:p>
            <a:pPr eaLnBrk="1" hangingPunct="1">
              <a:buFontTx/>
              <a:buNone/>
            </a:pPr>
            <a:endParaRPr lang="en-US" altLang="en-US" sz="1600" dirty="0" smtClean="0"/>
          </a:p>
          <a:p>
            <a:pPr eaLnBrk="1" hangingPunct="1">
              <a:buFontTx/>
              <a:buNone/>
            </a:pPr>
            <a:r>
              <a:rPr lang="en-US" altLang="en-US" sz="1600" b="1" dirty="0" smtClean="0">
                <a:solidFill>
                  <a:srgbClr val="000000"/>
                </a:solidFill>
              </a:rPr>
              <a:t> </a:t>
            </a:r>
          </a:p>
          <a:p>
            <a:pPr eaLnBrk="1" hangingPunct="1">
              <a:buFontTx/>
              <a:buNone/>
            </a:pPr>
            <a:r>
              <a:rPr lang="en-US" altLang="en-US" sz="1600" b="1" dirty="0" smtClean="0">
                <a:solidFill>
                  <a:srgbClr val="000000"/>
                </a:solidFill>
              </a:rPr>
              <a:t> </a:t>
            </a:r>
            <a:r>
              <a:rPr lang="en-US" altLang="en-US" sz="2000" b="1" dirty="0" smtClean="0"/>
              <a:t>6.  Gross rents</a:t>
            </a:r>
            <a:endParaRPr lang="en-US" altLang="en-US" sz="2000" dirty="0" smtClean="0"/>
          </a:p>
          <a:p>
            <a:pPr eaLnBrk="1" hangingPunct="1">
              <a:buFontTx/>
              <a:buNone/>
            </a:pPr>
            <a:r>
              <a:rPr lang="en-US" altLang="en-US" sz="2000" b="1" dirty="0" smtClean="0"/>
              <a:t> 7.  Other Investment Income </a:t>
            </a:r>
          </a:p>
          <a:p>
            <a:pPr eaLnBrk="1" hangingPunct="1">
              <a:buFontTx/>
              <a:buNone/>
            </a:pPr>
            <a:r>
              <a:rPr lang="en-US" altLang="en-US" sz="2000" b="1" dirty="0" smtClean="0"/>
              <a:t> 8.  Sale of Assets (Not Inventory)   </a:t>
            </a:r>
          </a:p>
          <a:p>
            <a:pPr eaLnBrk="1" hangingPunct="1">
              <a:buFontTx/>
              <a:buNone/>
            </a:pPr>
            <a:r>
              <a:rPr lang="en-US" altLang="en-US" sz="2000" b="1" dirty="0" smtClean="0"/>
              <a:t> 9.  Special Events</a:t>
            </a:r>
          </a:p>
          <a:p>
            <a:pPr eaLnBrk="1" hangingPunct="1">
              <a:buFontTx/>
              <a:buNone/>
            </a:pPr>
            <a:r>
              <a:rPr lang="en-US" altLang="en-US" sz="2000" b="1" dirty="0" smtClean="0"/>
              <a:t>10. Gross Sales of Inventory</a:t>
            </a:r>
          </a:p>
          <a:p>
            <a:pPr eaLnBrk="1" hangingPunct="1">
              <a:buFontTx/>
              <a:buNone/>
            </a:pPr>
            <a:r>
              <a:rPr lang="en-US" altLang="en-US" sz="2000" b="1" dirty="0" smtClean="0"/>
              <a:t>11. Other Revenue</a:t>
            </a:r>
          </a:p>
          <a:p>
            <a:pPr eaLnBrk="1" hangingPunct="1"/>
            <a:endParaRPr lang="en-US" altLang="en-US" sz="1600" dirty="0" smtClean="0"/>
          </a:p>
          <a:p>
            <a:pPr eaLnBrk="1" hangingPunct="1"/>
            <a:endParaRPr lang="en-US" altLang="en-US" sz="1600" dirty="0" smtClean="0"/>
          </a:p>
        </p:txBody>
      </p:sp>
    </p:spTree>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altLang="en-US" dirty="0" smtClean="0"/>
              <a:t>Calculating your  Gross Receipts</a:t>
            </a:r>
          </a:p>
        </p:txBody>
      </p:sp>
      <p:sp>
        <p:nvSpPr>
          <p:cNvPr id="3" name="Content Placeholder 2"/>
          <p:cNvSpPr>
            <a:spLocks noGrp="1"/>
          </p:cNvSpPr>
          <p:nvPr>
            <p:ph sz="half" idx="1"/>
          </p:nvPr>
        </p:nvSpPr>
        <p:spPr>
          <a:xfrm>
            <a:off x="827584" y="1412776"/>
            <a:ext cx="7560840" cy="4824536"/>
          </a:xfrm>
          <a:extLst/>
        </p:spPr>
        <p:txBody>
          <a:bodyPr/>
          <a:lstStyle/>
          <a:p>
            <a:pPr marL="0" indent="0">
              <a:lnSpc>
                <a:spcPct val="90000"/>
              </a:lnSpc>
              <a:buFontTx/>
              <a:buNone/>
              <a:defRPr/>
            </a:pPr>
            <a:r>
              <a:rPr lang="en-US" sz="1800" b="1" dirty="0"/>
              <a:t>ABC Local Section has the following items of Gross </a:t>
            </a:r>
            <a:r>
              <a:rPr lang="en-US" sz="1800" b="1" dirty="0" smtClean="0"/>
              <a:t>Receipts. Which </a:t>
            </a:r>
            <a:r>
              <a:rPr lang="en-US" sz="1800" b="1" dirty="0"/>
              <a:t>Form 990 should they file for tax year </a:t>
            </a:r>
            <a:r>
              <a:rPr lang="en-US" sz="1800" b="1" dirty="0" smtClean="0"/>
              <a:t>2015?</a:t>
            </a:r>
            <a:endParaRPr lang="en-US" sz="1800" b="1" dirty="0"/>
          </a:p>
          <a:p>
            <a:pPr eaLnBrk="1" hangingPunct="1">
              <a:defRPr/>
            </a:pPr>
            <a:endParaRPr lang="en-US" sz="2000" dirty="0"/>
          </a:p>
          <a:p>
            <a:pPr eaLnBrk="1" hangingPunct="1">
              <a:defRPr/>
            </a:pPr>
            <a:endParaRPr lang="en-US" sz="2000" dirty="0" smtClean="0"/>
          </a:p>
          <a:p>
            <a:pPr eaLnBrk="1" hangingPunct="1">
              <a:defRPr/>
            </a:pPr>
            <a:endParaRPr lang="en-US" sz="2000" dirty="0"/>
          </a:p>
          <a:p>
            <a:pPr eaLnBrk="1" hangingPunct="1">
              <a:defRPr/>
            </a:pPr>
            <a:endParaRPr lang="en-US" sz="2000" dirty="0" smtClean="0"/>
          </a:p>
          <a:p>
            <a:pPr eaLnBrk="1" hangingPunct="1">
              <a:defRPr/>
            </a:pPr>
            <a:endParaRPr lang="en-US" sz="2000" dirty="0"/>
          </a:p>
          <a:p>
            <a:pPr eaLnBrk="1" hangingPunct="1">
              <a:defRPr/>
            </a:pPr>
            <a:endParaRPr lang="en-US" sz="2000" dirty="0" smtClean="0"/>
          </a:p>
          <a:p>
            <a:pPr marL="0" indent="0" eaLnBrk="1" hangingPunct="1">
              <a:buFontTx/>
              <a:buNone/>
              <a:defRPr/>
            </a:pPr>
            <a:r>
              <a:rPr lang="en-US" sz="1800" b="1" dirty="0"/>
              <a:t>The average Gross Receipts:  </a:t>
            </a:r>
            <a:r>
              <a:rPr lang="en-US" sz="1800" b="1" dirty="0" smtClean="0"/>
              <a:t>139,000/3 </a:t>
            </a:r>
            <a:r>
              <a:rPr lang="en-US" sz="1800" b="1" dirty="0"/>
              <a:t>= </a:t>
            </a:r>
            <a:r>
              <a:rPr lang="en-US" sz="1800" b="1" dirty="0" smtClean="0"/>
              <a:t>46,333</a:t>
            </a:r>
            <a:r>
              <a:rPr lang="en-US" sz="1800" b="1" dirty="0"/>
              <a:t>.</a:t>
            </a:r>
          </a:p>
          <a:p>
            <a:pPr marL="0" indent="0" eaLnBrk="1" hangingPunct="1">
              <a:buFontTx/>
              <a:buNone/>
              <a:defRPr/>
            </a:pPr>
            <a:r>
              <a:rPr lang="en-US" sz="1800" b="1" dirty="0"/>
              <a:t>Since </a:t>
            </a:r>
            <a:r>
              <a:rPr lang="en-US" sz="1800" b="1" dirty="0" smtClean="0"/>
              <a:t>46,333</a:t>
            </a:r>
            <a:r>
              <a:rPr lang="en-US" sz="1800" b="1" dirty="0"/>
              <a:t>&lt;$</a:t>
            </a:r>
            <a:r>
              <a:rPr lang="en-US" sz="1800" b="1" dirty="0" smtClean="0"/>
              <a:t>50,000, </a:t>
            </a:r>
            <a:r>
              <a:rPr lang="en-US" sz="1800" b="1" dirty="0"/>
              <a:t>ABC Local Section will file the epostcard Form 990-N for tax year </a:t>
            </a:r>
            <a:r>
              <a:rPr lang="en-US" sz="1800" b="1" dirty="0" smtClean="0"/>
              <a:t>2015.</a:t>
            </a:r>
            <a:endParaRPr lang="en-US" sz="1800" b="1" dirty="0"/>
          </a:p>
          <a:p>
            <a:pPr marL="0" indent="0" eaLnBrk="1" hangingPunct="1">
              <a:buFontTx/>
              <a:buNone/>
              <a:defRPr/>
            </a:pPr>
            <a:r>
              <a:rPr lang="en-US" sz="2000" dirty="0" smtClean="0"/>
              <a:t>       </a:t>
            </a:r>
          </a:p>
          <a:p>
            <a:pPr marL="0" indent="0" eaLnBrk="1" hangingPunct="1">
              <a:buFontTx/>
              <a:buNone/>
              <a:defRPr/>
            </a:pPr>
            <a:endParaRPr lang="en-US" sz="2000" dirty="0"/>
          </a:p>
          <a:p>
            <a:pPr eaLnBrk="1" hangingPunct="1">
              <a:defRPr/>
            </a:pPr>
            <a:endParaRPr lang="en-US" sz="2000" dirty="0" smtClean="0"/>
          </a:p>
          <a:p>
            <a:pPr eaLnBrk="1" hangingPunct="1">
              <a:defRPr/>
            </a:pPr>
            <a:endParaRPr lang="en-US" sz="2000" dirty="0"/>
          </a:p>
          <a:p>
            <a:pPr lvl="8">
              <a:defRPr/>
            </a:pPr>
            <a:endParaRPr lang="en-US" sz="1000" dirty="0"/>
          </a:p>
        </p:txBody>
      </p:sp>
      <p:graphicFrame>
        <p:nvGraphicFramePr>
          <p:cNvPr id="7" name="Content Placeholder 6"/>
          <p:cNvGraphicFramePr>
            <a:graphicFrameLocks noGrp="1"/>
          </p:cNvGraphicFramePr>
          <p:nvPr>
            <p:ph sz="half" idx="2"/>
          </p:nvPr>
        </p:nvGraphicFramePr>
        <p:xfrm>
          <a:off x="9828213" y="6453188"/>
          <a:ext cx="1547814" cy="1714500"/>
        </p:xfrm>
        <a:graphic>
          <a:graphicData uri="http://schemas.openxmlformats.org/drawingml/2006/table">
            <a:tbl>
              <a:tblPr/>
              <a:tblGrid>
                <a:gridCol w="327306"/>
                <a:gridCol w="192938"/>
                <a:gridCol w="173128"/>
                <a:gridCol w="192938"/>
                <a:gridCol w="165376"/>
                <a:gridCol w="165376"/>
                <a:gridCol w="165376"/>
                <a:gridCol w="165376"/>
              </a:tblGrid>
              <a:tr h="190500">
                <a:tc>
                  <a:txBody>
                    <a:bodyPr/>
                    <a:lstStyle/>
                    <a:p>
                      <a:pPr algn="l" fontAlgn="b"/>
                      <a:r>
                        <a:rPr lang="en-US" sz="100" u="none" strike="noStrike" dirty="0">
                          <a:effectLst/>
                        </a:rPr>
                        <a:t>Gross Receipts</a:t>
                      </a:r>
                      <a:endParaRPr lang="en-US" sz="1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ctr" fontAlgn="b"/>
                      <a:r>
                        <a:rPr lang="en-US" sz="100" u="none" strike="noStrike" dirty="0">
                          <a:effectLst/>
                        </a:rPr>
                        <a:t>2011</a:t>
                      </a:r>
                      <a:endParaRPr lang="en-US" sz="1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ctr" fontAlgn="b"/>
                      <a:r>
                        <a:rPr lang="en-US" sz="100" u="none" strike="noStrike" dirty="0">
                          <a:effectLst/>
                        </a:rPr>
                        <a:t>2010</a:t>
                      </a:r>
                      <a:endParaRPr lang="en-US" sz="1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ctr" fontAlgn="b"/>
                      <a:endParaRPr lang="en-US" sz="1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00" b="0" i="0" u="none" strike="noStrike" dirty="0">
                        <a:solidFill>
                          <a:srgbClr val="000000"/>
                        </a:solidFill>
                        <a:effectLst/>
                        <a:latin typeface="Calibri"/>
                      </a:endParaRPr>
                    </a:p>
                  </a:txBody>
                  <a:tcPr marL="9525" marR="9525" marT="9525" marB="0" anchor="b">
                    <a:lnL>
                      <a:noFill/>
                    </a:lnL>
                    <a:lnR>
                      <a:noFill/>
                    </a:lnR>
                    <a:lnT>
                      <a:noFill/>
                    </a:lnT>
                    <a:lnB>
                      <a:noFill/>
                    </a:lnB>
                  </a:tcPr>
                </a:tc>
              </a:tr>
              <a:tr h="190500">
                <a:tc>
                  <a:txBody>
                    <a:bodyPr/>
                    <a:lstStyle/>
                    <a:p>
                      <a:pPr algn="l" fontAlgn="b"/>
                      <a:r>
                        <a:rPr lang="en-US" sz="100" u="none" strike="noStrike" dirty="0">
                          <a:effectLst/>
                        </a:rPr>
                        <a:t>Contributions</a:t>
                      </a:r>
                      <a:endParaRPr lang="en-US" sz="1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r>
                        <a:rPr lang="en-US" sz="100" u="none" strike="noStrike" dirty="0">
                          <a:effectLst/>
                        </a:rPr>
                        <a:t> $     25,000 </a:t>
                      </a:r>
                      <a:endParaRPr lang="en-US" sz="1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r>
                        <a:rPr lang="en-US" sz="100" u="none" strike="noStrike" dirty="0">
                          <a:effectLst/>
                        </a:rPr>
                        <a:t> $   26,000 </a:t>
                      </a:r>
                      <a:endParaRPr lang="en-US" sz="1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00" b="0" i="0" u="none" strike="noStrike" dirty="0">
                        <a:solidFill>
                          <a:srgbClr val="000000"/>
                        </a:solidFill>
                        <a:effectLst/>
                        <a:latin typeface="Calibri"/>
                      </a:endParaRPr>
                    </a:p>
                  </a:txBody>
                  <a:tcPr marL="9525" marR="9525" marT="9525" marB="0" anchor="b">
                    <a:lnL>
                      <a:noFill/>
                    </a:lnL>
                    <a:lnR>
                      <a:noFill/>
                    </a:lnR>
                    <a:lnT>
                      <a:noFill/>
                    </a:lnT>
                    <a:lnB>
                      <a:noFill/>
                    </a:lnB>
                  </a:tcPr>
                </a:tc>
              </a:tr>
              <a:tr h="190500">
                <a:tc>
                  <a:txBody>
                    <a:bodyPr/>
                    <a:lstStyle/>
                    <a:p>
                      <a:pPr algn="l" fontAlgn="b"/>
                      <a:r>
                        <a:rPr lang="en-US" sz="100" u="none" strike="noStrike" dirty="0">
                          <a:effectLst/>
                        </a:rPr>
                        <a:t>Membership Dues</a:t>
                      </a:r>
                      <a:endParaRPr lang="en-US" sz="1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r>
                        <a:rPr lang="en-US" sz="100" u="none" strike="noStrike" dirty="0">
                          <a:effectLst/>
                        </a:rPr>
                        <a:t> $     15,000 </a:t>
                      </a:r>
                      <a:endParaRPr lang="en-US" sz="1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r>
                        <a:rPr lang="en-US" sz="100" u="none" strike="noStrike" dirty="0">
                          <a:effectLst/>
                        </a:rPr>
                        <a:t> $   15,000 </a:t>
                      </a:r>
                      <a:endParaRPr lang="en-US" sz="1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00" b="0" i="0" u="none" strike="noStrike" dirty="0">
                        <a:solidFill>
                          <a:srgbClr val="000000"/>
                        </a:solidFill>
                        <a:effectLst/>
                        <a:latin typeface="Calibri"/>
                      </a:endParaRPr>
                    </a:p>
                  </a:txBody>
                  <a:tcPr marL="9525" marR="9525" marT="9525" marB="0" anchor="b">
                    <a:lnL>
                      <a:noFill/>
                    </a:lnL>
                    <a:lnR>
                      <a:noFill/>
                    </a:lnR>
                    <a:lnT>
                      <a:noFill/>
                    </a:lnT>
                    <a:lnB>
                      <a:noFill/>
                    </a:lnB>
                  </a:tcPr>
                </a:tc>
              </a:tr>
              <a:tr h="190500">
                <a:tc>
                  <a:txBody>
                    <a:bodyPr/>
                    <a:lstStyle/>
                    <a:p>
                      <a:pPr algn="l" fontAlgn="b"/>
                      <a:r>
                        <a:rPr lang="en-US" sz="100" u="none" strike="noStrike" dirty="0">
                          <a:effectLst/>
                        </a:rPr>
                        <a:t>Gross Rent</a:t>
                      </a:r>
                      <a:endParaRPr lang="en-US" sz="1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r>
                        <a:rPr lang="en-US" sz="100" u="none" strike="noStrike" dirty="0">
                          <a:effectLst/>
                        </a:rPr>
                        <a:t> $        5,000 </a:t>
                      </a:r>
                      <a:endParaRPr lang="en-US" sz="100" b="0" i="0" u="none" strike="noStrike" dirty="0">
                        <a:solidFill>
                          <a:srgbClr val="000000"/>
                        </a:solidFill>
                        <a:effectLst/>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00" u="none" strike="noStrike" dirty="0">
                          <a:effectLst/>
                        </a:rPr>
                        <a:t> $     5,000 </a:t>
                      </a:r>
                      <a:endParaRPr lang="en-US" sz="100" b="0" i="0" u="none" strike="noStrike" dirty="0">
                        <a:solidFill>
                          <a:srgbClr val="000000"/>
                        </a:solidFill>
                        <a:effectLst/>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 b="0" i="0" u="none" strike="noStrike" dirty="0">
                        <a:solidFill>
                          <a:srgbClr val="000000"/>
                        </a:solidFill>
                        <a:effectLst/>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00" b="0" i="0" u="none" strike="noStrike" dirty="0">
                        <a:solidFill>
                          <a:srgbClr val="000000"/>
                        </a:solidFill>
                        <a:effectLst/>
                        <a:latin typeface="Calibri"/>
                      </a:endParaRPr>
                    </a:p>
                  </a:txBody>
                  <a:tcPr marL="9525" marR="9525" marT="9525" marB="0" anchor="b">
                    <a:lnL>
                      <a:noFill/>
                    </a:lnL>
                    <a:lnR>
                      <a:noFill/>
                    </a:lnR>
                    <a:lnT>
                      <a:noFill/>
                    </a:lnT>
                    <a:lnB>
                      <a:noFill/>
                    </a:lnB>
                  </a:tcPr>
                </a:tc>
              </a:tr>
              <a:tr h="190500">
                <a:tc>
                  <a:txBody>
                    <a:bodyPr/>
                    <a:lstStyle/>
                    <a:p>
                      <a:pPr algn="l" fontAlgn="b"/>
                      <a:r>
                        <a:rPr lang="en-US" sz="100" u="none" strike="noStrike" dirty="0">
                          <a:effectLst/>
                        </a:rPr>
                        <a:t>Total</a:t>
                      </a:r>
                      <a:endParaRPr lang="en-US" sz="1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r>
                        <a:rPr lang="en-US" sz="100" u="none" strike="noStrike" dirty="0">
                          <a:effectLst/>
                        </a:rPr>
                        <a:t> $     45,000 </a:t>
                      </a:r>
                      <a:endParaRPr lang="en-US" sz="100" b="0" i="0" u="none" strike="noStrike" dirty="0">
                        <a:solidFill>
                          <a:srgbClr val="000000"/>
                        </a:solidFill>
                        <a:effectLst/>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00" u="none" strike="noStrike" dirty="0">
                          <a:effectLst/>
                        </a:rPr>
                        <a:t> $   46,000 </a:t>
                      </a:r>
                      <a:endParaRPr lang="en-US" sz="100" b="0" i="0" u="none" strike="noStrike" dirty="0">
                        <a:solidFill>
                          <a:srgbClr val="000000"/>
                        </a:solidFill>
                        <a:effectLst/>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 b="0" i="0" u="none" strike="noStrike" dirty="0">
                        <a:solidFill>
                          <a:srgbClr val="000000"/>
                        </a:solidFill>
                        <a:effectLst/>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00" b="0" i="0" u="none" strike="noStrike" dirty="0">
                        <a:solidFill>
                          <a:srgbClr val="000000"/>
                        </a:solidFill>
                        <a:effectLst/>
                        <a:latin typeface="Calibri"/>
                      </a:endParaRPr>
                    </a:p>
                  </a:txBody>
                  <a:tcPr marL="9525" marR="9525" marT="9525" marB="0" anchor="b">
                    <a:lnL>
                      <a:noFill/>
                    </a:lnL>
                    <a:lnR>
                      <a:noFill/>
                    </a:lnR>
                    <a:lnT>
                      <a:noFill/>
                    </a:lnT>
                    <a:lnB>
                      <a:noFill/>
                    </a:lnB>
                  </a:tcPr>
                </a:tc>
              </a:tr>
              <a:tr h="190500">
                <a:tc>
                  <a:txBody>
                    <a:bodyPr/>
                    <a:lstStyle/>
                    <a:p>
                      <a:pPr algn="l" fontAlgn="b"/>
                      <a:endParaRPr lang="en-US" sz="1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00" b="0" i="0" u="none" strike="noStrike" dirty="0">
                        <a:solidFill>
                          <a:srgbClr val="000000"/>
                        </a:solidFill>
                        <a:effectLst/>
                        <a:latin typeface="Calibri"/>
                      </a:endParaRPr>
                    </a:p>
                  </a:txBody>
                  <a:tcPr marL="9525" marR="9525" marT="9525" marB="0" anchor="b">
                    <a:lnL>
                      <a:noFill/>
                    </a:lnL>
                    <a:lnR>
                      <a:noFill/>
                    </a:lnR>
                    <a:lnT>
                      <a:noFill/>
                    </a:lnT>
                    <a:lnB>
                      <a:noFill/>
                    </a:lnB>
                  </a:tcPr>
                </a:tc>
              </a:tr>
              <a:tr h="190500">
                <a:tc>
                  <a:txBody>
                    <a:bodyPr/>
                    <a:lstStyle/>
                    <a:p>
                      <a:pPr algn="l" fontAlgn="b"/>
                      <a:r>
                        <a:rPr lang="en-US" sz="100" u="none" strike="noStrike" dirty="0">
                          <a:effectLst/>
                        </a:rPr>
                        <a:t>Average</a:t>
                      </a:r>
                      <a:endParaRPr lang="en-US" sz="1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r>
                        <a:rPr lang="en-US" sz="100" u="none" strike="noStrike" dirty="0">
                          <a:effectLst/>
                        </a:rPr>
                        <a:t>      138,000 </a:t>
                      </a:r>
                      <a:endParaRPr lang="en-US" sz="100" b="0" i="0" u="none" strike="noStrike" dirty="0">
                        <a:solidFill>
                          <a:srgbClr val="000000"/>
                        </a:solidFill>
                        <a:effectLst/>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00" u="none" strike="noStrike" dirty="0">
                          <a:effectLst/>
                        </a:rPr>
                        <a:t>= $46,000</a:t>
                      </a:r>
                      <a:endParaRPr lang="en-US" sz="1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00" b="0" i="0" u="none" strike="noStrike" dirty="0">
                        <a:solidFill>
                          <a:srgbClr val="000000"/>
                        </a:solidFill>
                        <a:effectLst/>
                        <a:latin typeface="Calibri"/>
                      </a:endParaRPr>
                    </a:p>
                  </a:txBody>
                  <a:tcPr marL="9525" marR="9525" marT="9525" marB="0" anchor="b">
                    <a:lnL>
                      <a:noFill/>
                    </a:lnL>
                    <a:lnR>
                      <a:noFill/>
                    </a:lnR>
                    <a:lnT>
                      <a:noFill/>
                    </a:lnT>
                    <a:lnB>
                      <a:noFill/>
                    </a:lnB>
                  </a:tcPr>
                </a:tc>
              </a:tr>
              <a:tr h="190500">
                <a:tc>
                  <a:txBody>
                    <a:bodyPr/>
                    <a:lstStyle/>
                    <a:p>
                      <a:pPr algn="l" fontAlgn="b"/>
                      <a:r>
                        <a:rPr lang="en-US" sz="100" u="none" strike="noStrike" dirty="0">
                          <a:effectLst/>
                        </a:rPr>
                        <a:t>3 Years</a:t>
                      </a:r>
                      <a:endParaRPr lang="en-US" sz="1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ctr" fontAlgn="b"/>
                      <a:r>
                        <a:rPr lang="en-US" sz="100" u="none" strike="noStrike" dirty="0">
                          <a:effectLst/>
                        </a:rPr>
                        <a:t>3</a:t>
                      </a:r>
                      <a:endParaRPr lang="en-US" sz="100" b="0" i="0" u="none" strike="noStrike" dirty="0">
                        <a:solidFill>
                          <a:srgbClr val="000000"/>
                        </a:solidFill>
                        <a:effectLst/>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00" b="0" i="0" u="none" strike="noStrike" dirty="0">
                        <a:solidFill>
                          <a:srgbClr val="000000"/>
                        </a:solidFill>
                        <a:effectLst/>
                        <a:latin typeface="Calibri"/>
                      </a:endParaRPr>
                    </a:p>
                  </a:txBody>
                  <a:tcPr marL="9525" marR="9525" marT="9525" marB="0" anchor="b">
                    <a:lnL>
                      <a:noFill/>
                    </a:lnL>
                    <a:lnR>
                      <a:noFill/>
                    </a:lnR>
                    <a:lnT>
                      <a:noFill/>
                    </a:lnT>
                    <a:lnB>
                      <a:noFill/>
                    </a:lnB>
                  </a:tcPr>
                </a:tc>
              </a:tr>
              <a:tr h="190500">
                <a:tc>
                  <a:txBody>
                    <a:bodyPr/>
                    <a:lstStyle/>
                    <a:p>
                      <a:pPr algn="l" fontAlgn="b"/>
                      <a:endParaRPr lang="en-US" sz="100" b="0" i="0" u="none" strike="noStrike" dirty="0">
                        <a:solidFill>
                          <a:srgbClr val="000000"/>
                        </a:solidFill>
                        <a:effectLst/>
                        <a:latin typeface="Calibri"/>
                      </a:endParaRPr>
                    </a:p>
                  </a:txBody>
                  <a:tcPr marL="9525" marR="9525" marT="9525" marB="0" anchor="b">
                    <a:lnL>
                      <a:noFill/>
                    </a:lnL>
                    <a:lnR>
                      <a:noFill/>
                    </a:lnR>
                    <a:lnT>
                      <a:noFill/>
                    </a:lnT>
                    <a:lnB>
                      <a:noFill/>
                    </a:lnB>
                  </a:tcPr>
                </a:tc>
                <a:tc gridSpan="7">
                  <a:txBody>
                    <a:bodyPr/>
                    <a:lstStyle/>
                    <a:p>
                      <a:pPr algn="l" fontAlgn="b"/>
                      <a:r>
                        <a:rPr lang="en-US" sz="100" u="none" strike="noStrike" dirty="0">
                          <a:effectLst/>
                        </a:rPr>
                        <a:t>$46,000&lt;$50,000 ABC Local Section will file epostcard 990-N for 2013</a:t>
                      </a:r>
                      <a:endParaRPr lang="en-US" sz="100" b="0" i="0" u="none" strike="noStrike" dirty="0">
                        <a:solidFill>
                          <a:srgbClr val="000000"/>
                        </a:solidFill>
                        <a:effectLst/>
                        <a:latin typeface="Calibri"/>
                      </a:endParaRP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25673" name="Footer Placeholder 4"/>
          <p:cNvSpPr>
            <a:spLocks noGrp="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10000"/>
              </a:spcBef>
              <a:spcAft>
                <a:spcPct val="40000"/>
              </a:spcAft>
              <a:buChar char="•"/>
              <a:defRPr>
                <a:solidFill>
                  <a:srgbClr val="0054A6"/>
                </a:solidFill>
                <a:latin typeface="Arial" charset="0"/>
              </a:defRPr>
            </a:lvl1pPr>
            <a:lvl2pPr marL="742950" indent="-285750" eaLnBrk="0" hangingPunct="0">
              <a:spcBef>
                <a:spcPct val="10000"/>
              </a:spcBef>
              <a:spcAft>
                <a:spcPct val="40000"/>
              </a:spcAft>
              <a:buChar char="–"/>
              <a:defRPr sz="1600">
                <a:solidFill>
                  <a:srgbClr val="0054A6"/>
                </a:solidFill>
                <a:latin typeface="Arial" charset="0"/>
              </a:defRPr>
            </a:lvl2pPr>
            <a:lvl3pPr marL="1143000" indent="-228600" eaLnBrk="0" hangingPunct="0">
              <a:spcBef>
                <a:spcPct val="10000"/>
              </a:spcBef>
              <a:spcAft>
                <a:spcPct val="40000"/>
              </a:spcAft>
              <a:buChar char="•"/>
              <a:defRPr sz="14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spcBef>
                <a:spcPct val="0"/>
              </a:spcBef>
              <a:spcAft>
                <a:spcPct val="0"/>
              </a:spcAft>
              <a:buFontTx/>
              <a:buNone/>
            </a:pPr>
            <a:r>
              <a:rPr lang="en-GB" altLang="en-US" dirty="0" smtClean="0">
                <a:cs typeface="Arial" charset="0"/>
              </a:rPr>
              <a:t>American Chemical Society</a:t>
            </a:r>
          </a:p>
        </p:txBody>
      </p:sp>
      <p:sp>
        <p:nvSpPr>
          <p:cNvPr id="25674" name="Slide Number Placeholder 5"/>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10000"/>
              </a:spcBef>
              <a:spcAft>
                <a:spcPct val="40000"/>
              </a:spcAft>
              <a:buChar char="•"/>
              <a:defRPr>
                <a:solidFill>
                  <a:srgbClr val="0054A6"/>
                </a:solidFill>
                <a:latin typeface="Arial" charset="0"/>
              </a:defRPr>
            </a:lvl1pPr>
            <a:lvl2pPr marL="742950" indent="-285750" eaLnBrk="0" hangingPunct="0">
              <a:spcBef>
                <a:spcPct val="10000"/>
              </a:spcBef>
              <a:spcAft>
                <a:spcPct val="40000"/>
              </a:spcAft>
              <a:buChar char="–"/>
              <a:defRPr sz="1600">
                <a:solidFill>
                  <a:srgbClr val="0054A6"/>
                </a:solidFill>
                <a:latin typeface="Arial" charset="0"/>
              </a:defRPr>
            </a:lvl2pPr>
            <a:lvl3pPr marL="1143000" indent="-228600" eaLnBrk="0" hangingPunct="0">
              <a:spcBef>
                <a:spcPct val="10000"/>
              </a:spcBef>
              <a:spcAft>
                <a:spcPct val="40000"/>
              </a:spcAft>
              <a:buChar char="•"/>
              <a:defRPr sz="14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spcBef>
                <a:spcPct val="0"/>
              </a:spcBef>
              <a:spcAft>
                <a:spcPct val="0"/>
              </a:spcAft>
              <a:buFontTx/>
              <a:buNone/>
            </a:pPr>
            <a:fld id="{6D5D4DBD-A283-4710-808F-76A8E8A8CD70}" type="slidenum">
              <a:rPr lang="en-GB" altLang="en-US" smtClean="0">
                <a:cs typeface="Arial" charset="0"/>
              </a:rPr>
              <a:pPr eaLnBrk="1" hangingPunct="1">
                <a:spcBef>
                  <a:spcPct val="0"/>
                </a:spcBef>
                <a:spcAft>
                  <a:spcPct val="0"/>
                </a:spcAft>
                <a:buFontTx/>
                <a:buNone/>
              </a:pPr>
              <a:t>19</a:t>
            </a:fld>
            <a:endParaRPr lang="en-GB" altLang="en-US" dirty="0" smtClean="0">
              <a:cs typeface="Arial"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147532156"/>
              </p:ext>
            </p:extLst>
          </p:nvPr>
        </p:nvGraphicFramePr>
        <p:xfrm>
          <a:off x="827088" y="2133600"/>
          <a:ext cx="7561261" cy="2409827"/>
        </p:xfrm>
        <a:graphic>
          <a:graphicData uri="http://schemas.openxmlformats.org/drawingml/2006/table">
            <a:tbl>
              <a:tblPr firstRow="1" bandRow="1">
                <a:effectLst/>
                <a:tableStyleId>{7DF18680-E054-41AD-8BC1-D1AEF772440D}</a:tableStyleId>
              </a:tblPr>
              <a:tblGrid>
                <a:gridCol w="1875193"/>
                <a:gridCol w="1388087"/>
                <a:gridCol w="1193883"/>
                <a:gridCol w="1447821"/>
                <a:gridCol w="1656277"/>
              </a:tblGrid>
              <a:tr h="605195">
                <a:tc>
                  <a:txBody>
                    <a:bodyPr/>
                    <a:lstStyle/>
                    <a:p>
                      <a:r>
                        <a:rPr lang="en-US" sz="1800" b="0" dirty="0" smtClean="0">
                          <a:solidFill>
                            <a:schemeClr val="tx1"/>
                          </a:solidFill>
                        </a:rPr>
                        <a:t>Gross</a:t>
                      </a:r>
                      <a:r>
                        <a:rPr lang="en-US" sz="1800" b="0" baseline="0" dirty="0" smtClean="0">
                          <a:solidFill>
                            <a:schemeClr val="tx1"/>
                          </a:solidFill>
                        </a:rPr>
                        <a:t> Receipts</a:t>
                      </a:r>
                      <a:endParaRPr lang="en-US" sz="1800" b="0" dirty="0">
                        <a:solidFill>
                          <a:schemeClr val="tx1"/>
                        </a:solidFill>
                      </a:endParaRPr>
                    </a:p>
                  </a:txBody>
                  <a:tcPr marL="91445" marR="91445" marT="45696" marB="45696">
                    <a:solidFill>
                      <a:srgbClr val="FFCE34"/>
                    </a:solidFill>
                  </a:tcPr>
                </a:tc>
                <a:tc>
                  <a:txBody>
                    <a:bodyPr/>
                    <a:lstStyle/>
                    <a:p>
                      <a:pPr algn="ctr"/>
                      <a:r>
                        <a:rPr lang="en-US" sz="1800" b="0" dirty="0" smtClean="0">
                          <a:solidFill>
                            <a:schemeClr val="tx1"/>
                          </a:solidFill>
                        </a:rPr>
                        <a:t>2013</a:t>
                      </a:r>
                      <a:endParaRPr lang="en-US" sz="1800" b="0" dirty="0">
                        <a:solidFill>
                          <a:schemeClr val="tx1"/>
                        </a:solidFill>
                      </a:endParaRPr>
                    </a:p>
                  </a:txBody>
                  <a:tcPr marL="91445" marR="91445" marT="45696" marB="45696">
                    <a:solidFill>
                      <a:srgbClr val="FFCE34"/>
                    </a:solidFill>
                  </a:tcPr>
                </a:tc>
                <a:tc>
                  <a:txBody>
                    <a:bodyPr/>
                    <a:lstStyle/>
                    <a:p>
                      <a:pPr algn="ctr"/>
                      <a:r>
                        <a:rPr lang="en-US" sz="1800" b="0" dirty="0" smtClean="0">
                          <a:solidFill>
                            <a:schemeClr val="tx1"/>
                          </a:solidFill>
                        </a:rPr>
                        <a:t>2014</a:t>
                      </a:r>
                      <a:endParaRPr lang="en-US" sz="1800" b="0" dirty="0">
                        <a:solidFill>
                          <a:schemeClr val="tx1"/>
                        </a:solidFill>
                      </a:endParaRPr>
                    </a:p>
                  </a:txBody>
                  <a:tcPr marL="91445" marR="91445" marT="45696" marB="45696">
                    <a:solidFill>
                      <a:srgbClr val="FFCE34"/>
                    </a:solidFill>
                  </a:tcPr>
                </a:tc>
                <a:tc>
                  <a:txBody>
                    <a:bodyPr/>
                    <a:lstStyle/>
                    <a:p>
                      <a:pPr algn="ctr"/>
                      <a:r>
                        <a:rPr lang="en-US" sz="1800" b="0" dirty="0" smtClean="0">
                          <a:solidFill>
                            <a:schemeClr val="tx1"/>
                          </a:solidFill>
                        </a:rPr>
                        <a:t>2015</a:t>
                      </a:r>
                      <a:endParaRPr lang="en-US" sz="1800" b="0" dirty="0">
                        <a:solidFill>
                          <a:schemeClr val="tx1"/>
                        </a:solidFill>
                      </a:endParaRPr>
                    </a:p>
                  </a:txBody>
                  <a:tcPr marL="91445" marR="91445" marT="45696" marB="45696">
                    <a:solidFill>
                      <a:srgbClr val="FFCE34"/>
                    </a:solidFill>
                  </a:tcPr>
                </a:tc>
                <a:tc>
                  <a:txBody>
                    <a:bodyPr/>
                    <a:lstStyle/>
                    <a:p>
                      <a:pPr algn="ctr"/>
                      <a:r>
                        <a:rPr lang="en-US" sz="1800" b="0" dirty="0" smtClean="0">
                          <a:solidFill>
                            <a:schemeClr val="tx1"/>
                          </a:solidFill>
                        </a:rPr>
                        <a:t>Total</a:t>
                      </a:r>
                      <a:endParaRPr lang="en-US" sz="1800" b="0" dirty="0">
                        <a:solidFill>
                          <a:schemeClr val="tx1"/>
                        </a:solidFill>
                      </a:endParaRPr>
                    </a:p>
                  </a:txBody>
                  <a:tcPr marL="91445" marR="91445" marT="45696" marB="45696">
                    <a:solidFill>
                      <a:srgbClr val="FFCE34"/>
                    </a:solidFill>
                  </a:tcPr>
                </a:tc>
              </a:tr>
              <a:tr h="388200">
                <a:tc>
                  <a:txBody>
                    <a:bodyPr/>
                    <a:lstStyle/>
                    <a:p>
                      <a:r>
                        <a:rPr lang="en-US" sz="1800" dirty="0" smtClean="0"/>
                        <a:t>Contributions</a:t>
                      </a:r>
                      <a:endParaRPr lang="en-US" sz="1800" dirty="0"/>
                    </a:p>
                  </a:txBody>
                  <a:tcPr marL="91445" marR="91445" marT="45696" marB="45696"/>
                </a:tc>
                <a:tc>
                  <a:txBody>
                    <a:bodyPr/>
                    <a:lstStyle/>
                    <a:p>
                      <a:pPr algn="ctr"/>
                      <a:r>
                        <a:rPr lang="en-US" sz="1800" dirty="0" smtClean="0"/>
                        <a:t> $25,000</a:t>
                      </a:r>
                      <a:endParaRPr lang="en-US" sz="1800" dirty="0"/>
                    </a:p>
                  </a:txBody>
                  <a:tcPr marL="91445" marR="91445" marT="45696" marB="45696"/>
                </a:tc>
                <a:tc>
                  <a:txBody>
                    <a:bodyPr/>
                    <a:lstStyle/>
                    <a:p>
                      <a:pPr algn="ctr"/>
                      <a:r>
                        <a:rPr lang="en-US" sz="1800" dirty="0" smtClean="0"/>
                        <a:t> $26,000</a:t>
                      </a:r>
                      <a:endParaRPr lang="en-US" sz="1800" dirty="0"/>
                    </a:p>
                  </a:txBody>
                  <a:tcPr marL="91445" marR="91445" marT="45696" marB="45696"/>
                </a:tc>
                <a:tc>
                  <a:txBody>
                    <a:bodyPr/>
                    <a:lstStyle/>
                    <a:p>
                      <a:pPr algn="ctr"/>
                      <a:r>
                        <a:rPr lang="en-US" sz="1800" dirty="0" smtClean="0"/>
                        <a:t>   $26,000</a:t>
                      </a:r>
                      <a:endParaRPr lang="en-US" sz="1800" dirty="0"/>
                    </a:p>
                  </a:txBody>
                  <a:tcPr marL="91445" marR="91445" marT="45696" marB="45696"/>
                </a:tc>
                <a:tc>
                  <a:txBody>
                    <a:bodyPr/>
                    <a:lstStyle/>
                    <a:p>
                      <a:pPr algn="ctr"/>
                      <a:r>
                        <a:rPr lang="en-US" sz="1800" dirty="0" smtClean="0"/>
                        <a:t>      $77,000</a:t>
                      </a:r>
                      <a:endParaRPr lang="en-US" sz="1800" dirty="0"/>
                    </a:p>
                  </a:txBody>
                  <a:tcPr marL="91445" marR="91445" marT="45696" marB="45696"/>
                </a:tc>
              </a:tr>
              <a:tr h="640031">
                <a:tc>
                  <a:txBody>
                    <a:bodyPr/>
                    <a:lstStyle/>
                    <a:p>
                      <a:r>
                        <a:rPr lang="en-US" sz="1800" dirty="0" smtClean="0"/>
                        <a:t>Membership Dues</a:t>
                      </a:r>
                      <a:endParaRPr lang="en-US" sz="1800" dirty="0"/>
                    </a:p>
                  </a:txBody>
                  <a:tcPr marL="91445" marR="91445" marT="45696" marB="45696"/>
                </a:tc>
                <a:tc>
                  <a:txBody>
                    <a:bodyPr/>
                    <a:lstStyle/>
                    <a:p>
                      <a:pPr algn="ctr"/>
                      <a:r>
                        <a:rPr lang="en-US" sz="1800" dirty="0" smtClean="0"/>
                        <a:t>   15,000</a:t>
                      </a:r>
                      <a:endParaRPr lang="en-US" sz="1800" dirty="0"/>
                    </a:p>
                  </a:txBody>
                  <a:tcPr marL="91445" marR="91445" marT="45696" marB="45696"/>
                </a:tc>
                <a:tc>
                  <a:txBody>
                    <a:bodyPr/>
                    <a:lstStyle/>
                    <a:p>
                      <a:pPr algn="ctr"/>
                      <a:r>
                        <a:rPr lang="en-US" sz="1800" dirty="0" smtClean="0"/>
                        <a:t>   15,000</a:t>
                      </a:r>
                      <a:endParaRPr lang="en-US" sz="1800" dirty="0"/>
                    </a:p>
                  </a:txBody>
                  <a:tcPr marL="91445" marR="91445" marT="45696" marB="45696"/>
                </a:tc>
                <a:tc>
                  <a:txBody>
                    <a:bodyPr/>
                    <a:lstStyle/>
                    <a:p>
                      <a:pPr algn="ctr"/>
                      <a:r>
                        <a:rPr lang="en-US" sz="1800" dirty="0" smtClean="0"/>
                        <a:t>     16,000</a:t>
                      </a:r>
                      <a:endParaRPr lang="en-US" sz="1800" dirty="0"/>
                    </a:p>
                  </a:txBody>
                  <a:tcPr marL="91445" marR="91445" marT="45696" marB="45696"/>
                </a:tc>
                <a:tc>
                  <a:txBody>
                    <a:bodyPr/>
                    <a:lstStyle/>
                    <a:p>
                      <a:pPr algn="ctr"/>
                      <a:r>
                        <a:rPr lang="en-US" sz="1800" dirty="0" smtClean="0"/>
                        <a:t>        46,000</a:t>
                      </a:r>
                      <a:endParaRPr lang="en-US" sz="1800" dirty="0"/>
                    </a:p>
                  </a:txBody>
                  <a:tcPr marL="91445" marR="91445" marT="45696" marB="45696"/>
                </a:tc>
              </a:tr>
              <a:tr h="388200">
                <a:tc>
                  <a:txBody>
                    <a:bodyPr/>
                    <a:lstStyle/>
                    <a:p>
                      <a:r>
                        <a:rPr lang="en-US" sz="1800" dirty="0" smtClean="0"/>
                        <a:t>Misc.</a:t>
                      </a:r>
                      <a:r>
                        <a:rPr lang="en-US" sz="1800" baseline="0" dirty="0" smtClean="0"/>
                        <a:t> Sales</a:t>
                      </a:r>
                      <a:endParaRPr lang="en-US" sz="1800" dirty="0"/>
                    </a:p>
                  </a:txBody>
                  <a:tcPr marL="91445" marR="91445" marT="45696" marB="45696">
                    <a:lnB w="12700" cap="flat" cmpd="sng" algn="ctr">
                      <a:solidFill>
                        <a:schemeClr val="tx1"/>
                      </a:solidFill>
                      <a:prstDash val="solid"/>
                      <a:round/>
                      <a:headEnd type="none" w="med" len="med"/>
                      <a:tailEnd type="none" w="med" len="med"/>
                    </a:lnB>
                  </a:tcPr>
                </a:tc>
                <a:tc>
                  <a:txBody>
                    <a:bodyPr/>
                    <a:lstStyle/>
                    <a:p>
                      <a:pPr algn="ctr"/>
                      <a:r>
                        <a:rPr lang="en-US" sz="1800" dirty="0" smtClean="0"/>
                        <a:t>     5,000</a:t>
                      </a:r>
                      <a:endParaRPr lang="en-US" sz="1800" dirty="0"/>
                    </a:p>
                  </a:txBody>
                  <a:tcPr marL="91445" marR="91445" marT="45696" marB="45696">
                    <a:lnB w="12700" cap="flat" cmpd="sng" algn="ctr">
                      <a:solidFill>
                        <a:schemeClr val="tx1"/>
                      </a:solidFill>
                      <a:prstDash val="solid"/>
                      <a:round/>
                      <a:headEnd type="none" w="med" len="med"/>
                      <a:tailEnd type="none" w="med" len="med"/>
                    </a:lnB>
                  </a:tcPr>
                </a:tc>
                <a:tc>
                  <a:txBody>
                    <a:bodyPr/>
                    <a:lstStyle/>
                    <a:p>
                      <a:pPr algn="ctr"/>
                      <a:r>
                        <a:rPr lang="en-US" sz="1800" dirty="0" smtClean="0"/>
                        <a:t>     5,000</a:t>
                      </a:r>
                      <a:endParaRPr lang="en-US" sz="1800" dirty="0"/>
                    </a:p>
                  </a:txBody>
                  <a:tcPr marL="91445" marR="91445" marT="45696" marB="45696">
                    <a:lnB w="12700" cap="flat" cmpd="sng" algn="ctr">
                      <a:solidFill>
                        <a:schemeClr val="tx1"/>
                      </a:solidFill>
                      <a:prstDash val="solid"/>
                      <a:round/>
                      <a:headEnd type="none" w="med" len="med"/>
                      <a:tailEnd type="none" w="med" len="med"/>
                    </a:lnB>
                  </a:tcPr>
                </a:tc>
                <a:tc>
                  <a:txBody>
                    <a:bodyPr/>
                    <a:lstStyle/>
                    <a:p>
                      <a:pPr algn="ctr"/>
                      <a:r>
                        <a:rPr lang="en-US" sz="1800" dirty="0" smtClean="0"/>
                        <a:t>       6,000</a:t>
                      </a:r>
                      <a:endParaRPr lang="en-US" sz="1800" dirty="0"/>
                    </a:p>
                  </a:txBody>
                  <a:tcPr marL="91445" marR="91445" marT="45696" marB="45696">
                    <a:lnB w="12700" cap="flat" cmpd="sng" algn="ctr">
                      <a:solidFill>
                        <a:schemeClr val="tx1"/>
                      </a:solidFill>
                      <a:prstDash val="solid"/>
                      <a:round/>
                      <a:headEnd type="none" w="med" len="med"/>
                      <a:tailEnd type="none" w="med" len="med"/>
                    </a:lnB>
                  </a:tcPr>
                </a:tc>
                <a:tc>
                  <a:txBody>
                    <a:bodyPr/>
                    <a:lstStyle/>
                    <a:p>
                      <a:pPr algn="ctr"/>
                      <a:r>
                        <a:rPr lang="en-US" sz="1800" dirty="0" smtClean="0"/>
                        <a:t>        16,000</a:t>
                      </a:r>
                      <a:endParaRPr lang="en-US" sz="1800" dirty="0"/>
                    </a:p>
                  </a:txBody>
                  <a:tcPr marL="91445" marR="91445" marT="45696" marB="45696">
                    <a:lnB w="12700" cap="flat" cmpd="sng" algn="ctr">
                      <a:solidFill>
                        <a:schemeClr val="tx1"/>
                      </a:solidFill>
                      <a:prstDash val="solid"/>
                      <a:round/>
                      <a:headEnd type="none" w="med" len="med"/>
                      <a:tailEnd type="none" w="med" len="med"/>
                    </a:lnB>
                  </a:tcPr>
                </a:tc>
              </a:tr>
              <a:tr h="388200">
                <a:tc>
                  <a:txBody>
                    <a:bodyPr/>
                    <a:lstStyle/>
                    <a:p>
                      <a:r>
                        <a:rPr lang="en-US" sz="1800" dirty="0" smtClean="0"/>
                        <a:t>Total</a:t>
                      </a:r>
                      <a:endParaRPr lang="en-US" sz="1800" dirty="0"/>
                    </a:p>
                  </a:txBody>
                  <a:tcPr marL="91445" marR="91445" marT="45696" marB="45696">
                    <a:lnT w="12700" cap="flat" cmpd="sng" algn="ctr">
                      <a:solidFill>
                        <a:schemeClr val="tx1"/>
                      </a:solidFill>
                      <a:prstDash val="solid"/>
                      <a:round/>
                      <a:headEnd type="none" w="med" len="med"/>
                      <a:tailEnd type="none" w="med" len="med"/>
                    </a:lnT>
                  </a:tcPr>
                </a:tc>
                <a:tc>
                  <a:txBody>
                    <a:bodyPr/>
                    <a:lstStyle/>
                    <a:p>
                      <a:pPr algn="ctr"/>
                      <a:r>
                        <a:rPr lang="en-US" sz="1800" dirty="0" smtClean="0"/>
                        <a:t> $45,000</a:t>
                      </a:r>
                      <a:endParaRPr lang="en-US" sz="1800" dirty="0"/>
                    </a:p>
                  </a:txBody>
                  <a:tcPr marL="91445" marR="91445" marT="45696" marB="45696">
                    <a:lnT w="12700" cap="flat" cmpd="sng" algn="ctr">
                      <a:solidFill>
                        <a:schemeClr val="tx1"/>
                      </a:solidFill>
                      <a:prstDash val="solid"/>
                      <a:round/>
                      <a:headEnd type="none" w="med" len="med"/>
                      <a:tailEnd type="none" w="med" len="med"/>
                    </a:lnT>
                  </a:tcPr>
                </a:tc>
                <a:tc>
                  <a:txBody>
                    <a:bodyPr/>
                    <a:lstStyle/>
                    <a:p>
                      <a:pPr algn="ctr"/>
                      <a:r>
                        <a:rPr lang="en-US" sz="1800" dirty="0" smtClean="0"/>
                        <a:t> $46,000</a:t>
                      </a:r>
                      <a:endParaRPr lang="en-US" sz="1800" dirty="0"/>
                    </a:p>
                  </a:txBody>
                  <a:tcPr marL="91445" marR="91445" marT="45696" marB="45696">
                    <a:lnT w="12700" cap="flat" cmpd="sng" algn="ctr">
                      <a:solidFill>
                        <a:schemeClr val="tx1"/>
                      </a:solidFill>
                      <a:prstDash val="solid"/>
                      <a:round/>
                      <a:headEnd type="none" w="med" len="med"/>
                      <a:tailEnd type="none" w="med" len="med"/>
                    </a:lnT>
                  </a:tcPr>
                </a:tc>
                <a:tc>
                  <a:txBody>
                    <a:bodyPr/>
                    <a:lstStyle/>
                    <a:p>
                      <a:pPr algn="ctr"/>
                      <a:r>
                        <a:rPr lang="en-US" sz="1800" dirty="0" smtClean="0"/>
                        <a:t>   $48,000</a:t>
                      </a:r>
                      <a:endParaRPr lang="en-US" sz="1800" dirty="0"/>
                    </a:p>
                  </a:txBody>
                  <a:tcPr marL="91445" marR="91445" marT="45696" marB="45696">
                    <a:lnT w="12700" cap="flat" cmpd="sng" algn="ctr">
                      <a:solidFill>
                        <a:schemeClr val="tx1"/>
                      </a:solidFill>
                      <a:prstDash val="solid"/>
                      <a:round/>
                      <a:headEnd type="none" w="med" len="med"/>
                      <a:tailEnd type="none" w="med" len="med"/>
                    </a:lnT>
                  </a:tcPr>
                </a:tc>
                <a:tc>
                  <a:txBody>
                    <a:bodyPr/>
                    <a:lstStyle/>
                    <a:p>
                      <a:pPr algn="ctr"/>
                      <a:r>
                        <a:rPr lang="en-US" sz="1800" dirty="0" smtClean="0"/>
                        <a:t>    </a:t>
                      </a:r>
                      <a:r>
                        <a:rPr lang="en-US" sz="1800" dirty="0" smtClean="0">
                          <a:solidFill>
                            <a:srgbClr val="FF0000"/>
                          </a:solidFill>
                        </a:rPr>
                        <a:t>$139,000</a:t>
                      </a:r>
                      <a:endParaRPr lang="en-US" sz="1800" dirty="0">
                        <a:solidFill>
                          <a:srgbClr val="FF0000"/>
                        </a:solidFill>
                      </a:endParaRPr>
                    </a:p>
                  </a:txBody>
                  <a:tcPr marL="91445" marR="91445" marT="45696" marB="45696">
                    <a:lnT w="12700" cap="flat" cmpd="sng" algn="ctr">
                      <a:solidFill>
                        <a:schemeClr val="tx1"/>
                      </a:solidFill>
                      <a:prstDash val="solid"/>
                      <a:round/>
                      <a:headEnd type="none" w="med" len="med"/>
                      <a:tailEnd type="none" w="med" len="med"/>
                    </a:lnT>
                  </a:tcPr>
                </a:tc>
              </a:tr>
            </a:tbl>
          </a:graphicData>
        </a:graphic>
      </p:graphicFrame>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GB" dirty="0"/>
              <a:t>American Chemical Society</a:t>
            </a:r>
          </a:p>
        </p:txBody>
      </p:sp>
      <p:sp>
        <p:nvSpPr>
          <p:cNvPr id="5" name="Slide Number Placeholder 4"/>
          <p:cNvSpPr>
            <a:spLocks noGrp="1"/>
          </p:cNvSpPr>
          <p:nvPr>
            <p:ph type="sldNum" sz="quarter" idx="11"/>
          </p:nvPr>
        </p:nvSpPr>
        <p:spPr/>
        <p:txBody>
          <a:bodyPr/>
          <a:lstStyle/>
          <a:p>
            <a:fld id="{C89707EC-7F54-4F45-AC68-23B497F13BCD}" type="slidenum">
              <a:rPr lang="en-GB"/>
              <a:pPr/>
              <a:t>2</a:t>
            </a:fld>
            <a:endParaRPr lang="en-GB" dirty="0"/>
          </a:p>
        </p:txBody>
      </p:sp>
      <p:sp>
        <p:nvSpPr>
          <p:cNvPr id="228354" name="Rectangle 2"/>
          <p:cNvSpPr>
            <a:spLocks noGrp="1" noChangeArrowheads="1"/>
          </p:cNvSpPr>
          <p:nvPr>
            <p:ph type="title"/>
          </p:nvPr>
        </p:nvSpPr>
        <p:spPr/>
        <p:txBody>
          <a:bodyPr/>
          <a:lstStyle/>
          <a:p>
            <a:r>
              <a:rPr lang="en-GB" sz="3600" dirty="0"/>
              <a:t>Objectives</a:t>
            </a:r>
          </a:p>
        </p:txBody>
      </p:sp>
      <p:sp>
        <p:nvSpPr>
          <p:cNvPr id="228355" name="Rectangle 3"/>
          <p:cNvSpPr>
            <a:spLocks noGrp="1" noChangeArrowheads="1"/>
          </p:cNvSpPr>
          <p:nvPr>
            <p:ph type="body" idx="1"/>
          </p:nvPr>
        </p:nvSpPr>
        <p:spPr/>
        <p:txBody>
          <a:bodyPr/>
          <a:lstStyle/>
          <a:p>
            <a:r>
              <a:rPr lang="en-GB" sz="2800" b="1" dirty="0" smtClean="0">
                <a:solidFill>
                  <a:srgbClr val="FF0000"/>
                </a:solidFill>
              </a:rPr>
              <a:t>Define your role as Treasurer</a:t>
            </a:r>
          </a:p>
          <a:p>
            <a:r>
              <a:rPr lang="en-GB" sz="2800" b="1" dirty="0">
                <a:solidFill>
                  <a:srgbClr val="FF0000"/>
                </a:solidFill>
              </a:rPr>
              <a:t>Preparing for </a:t>
            </a:r>
            <a:r>
              <a:rPr lang="en-GB" sz="2800" b="1" dirty="0" smtClean="0">
                <a:solidFill>
                  <a:srgbClr val="FF0000"/>
                </a:solidFill>
              </a:rPr>
              <a:t>Compliance With the </a:t>
            </a:r>
            <a:r>
              <a:rPr lang="en-GB" sz="2800" b="1" dirty="0">
                <a:solidFill>
                  <a:srgbClr val="FF0000"/>
                </a:solidFill>
              </a:rPr>
              <a:t>IRS</a:t>
            </a:r>
          </a:p>
          <a:p>
            <a:r>
              <a:rPr lang="en-GB" sz="2800" b="1" dirty="0">
                <a:solidFill>
                  <a:srgbClr val="FF0000"/>
                </a:solidFill>
              </a:rPr>
              <a:t>Budgeting </a:t>
            </a:r>
            <a:endParaRPr lang="en-GB" sz="2800" b="1" dirty="0" smtClean="0">
              <a:solidFill>
                <a:srgbClr val="FF0000"/>
              </a:solidFill>
            </a:endParaRPr>
          </a:p>
          <a:p>
            <a:r>
              <a:rPr lang="en-GB" sz="2800" b="1" dirty="0" smtClean="0">
                <a:solidFill>
                  <a:srgbClr val="FF0000"/>
                </a:solidFill>
              </a:rPr>
              <a:t>Incorporate or Not</a:t>
            </a:r>
          </a:p>
          <a:p>
            <a:r>
              <a:rPr lang="en-GB" sz="2800" b="1" dirty="0" smtClean="0">
                <a:solidFill>
                  <a:srgbClr val="FF0000"/>
                </a:solidFill>
              </a:rPr>
              <a:t>Your Questions</a:t>
            </a:r>
          </a:p>
          <a:p>
            <a:r>
              <a:rPr lang="en-GB" sz="2800" b="1" dirty="0" smtClean="0">
                <a:solidFill>
                  <a:srgbClr val="FF0000"/>
                </a:solidFill>
              </a:rPr>
              <a:t>Resources</a:t>
            </a:r>
            <a:endParaRPr lang="en-GB" sz="2800" b="1" dirty="0">
              <a:solidFill>
                <a:srgbClr val="FF0000"/>
              </a:solidFill>
            </a:endParaRPr>
          </a:p>
        </p:txBody>
      </p:sp>
    </p:spTree>
    <p:extLst>
      <p:ext uri="{BB962C8B-B14F-4D97-AF65-F5344CB8AC3E}">
        <p14:creationId xmlns:p14="http://schemas.microsoft.com/office/powerpoint/2010/main" val="2699733699"/>
      </p:ext>
    </p:extLst>
  </p:cSld>
  <p:clrMapOvr>
    <a:masterClrMapping/>
  </p:clrMapOvr>
  <p:transition>
    <p:split orient="vert" dir="in"/>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3"/>
          <p:cNvSpPr>
            <a:spLocks noGrp="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10000"/>
              </a:spcBef>
              <a:spcAft>
                <a:spcPct val="40000"/>
              </a:spcAft>
              <a:buChar char="•"/>
              <a:defRPr>
                <a:solidFill>
                  <a:srgbClr val="0054A6"/>
                </a:solidFill>
                <a:latin typeface="Arial" charset="0"/>
              </a:defRPr>
            </a:lvl1pPr>
            <a:lvl2pPr marL="742950" indent="-285750" eaLnBrk="0" hangingPunct="0">
              <a:spcBef>
                <a:spcPct val="10000"/>
              </a:spcBef>
              <a:spcAft>
                <a:spcPct val="40000"/>
              </a:spcAft>
              <a:buChar char="–"/>
              <a:defRPr sz="1600">
                <a:solidFill>
                  <a:srgbClr val="0054A6"/>
                </a:solidFill>
                <a:latin typeface="Arial" charset="0"/>
              </a:defRPr>
            </a:lvl2pPr>
            <a:lvl3pPr marL="1143000" indent="-228600" eaLnBrk="0" hangingPunct="0">
              <a:spcBef>
                <a:spcPct val="10000"/>
              </a:spcBef>
              <a:spcAft>
                <a:spcPct val="40000"/>
              </a:spcAft>
              <a:buChar char="•"/>
              <a:defRPr sz="14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spcBef>
                <a:spcPct val="0"/>
              </a:spcBef>
              <a:spcAft>
                <a:spcPct val="0"/>
              </a:spcAft>
              <a:buFontTx/>
              <a:buNone/>
            </a:pPr>
            <a:r>
              <a:rPr lang="en-GB" altLang="en-US" dirty="0" smtClean="0">
                <a:cs typeface="Arial" charset="0"/>
              </a:rPr>
              <a:t>American Chemical Society</a:t>
            </a:r>
          </a:p>
        </p:txBody>
      </p:sp>
      <p:sp>
        <p:nvSpPr>
          <p:cNvPr id="26627" name="Slide Number Placeholder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10000"/>
              </a:spcBef>
              <a:spcAft>
                <a:spcPct val="40000"/>
              </a:spcAft>
              <a:buChar char="•"/>
              <a:defRPr>
                <a:solidFill>
                  <a:srgbClr val="0054A6"/>
                </a:solidFill>
                <a:latin typeface="Arial" charset="0"/>
              </a:defRPr>
            </a:lvl1pPr>
            <a:lvl2pPr marL="742950" indent="-285750" eaLnBrk="0" hangingPunct="0">
              <a:spcBef>
                <a:spcPct val="10000"/>
              </a:spcBef>
              <a:spcAft>
                <a:spcPct val="40000"/>
              </a:spcAft>
              <a:buChar char="–"/>
              <a:defRPr sz="1600">
                <a:solidFill>
                  <a:srgbClr val="0054A6"/>
                </a:solidFill>
                <a:latin typeface="Arial" charset="0"/>
              </a:defRPr>
            </a:lvl2pPr>
            <a:lvl3pPr marL="1143000" indent="-228600" eaLnBrk="0" hangingPunct="0">
              <a:spcBef>
                <a:spcPct val="10000"/>
              </a:spcBef>
              <a:spcAft>
                <a:spcPct val="40000"/>
              </a:spcAft>
              <a:buChar char="•"/>
              <a:defRPr sz="14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spcBef>
                <a:spcPct val="0"/>
              </a:spcBef>
              <a:spcAft>
                <a:spcPct val="0"/>
              </a:spcAft>
              <a:buFontTx/>
              <a:buNone/>
            </a:pPr>
            <a:fld id="{F5A52B58-8958-454B-9C0D-FE24206EE7E0}" type="slidenum">
              <a:rPr lang="en-GB" altLang="en-US" smtClean="0">
                <a:cs typeface="Arial" charset="0"/>
              </a:rPr>
              <a:pPr eaLnBrk="1" hangingPunct="1">
                <a:spcBef>
                  <a:spcPct val="0"/>
                </a:spcBef>
                <a:spcAft>
                  <a:spcPct val="0"/>
                </a:spcAft>
                <a:buFontTx/>
                <a:buNone/>
              </a:pPr>
              <a:t>20</a:t>
            </a:fld>
            <a:endParaRPr lang="en-GB" altLang="en-US" dirty="0" smtClean="0">
              <a:cs typeface="Arial" charset="0"/>
            </a:endParaRPr>
          </a:p>
        </p:txBody>
      </p:sp>
      <p:sp>
        <p:nvSpPr>
          <p:cNvPr id="26628" name="Rectangle 2"/>
          <p:cNvSpPr>
            <a:spLocks noGrp="1" noChangeArrowheads="1"/>
          </p:cNvSpPr>
          <p:nvPr>
            <p:ph type="title"/>
          </p:nvPr>
        </p:nvSpPr>
        <p:spPr/>
        <p:txBody>
          <a:bodyPr/>
          <a:lstStyle/>
          <a:p>
            <a:pPr eaLnBrk="1" hangingPunct="1"/>
            <a:r>
              <a:rPr lang="en-US" altLang="en-US" sz="2800" dirty="0" smtClean="0"/>
              <a:t>Federal Tax Filing Requirements </a:t>
            </a:r>
            <a:br>
              <a:rPr lang="en-US" altLang="en-US" sz="2800" dirty="0" smtClean="0"/>
            </a:br>
            <a:r>
              <a:rPr lang="en-US" altLang="en-US" sz="2800" dirty="0" smtClean="0"/>
              <a:t>Form 990-N</a:t>
            </a:r>
          </a:p>
        </p:txBody>
      </p:sp>
      <p:sp>
        <p:nvSpPr>
          <p:cNvPr id="224259" name="Rectangle 3"/>
          <p:cNvSpPr>
            <a:spLocks noGrp="1" noChangeArrowheads="1"/>
          </p:cNvSpPr>
          <p:nvPr>
            <p:ph type="body" idx="1"/>
          </p:nvPr>
        </p:nvSpPr>
        <p:spPr>
          <a:xfrm>
            <a:off x="755650" y="1484313"/>
            <a:ext cx="7859713" cy="4608512"/>
          </a:xfrm>
        </p:spPr>
        <p:txBody>
          <a:bodyPr/>
          <a:lstStyle/>
          <a:p>
            <a:pPr eaLnBrk="1" hangingPunct="1">
              <a:buFontTx/>
              <a:buNone/>
              <a:defRPr/>
            </a:pPr>
            <a:r>
              <a:rPr lang="en-US" dirty="0"/>
              <a:t>	</a:t>
            </a:r>
            <a:r>
              <a:rPr lang="en-US" sz="2000" b="1" u="sng" dirty="0" smtClean="0"/>
              <a:t>What is needed to complete 990-N? </a:t>
            </a:r>
            <a:endParaRPr lang="en-US" sz="2000" b="1" dirty="0"/>
          </a:p>
          <a:p>
            <a:pPr eaLnBrk="1" hangingPunct="1">
              <a:defRPr/>
            </a:pPr>
            <a:r>
              <a:rPr lang="en-US" sz="2000" b="1" dirty="0"/>
              <a:t>Employer identification </a:t>
            </a:r>
            <a:r>
              <a:rPr lang="en-US" sz="2000" b="1" dirty="0" smtClean="0"/>
              <a:t>number (EIN)</a:t>
            </a:r>
          </a:p>
          <a:p>
            <a:pPr eaLnBrk="1" hangingPunct="1">
              <a:defRPr/>
            </a:pPr>
            <a:r>
              <a:rPr lang="en-US" sz="2000" b="1" dirty="0" smtClean="0"/>
              <a:t>Tax Year</a:t>
            </a:r>
            <a:endParaRPr lang="en-US" sz="2000" b="1" dirty="0"/>
          </a:p>
          <a:p>
            <a:pPr eaLnBrk="1" hangingPunct="1">
              <a:defRPr/>
            </a:pPr>
            <a:r>
              <a:rPr lang="en-US" sz="2000" b="1" dirty="0" smtClean="0"/>
              <a:t>Legal </a:t>
            </a:r>
            <a:r>
              <a:rPr lang="en-US" sz="2000" b="1" dirty="0"/>
              <a:t>name &amp; </a:t>
            </a:r>
            <a:r>
              <a:rPr lang="en-US" sz="2000" b="1" dirty="0" smtClean="0"/>
              <a:t>address. (The Legal name is found in the By-Laws)</a:t>
            </a:r>
            <a:endParaRPr lang="en-US" sz="2000" b="1" dirty="0"/>
          </a:p>
          <a:p>
            <a:pPr eaLnBrk="1" hangingPunct="1">
              <a:defRPr/>
            </a:pPr>
            <a:r>
              <a:rPr lang="en-US" sz="2000" b="1" dirty="0" smtClean="0"/>
              <a:t>Other names </a:t>
            </a:r>
            <a:r>
              <a:rPr lang="en-US" sz="2000" b="1" dirty="0"/>
              <a:t>the organization uses</a:t>
            </a:r>
          </a:p>
          <a:p>
            <a:pPr eaLnBrk="1" hangingPunct="1">
              <a:defRPr/>
            </a:pPr>
            <a:r>
              <a:rPr lang="en-US" sz="2000" b="1" dirty="0"/>
              <a:t>Name and address of a </a:t>
            </a:r>
            <a:r>
              <a:rPr lang="en-US" sz="2000" b="1" dirty="0" smtClean="0"/>
              <a:t>principal officer</a:t>
            </a:r>
            <a:endParaRPr lang="en-US" sz="2000" b="1" dirty="0"/>
          </a:p>
          <a:p>
            <a:pPr eaLnBrk="1" hangingPunct="1">
              <a:defRPr/>
            </a:pPr>
            <a:r>
              <a:rPr lang="en-US" sz="2000" b="1" dirty="0"/>
              <a:t>Website address (if </a:t>
            </a:r>
            <a:r>
              <a:rPr lang="en-US" sz="2000" b="1" dirty="0" smtClean="0"/>
              <a:t>one exists)</a:t>
            </a:r>
            <a:endParaRPr lang="en-US" sz="2000" b="1" dirty="0"/>
          </a:p>
          <a:p>
            <a:pPr eaLnBrk="1" hangingPunct="1">
              <a:defRPr/>
            </a:pPr>
            <a:r>
              <a:rPr lang="en-US" sz="2000" b="1" dirty="0"/>
              <a:t>Confirmation that the organization’s gross receipts </a:t>
            </a:r>
            <a:r>
              <a:rPr lang="en-US" sz="2000" b="1" dirty="0" smtClean="0"/>
              <a:t>are at or below the threshold</a:t>
            </a:r>
          </a:p>
          <a:p>
            <a:pPr marL="0" indent="0" eaLnBrk="1" hangingPunct="1">
              <a:buFontTx/>
              <a:buNone/>
              <a:defRPr/>
            </a:pPr>
            <a:r>
              <a:rPr lang="en-US" sz="2000" b="1" dirty="0" smtClean="0"/>
              <a:t>Filing Website</a:t>
            </a:r>
            <a:r>
              <a:rPr lang="en-US" sz="2000" b="1" dirty="0"/>
              <a:t>:</a:t>
            </a:r>
            <a:r>
              <a:rPr lang="en-US" sz="2000" dirty="0"/>
              <a:t> </a:t>
            </a:r>
            <a:r>
              <a:rPr lang="en-US" sz="2000" b="1" dirty="0">
                <a:hlinkClick r:id="rId3"/>
              </a:rPr>
              <a:t>http://epostcard.form990.org</a:t>
            </a:r>
            <a:r>
              <a:rPr lang="en-US" sz="2000" b="1" dirty="0" smtClean="0">
                <a:hlinkClick r:id="rId3"/>
              </a:rPr>
              <a:t>/</a:t>
            </a:r>
            <a:endParaRPr lang="en-US" sz="2000" b="1" dirty="0" smtClean="0"/>
          </a:p>
          <a:p>
            <a:pPr eaLnBrk="1" hangingPunct="1">
              <a:buFontTx/>
              <a:buNone/>
              <a:defRPr/>
            </a:pPr>
            <a:r>
              <a:rPr lang="en-US" dirty="0"/>
              <a:t>	</a:t>
            </a:r>
            <a:endParaRPr lang="en-US" dirty="0" smtClean="0"/>
          </a:p>
          <a:p>
            <a:pPr eaLnBrk="1" hangingPunct="1">
              <a:buFontTx/>
              <a:buNone/>
              <a:defRPr/>
            </a:pPr>
            <a:r>
              <a:rPr lang="en-US" dirty="0"/>
              <a:t>	</a:t>
            </a:r>
          </a:p>
        </p:txBody>
      </p:sp>
    </p:spTree>
  </p:cSld>
  <p:clrMapOvr>
    <a:masterClrMapping/>
  </p:clrMapOvr>
  <p:transition spd="med">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oter Placeholder 3"/>
          <p:cNvSpPr>
            <a:spLocks noGrp="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10000"/>
              </a:spcBef>
              <a:spcAft>
                <a:spcPct val="40000"/>
              </a:spcAft>
              <a:buChar char="•"/>
              <a:defRPr>
                <a:solidFill>
                  <a:srgbClr val="0054A6"/>
                </a:solidFill>
                <a:latin typeface="Arial" charset="0"/>
              </a:defRPr>
            </a:lvl1pPr>
            <a:lvl2pPr marL="742950" indent="-285750" eaLnBrk="0" hangingPunct="0">
              <a:spcBef>
                <a:spcPct val="10000"/>
              </a:spcBef>
              <a:spcAft>
                <a:spcPct val="40000"/>
              </a:spcAft>
              <a:buChar char="–"/>
              <a:defRPr sz="1600">
                <a:solidFill>
                  <a:srgbClr val="0054A6"/>
                </a:solidFill>
                <a:latin typeface="Arial" charset="0"/>
              </a:defRPr>
            </a:lvl2pPr>
            <a:lvl3pPr marL="1143000" indent="-228600" eaLnBrk="0" hangingPunct="0">
              <a:spcBef>
                <a:spcPct val="10000"/>
              </a:spcBef>
              <a:spcAft>
                <a:spcPct val="40000"/>
              </a:spcAft>
              <a:buChar char="•"/>
              <a:defRPr sz="14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spcBef>
                <a:spcPct val="0"/>
              </a:spcBef>
              <a:spcAft>
                <a:spcPct val="0"/>
              </a:spcAft>
              <a:buFontTx/>
              <a:buNone/>
            </a:pPr>
            <a:r>
              <a:rPr lang="en-GB" altLang="en-US" dirty="0" smtClean="0">
                <a:cs typeface="Arial" charset="0"/>
              </a:rPr>
              <a:t>American Chemical Society</a:t>
            </a:r>
          </a:p>
        </p:txBody>
      </p:sp>
      <p:sp>
        <p:nvSpPr>
          <p:cNvPr id="27651" name="Slide Number Placeholder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10000"/>
              </a:spcBef>
              <a:spcAft>
                <a:spcPct val="40000"/>
              </a:spcAft>
              <a:buChar char="•"/>
              <a:defRPr>
                <a:solidFill>
                  <a:srgbClr val="0054A6"/>
                </a:solidFill>
                <a:latin typeface="Arial" charset="0"/>
              </a:defRPr>
            </a:lvl1pPr>
            <a:lvl2pPr marL="742950" indent="-285750" eaLnBrk="0" hangingPunct="0">
              <a:spcBef>
                <a:spcPct val="10000"/>
              </a:spcBef>
              <a:spcAft>
                <a:spcPct val="40000"/>
              </a:spcAft>
              <a:buChar char="–"/>
              <a:defRPr sz="1600">
                <a:solidFill>
                  <a:srgbClr val="0054A6"/>
                </a:solidFill>
                <a:latin typeface="Arial" charset="0"/>
              </a:defRPr>
            </a:lvl2pPr>
            <a:lvl3pPr marL="1143000" indent="-228600" eaLnBrk="0" hangingPunct="0">
              <a:spcBef>
                <a:spcPct val="10000"/>
              </a:spcBef>
              <a:spcAft>
                <a:spcPct val="40000"/>
              </a:spcAft>
              <a:buChar char="•"/>
              <a:defRPr sz="14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spcBef>
                <a:spcPct val="0"/>
              </a:spcBef>
              <a:spcAft>
                <a:spcPct val="0"/>
              </a:spcAft>
              <a:buFontTx/>
              <a:buNone/>
            </a:pPr>
            <a:fld id="{5F3F6DBF-7909-4526-A5FB-A8DE5405B2F6}" type="slidenum">
              <a:rPr lang="en-GB" altLang="en-US" smtClean="0">
                <a:cs typeface="Arial" charset="0"/>
              </a:rPr>
              <a:pPr eaLnBrk="1" hangingPunct="1">
                <a:spcBef>
                  <a:spcPct val="0"/>
                </a:spcBef>
                <a:spcAft>
                  <a:spcPct val="0"/>
                </a:spcAft>
                <a:buFontTx/>
                <a:buNone/>
              </a:pPr>
              <a:t>21</a:t>
            </a:fld>
            <a:endParaRPr lang="en-GB" altLang="en-US" dirty="0" smtClean="0">
              <a:cs typeface="Arial" charset="0"/>
            </a:endParaRPr>
          </a:p>
        </p:txBody>
      </p:sp>
      <p:sp>
        <p:nvSpPr>
          <p:cNvPr id="27652" name="Rectangle 2"/>
          <p:cNvSpPr>
            <a:spLocks noGrp="1" noChangeArrowheads="1"/>
          </p:cNvSpPr>
          <p:nvPr>
            <p:ph type="title"/>
          </p:nvPr>
        </p:nvSpPr>
        <p:spPr>
          <a:xfrm>
            <a:off x="827088" y="319088"/>
            <a:ext cx="5616575" cy="1093787"/>
          </a:xfrm>
        </p:spPr>
        <p:txBody>
          <a:bodyPr/>
          <a:lstStyle/>
          <a:p>
            <a:pPr eaLnBrk="1" hangingPunct="1"/>
            <a:r>
              <a:rPr lang="en-US" altLang="en-US" dirty="0" smtClean="0"/>
              <a:t>Federal Tax Filing Requirements</a:t>
            </a:r>
            <a:br>
              <a:rPr lang="en-US" altLang="en-US" dirty="0" smtClean="0"/>
            </a:br>
            <a:r>
              <a:rPr lang="en-US" altLang="en-US" dirty="0" smtClean="0"/>
              <a:t>Forms 990 and 990-EZ</a:t>
            </a:r>
            <a:br>
              <a:rPr lang="en-US" altLang="en-US" dirty="0" smtClean="0"/>
            </a:br>
            <a:r>
              <a:rPr lang="en-US" altLang="en-US" dirty="0" smtClean="0"/>
              <a:t>Mandatory Schedules </a:t>
            </a:r>
          </a:p>
        </p:txBody>
      </p:sp>
      <p:sp>
        <p:nvSpPr>
          <p:cNvPr id="27653" name="Rectangle 3"/>
          <p:cNvSpPr>
            <a:spLocks noGrp="1" noChangeArrowheads="1"/>
          </p:cNvSpPr>
          <p:nvPr>
            <p:ph type="body" idx="1"/>
          </p:nvPr>
        </p:nvSpPr>
        <p:spPr/>
        <p:txBody>
          <a:bodyPr/>
          <a:lstStyle/>
          <a:p>
            <a:pPr eaLnBrk="1" hangingPunct="1">
              <a:spcBef>
                <a:spcPct val="0"/>
              </a:spcBef>
              <a:spcAft>
                <a:spcPct val="0"/>
              </a:spcAft>
            </a:pPr>
            <a:r>
              <a:rPr lang="en-US" altLang="en-US" sz="2000" b="1" dirty="0" smtClean="0"/>
              <a:t>For BOTH Form 990 and 990-EZ, must include</a:t>
            </a:r>
          </a:p>
          <a:p>
            <a:pPr eaLnBrk="1" hangingPunct="1">
              <a:spcBef>
                <a:spcPct val="0"/>
              </a:spcBef>
              <a:spcAft>
                <a:spcPct val="0"/>
              </a:spcAft>
              <a:buFontTx/>
              <a:buNone/>
            </a:pPr>
            <a:endParaRPr lang="en-US" altLang="en-US" sz="2000" b="1" dirty="0" smtClean="0"/>
          </a:p>
          <a:p>
            <a:pPr lvl="1" eaLnBrk="1" hangingPunct="1">
              <a:spcBef>
                <a:spcPct val="0"/>
              </a:spcBef>
              <a:spcAft>
                <a:spcPct val="0"/>
              </a:spcAft>
            </a:pPr>
            <a:r>
              <a:rPr lang="en-US" altLang="en-US" sz="2000" b="1" dirty="0" smtClean="0"/>
              <a:t>Schedule A, Public Charity Status and Public Support</a:t>
            </a:r>
          </a:p>
          <a:p>
            <a:pPr lvl="1" eaLnBrk="1" hangingPunct="1">
              <a:spcBef>
                <a:spcPct val="0"/>
              </a:spcBef>
              <a:spcAft>
                <a:spcPct val="0"/>
              </a:spcAft>
              <a:buFontTx/>
              <a:buNone/>
            </a:pPr>
            <a:endParaRPr lang="en-US" altLang="en-US" sz="2000" b="1" dirty="0" smtClean="0"/>
          </a:p>
          <a:p>
            <a:pPr lvl="1" eaLnBrk="1" hangingPunct="1">
              <a:spcBef>
                <a:spcPct val="0"/>
              </a:spcBef>
              <a:spcAft>
                <a:spcPct val="0"/>
              </a:spcAft>
            </a:pPr>
            <a:r>
              <a:rPr lang="en-US" altLang="en-US" sz="2000" b="1" dirty="0" smtClean="0"/>
              <a:t>Schedule B, Schedule of Contributors (required if the organization received, during the reporting year, $5,000 or more in money or property from any ONE contributor)</a:t>
            </a:r>
          </a:p>
          <a:p>
            <a:pPr lvl="1" eaLnBrk="1" hangingPunct="1">
              <a:spcBef>
                <a:spcPct val="0"/>
              </a:spcBef>
              <a:spcAft>
                <a:spcPct val="0"/>
              </a:spcAft>
              <a:buFontTx/>
              <a:buNone/>
            </a:pPr>
            <a:endParaRPr lang="en-US" altLang="en-US" sz="2000" b="1" dirty="0" smtClean="0"/>
          </a:p>
          <a:p>
            <a:pPr eaLnBrk="1" hangingPunct="1">
              <a:spcBef>
                <a:spcPct val="0"/>
              </a:spcBef>
              <a:spcAft>
                <a:spcPct val="0"/>
              </a:spcAft>
            </a:pPr>
            <a:r>
              <a:rPr lang="en-US" altLang="en-US" sz="2000" b="1" dirty="0" smtClean="0"/>
              <a:t>For Forms 990 ONLY, must include</a:t>
            </a:r>
          </a:p>
          <a:p>
            <a:pPr eaLnBrk="1" hangingPunct="1">
              <a:spcBef>
                <a:spcPct val="0"/>
              </a:spcBef>
              <a:spcAft>
                <a:spcPct val="0"/>
              </a:spcAft>
            </a:pPr>
            <a:endParaRPr lang="en-US" altLang="en-US" sz="2000" b="1" dirty="0" smtClean="0"/>
          </a:p>
          <a:p>
            <a:pPr lvl="1" eaLnBrk="1" hangingPunct="1">
              <a:spcBef>
                <a:spcPct val="0"/>
              </a:spcBef>
              <a:spcAft>
                <a:spcPct val="0"/>
              </a:spcAft>
            </a:pPr>
            <a:r>
              <a:rPr lang="en-US" altLang="en-US" sz="2000" b="1" dirty="0" smtClean="0"/>
              <a:t>Schedule O, Supplemental Information to Form 990</a:t>
            </a:r>
          </a:p>
          <a:p>
            <a:pPr lvl="1" eaLnBrk="1" hangingPunct="1">
              <a:spcBef>
                <a:spcPct val="0"/>
              </a:spcBef>
              <a:spcAft>
                <a:spcPct val="0"/>
              </a:spcAft>
            </a:pPr>
            <a:endParaRPr lang="en-US" altLang="en-US" sz="2000" b="1" dirty="0" smtClean="0"/>
          </a:p>
          <a:p>
            <a:pPr eaLnBrk="1" hangingPunct="1">
              <a:spcBef>
                <a:spcPct val="0"/>
              </a:spcBef>
              <a:spcAft>
                <a:spcPct val="0"/>
              </a:spcAft>
            </a:pPr>
            <a:r>
              <a:rPr lang="en-US" altLang="en-US" sz="2000" b="1" dirty="0" smtClean="0"/>
              <a:t>Additional schedules are required based on responses to questions</a:t>
            </a:r>
          </a:p>
        </p:txBody>
      </p:sp>
    </p:spTree>
  </p:cSld>
  <p:clrMapOvr>
    <a:masterClrMapping/>
  </p:clrMapOvr>
  <p:transition spd="med">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468313" y="319088"/>
            <a:ext cx="5975350" cy="944562"/>
          </a:xfrm>
        </p:spPr>
        <p:txBody>
          <a:bodyPr/>
          <a:lstStyle/>
          <a:p>
            <a:pPr eaLnBrk="1" hangingPunct="1"/>
            <a:r>
              <a:rPr lang="en-US" altLang="en-US" dirty="0" smtClean="0"/>
              <a:t>Calculating the Public Support Test</a:t>
            </a:r>
          </a:p>
        </p:txBody>
      </p:sp>
      <p:sp>
        <p:nvSpPr>
          <p:cNvPr id="3" name="Content Placeholder 2"/>
          <p:cNvSpPr>
            <a:spLocks noGrp="1"/>
          </p:cNvSpPr>
          <p:nvPr>
            <p:ph idx="1"/>
          </p:nvPr>
        </p:nvSpPr>
        <p:spPr>
          <a:xfrm>
            <a:off x="395536" y="1412776"/>
            <a:ext cx="8748464" cy="4824536"/>
          </a:xfrm>
          <a:extLst/>
        </p:spPr>
        <p:txBody>
          <a:bodyPr/>
          <a:lstStyle/>
          <a:p>
            <a:pPr marL="0" indent="0">
              <a:buFontTx/>
              <a:buNone/>
              <a:defRPr/>
            </a:pPr>
            <a:r>
              <a:rPr lang="en-US" sz="1900" b="1" dirty="0"/>
              <a:t>CDA Division files Form 990 and must attach Schedule A.  Does CDA meet the public support test and qualify as a publicly supported organization under 509(a)(2)? </a:t>
            </a:r>
          </a:p>
          <a:p>
            <a:pPr eaLnBrk="1" hangingPunct="1">
              <a:defRPr/>
            </a:pPr>
            <a:endParaRPr lang="en-US" dirty="0"/>
          </a:p>
          <a:p>
            <a:pPr marL="3543300" lvl="8" indent="0">
              <a:buFontTx/>
              <a:buNone/>
              <a:defRPr/>
            </a:pPr>
            <a:r>
              <a:rPr lang="en-US" dirty="0" smtClean="0"/>
              <a:t>		  </a:t>
            </a:r>
          </a:p>
          <a:p>
            <a:pPr marL="3543300" lvl="8" indent="0">
              <a:buFontTx/>
              <a:buNone/>
              <a:defRPr/>
            </a:pPr>
            <a:r>
              <a:rPr lang="en-US" dirty="0"/>
              <a:t>	</a:t>
            </a:r>
            <a:r>
              <a:rPr lang="en-US" dirty="0" smtClean="0"/>
              <a:t>	</a:t>
            </a:r>
          </a:p>
          <a:p>
            <a:pPr marL="3543300" lvl="8" indent="0">
              <a:buFontTx/>
              <a:buNone/>
              <a:defRPr/>
            </a:pPr>
            <a:r>
              <a:rPr lang="en-US" dirty="0" smtClean="0"/>
              <a:t>		</a:t>
            </a:r>
            <a:endParaRPr lang="en-US" dirty="0"/>
          </a:p>
          <a:p>
            <a:pPr marL="3543300" lvl="8" indent="0">
              <a:buFontTx/>
              <a:buNone/>
              <a:defRPr/>
            </a:pPr>
            <a:endParaRPr lang="en-US" dirty="0" smtClean="0"/>
          </a:p>
          <a:p>
            <a:pPr marL="3543300" lvl="8" indent="0">
              <a:buFontTx/>
              <a:buNone/>
              <a:defRPr/>
            </a:pPr>
            <a:endParaRPr lang="en-US" dirty="0"/>
          </a:p>
          <a:p>
            <a:pPr marL="3543300" lvl="8" indent="0">
              <a:buFontTx/>
              <a:buNone/>
              <a:defRPr/>
            </a:pPr>
            <a:r>
              <a:rPr lang="en-US" dirty="0" smtClean="0"/>
              <a:t>			</a:t>
            </a:r>
          </a:p>
          <a:p>
            <a:pPr marL="3543300" lvl="8" indent="0">
              <a:buFontTx/>
              <a:buNone/>
              <a:defRPr/>
            </a:pPr>
            <a:endParaRPr lang="en-US" dirty="0"/>
          </a:p>
          <a:p>
            <a:pPr marL="3543300" lvl="8" indent="0">
              <a:buFontTx/>
              <a:buNone/>
              <a:defRPr/>
            </a:pPr>
            <a:endParaRPr lang="en-US" dirty="0" smtClean="0"/>
          </a:p>
          <a:p>
            <a:pPr marL="3543300" lvl="8" indent="0">
              <a:buFontTx/>
              <a:buNone/>
              <a:defRPr/>
            </a:pPr>
            <a:endParaRPr lang="en-US" dirty="0"/>
          </a:p>
          <a:p>
            <a:pPr marL="3543300" lvl="8" indent="0">
              <a:buFontTx/>
              <a:buNone/>
              <a:defRPr/>
            </a:pPr>
            <a:endParaRPr lang="en-US" dirty="0" smtClean="0"/>
          </a:p>
          <a:p>
            <a:pPr marL="3543300" lvl="8" indent="0">
              <a:buFontTx/>
              <a:buNone/>
              <a:defRPr/>
            </a:pPr>
            <a:endParaRPr lang="en-US" dirty="0"/>
          </a:p>
          <a:p>
            <a:pPr marL="3543300" lvl="8" indent="0">
              <a:buFontTx/>
              <a:buNone/>
              <a:defRPr/>
            </a:pPr>
            <a:endParaRPr lang="en-US" dirty="0"/>
          </a:p>
          <a:p>
            <a:pPr marL="3543300" lvl="8" indent="0">
              <a:buFontTx/>
              <a:buNone/>
              <a:defRPr/>
            </a:pPr>
            <a:r>
              <a:rPr lang="en-US" sz="1400" b="1" dirty="0">
                <a:ea typeface="+mn-ea"/>
                <a:cs typeface="+mn-cs"/>
              </a:rPr>
              <a:t>Public Support Ratio: 670,000/762,000 = 87.93</a:t>
            </a:r>
            <a:r>
              <a:rPr lang="en-US" sz="1400" b="1" dirty="0" smtClean="0">
                <a:ea typeface="+mn-ea"/>
                <a:cs typeface="+mn-cs"/>
              </a:rPr>
              <a:t>% &gt; 33.33</a:t>
            </a:r>
            <a:r>
              <a:rPr lang="en-US" sz="1400" b="1" dirty="0">
                <a:ea typeface="+mn-ea"/>
                <a:cs typeface="+mn-cs"/>
              </a:rPr>
              <a:t>% and</a:t>
            </a:r>
          </a:p>
          <a:p>
            <a:pPr marL="3543300" lvl="8" indent="0">
              <a:buFontTx/>
              <a:buNone/>
              <a:defRPr/>
            </a:pPr>
            <a:r>
              <a:rPr lang="en-US" sz="1400" b="1" dirty="0">
                <a:ea typeface="+mn-ea"/>
                <a:cs typeface="+mn-cs"/>
              </a:rPr>
              <a:t>Investment Ratio:  92,000/762,000= 12.07</a:t>
            </a:r>
            <a:r>
              <a:rPr lang="en-US" sz="1400" b="1" dirty="0" smtClean="0">
                <a:ea typeface="+mn-ea"/>
                <a:cs typeface="+mn-cs"/>
              </a:rPr>
              <a:t>% &lt;  33.33</a:t>
            </a:r>
            <a:r>
              <a:rPr lang="en-US" sz="1400" b="1" dirty="0">
                <a:ea typeface="+mn-ea"/>
                <a:cs typeface="+mn-cs"/>
              </a:rPr>
              <a:t>%</a:t>
            </a:r>
          </a:p>
          <a:p>
            <a:pPr marL="3543300" lvl="8" indent="0">
              <a:buFontTx/>
              <a:buNone/>
              <a:defRPr/>
            </a:pPr>
            <a:endParaRPr lang="en-US" dirty="0" smtClean="0"/>
          </a:p>
          <a:p>
            <a:pPr marL="3543300" lvl="8" indent="0">
              <a:buFontTx/>
              <a:buNone/>
              <a:defRPr/>
            </a:pPr>
            <a:endParaRPr lang="en-US" dirty="0"/>
          </a:p>
          <a:p>
            <a:pPr marL="3543300" lvl="8" indent="0">
              <a:buFontTx/>
              <a:buNone/>
              <a:defRPr/>
            </a:pPr>
            <a:endParaRPr lang="en-US" dirty="0" smtClean="0"/>
          </a:p>
          <a:p>
            <a:pPr marL="3543300" lvl="8" indent="0">
              <a:buFontTx/>
              <a:buNone/>
              <a:defRPr/>
            </a:pPr>
            <a:endParaRPr lang="en-US" dirty="0"/>
          </a:p>
          <a:p>
            <a:pPr marL="3543300" lvl="8" indent="0">
              <a:buFontTx/>
              <a:buNone/>
              <a:defRPr/>
            </a:pPr>
            <a:r>
              <a:rPr lang="en-US" dirty="0" smtClean="0"/>
              <a:t>	</a:t>
            </a:r>
            <a:endParaRPr lang="en-US" dirty="0"/>
          </a:p>
        </p:txBody>
      </p:sp>
      <p:sp>
        <p:nvSpPr>
          <p:cNvPr id="39940" name="Footer Placeholder 3"/>
          <p:cNvSpPr>
            <a:spLocks noGrp="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10000"/>
              </a:spcBef>
              <a:spcAft>
                <a:spcPct val="40000"/>
              </a:spcAft>
              <a:buChar char="•"/>
              <a:defRPr>
                <a:solidFill>
                  <a:srgbClr val="0054A6"/>
                </a:solidFill>
                <a:latin typeface="Arial" charset="0"/>
              </a:defRPr>
            </a:lvl1pPr>
            <a:lvl2pPr marL="742950" indent="-285750" eaLnBrk="0" hangingPunct="0">
              <a:spcBef>
                <a:spcPct val="10000"/>
              </a:spcBef>
              <a:spcAft>
                <a:spcPct val="40000"/>
              </a:spcAft>
              <a:buChar char="–"/>
              <a:defRPr sz="1600">
                <a:solidFill>
                  <a:srgbClr val="0054A6"/>
                </a:solidFill>
                <a:latin typeface="Arial" charset="0"/>
              </a:defRPr>
            </a:lvl2pPr>
            <a:lvl3pPr marL="1143000" indent="-228600" eaLnBrk="0" hangingPunct="0">
              <a:spcBef>
                <a:spcPct val="10000"/>
              </a:spcBef>
              <a:spcAft>
                <a:spcPct val="40000"/>
              </a:spcAft>
              <a:buChar char="•"/>
              <a:defRPr sz="14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spcBef>
                <a:spcPct val="0"/>
              </a:spcBef>
              <a:spcAft>
                <a:spcPct val="0"/>
              </a:spcAft>
              <a:buFontTx/>
              <a:buNone/>
            </a:pPr>
            <a:r>
              <a:rPr lang="en-GB" altLang="en-US" dirty="0" smtClean="0">
                <a:cs typeface="Arial" charset="0"/>
              </a:rPr>
              <a:t>American Chemical Society</a:t>
            </a:r>
          </a:p>
        </p:txBody>
      </p:sp>
      <p:sp>
        <p:nvSpPr>
          <p:cNvPr id="39941" name="Slide Number Placeholder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10000"/>
              </a:spcBef>
              <a:spcAft>
                <a:spcPct val="40000"/>
              </a:spcAft>
              <a:buChar char="•"/>
              <a:defRPr>
                <a:solidFill>
                  <a:srgbClr val="0054A6"/>
                </a:solidFill>
                <a:latin typeface="Arial" charset="0"/>
              </a:defRPr>
            </a:lvl1pPr>
            <a:lvl2pPr marL="742950" indent="-285750" eaLnBrk="0" hangingPunct="0">
              <a:spcBef>
                <a:spcPct val="10000"/>
              </a:spcBef>
              <a:spcAft>
                <a:spcPct val="40000"/>
              </a:spcAft>
              <a:buChar char="–"/>
              <a:defRPr sz="1600">
                <a:solidFill>
                  <a:srgbClr val="0054A6"/>
                </a:solidFill>
                <a:latin typeface="Arial" charset="0"/>
              </a:defRPr>
            </a:lvl2pPr>
            <a:lvl3pPr marL="1143000" indent="-228600" eaLnBrk="0" hangingPunct="0">
              <a:spcBef>
                <a:spcPct val="10000"/>
              </a:spcBef>
              <a:spcAft>
                <a:spcPct val="40000"/>
              </a:spcAft>
              <a:buChar char="•"/>
              <a:defRPr sz="14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spcBef>
                <a:spcPct val="0"/>
              </a:spcBef>
              <a:spcAft>
                <a:spcPct val="0"/>
              </a:spcAft>
              <a:buFontTx/>
              <a:buNone/>
            </a:pPr>
            <a:fld id="{A0F91534-6B52-404C-92EA-A7EE7D03B4EF}" type="slidenum">
              <a:rPr lang="en-GB" altLang="en-US" smtClean="0">
                <a:cs typeface="Arial" charset="0"/>
              </a:rPr>
              <a:pPr eaLnBrk="1" hangingPunct="1">
                <a:spcBef>
                  <a:spcPct val="0"/>
                </a:spcBef>
                <a:spcAft>
                  <a:spcPct val="0"/>
                </a:spcAft>
                <a:buFontTx/>
                <a:buNone/>
              </a:pPr>
              <a:t>22</a:t>
            </a:fld>
            <a:endParaRPr lang="en-GB" altLang="en-US" dirty="0" smtClean="0">
              <a:cs typeface="Arial" charset="0"/>
            </a:endParaRPr>
          </a:p>
        </p:txBody>
      </p:sp>
      <p:graphicFrame>
        <p:nvGraphicFramePr>
          <p:cNvPr id="7" name="Table 6"/>
          <p:cNvGraphicFramePr>
            <a:graphicFrameLocks noGrp="1"/>
          </p:cNvGraphicFramePr>
          <p:nvPr>
            <p:extLst>
              <p:ext uri="{D42A27DB-BD31-4B8C-83A1-F6EECF244321}">
                <p14:modId xmlns:p14="http://schemas.microsoft.com/office/powerpoint/2010/main" val="1822254232"/>
              </p:ext>
            </p:extLst>
          </p:nvPr>
        </p:nvGraphicFramePr>
        <p:xfrm>
          <a:off x="468313" y="2349500"/>
          <a:ext cx="8567736" cy="2960690"/>
        </p:xfrm>
        <a:graphic>
          <a:graphicData uri="http://schemas.openxmlformats.org/drawingml/2006/table">
            <a:tbl>
              <a:tblPr firstRow="1" bandRow="1">
                <a:tableStyleId>{5C22544A-7EE6-4342-B048-85BDC9FD1C3A}</a:tableStyleId>
              </a:tblPr>
              <a:tblGrid>
                <a:gridCol w="1295960"/>
                <a:gridCol w="1295960"/>
                <a:gridCol w="1223962"/>
                <a:gridCol w="1223962"/>
                <a:gridCol w="1151965"/>
                <a:gridCol w="1223962"/>
                <a:gridCol w="1151965"/>
              </a:tblGrid>
              <a:tr h="656142">
                <a:tc>
                  <a:txBody>
                    <a:bodyPr/>
                    <a:lstStyle/>
                    <a:p>
                      <a:r>
                        <a:rPr lang="en-US" sz="1400" b="0" dirty="0" smtClean="0">
                          <a:solidFill>
                            <a:schemeClr val="tx1"/>
                          </a:solidFill>
                        </a:rPr>
                        <a:t>Gross Receipts</a:t>
                      </a:r>
                      <a:endParaRPr lang="en-US" sz="1400" b="0" dirty="0">
                        <a:solidFill>
                          <a:schemeClr val="tx1"/>
                        </a:solidFill>
                      </a:endParaRPr>
                    </a:p>
                  </a:txBody>
                  <a:tcPr marL="91427" marR="91427" marT="45718" marB="45718">
                    <a:solidFill>
                      <a:srgbClr val="FFCE34"/>
                    </a:solidFill>
                  </a:tcPr>
                </a:tc>
                <a:tc>
                  <a:txBody>
                    <a:bodyPr/>
                    <a:lstStyle/>
                    <a:p>
                      <a:pPr algn="ctr"/>
                      <a:r>
                        <a:rPr lang="en-US" sz="1800" b="0" dirty="0" smtClean="0">
                          <a:solidFill>
                            <a:schemeClr val="tx1"/>
                          </a:solidFill>
                        </a:rPr>
                        <a:t>2011</a:t>
                      </a:r>
                      <a:endParaRPr lang="en-US" sz="1800" b="0" dirty="0">
                        <a:solidFill>
                          <a:schemeClr val="tx1"/>
                        </a:solidFill>
                      </a:endParaRPr>
                    </a:p>
                  </a:txBody>
                  <a:tcPr marL="91427" marR="91427" marT="45718" marB="45718">
                    <a:solidFill>
                      <a:srgbClr val="FFCE34"/>
                    </a:solidFill>
                  </a:tcPr>
                </a:tc>
                <a:tc>
                  <a:txBody>
                    <a:bodyPr/>
                    <a:lstStyle/>
                    <a:p>
                      <a:pPr algn="ctr"/>
                      <a:r>
                        <a:rPr lang="en-US" sz="1800" b="0" dirty="0" smtClean="0">
                          <a:solidFill>
                            <a:schemeClr val="tx1"/>
                          </a:solidFill>
                        </a:rPr>
                        <a:t>2012</a:t>
                      </a:r>
                      <a:endParaRPr lang="en-US" sz="1800" b="0" dirty="0">
                        <a:solidFill>
                          <a:schemeClr val="tx1"/>
                        </a:solidFill>
                      </a:endParaRPr>
                    </a:p>
                  </a:txBody>
                  <a:tcPr marL="91427" marR="91427" marT="45718" marB="45718">
                    <a:solidFill>
                      <a:srgbClr val="FFCE34"/>
                    </a:solidFill>
                  </a:tcPr>
                </a:tc>
                <a:tc>
                  <a:txBody>
                    <a:bodyPr/>
                    <a:lstStyle/>
                    <a:p>
                      <a:pPr algn="ctr"/>
                      <a:r>
                        <a:rPr lang="en-US" sz="1800" b="0" dirty="0" smtClean="0">
                          <a:solidFill>
                            <a:schemeClr val="tx1"/>
                          </a:solidFill>
                        </a:rPr>
                        <a:t>2013</a:t>
                      </a:r>
                      <a:endParaRPr lang="en-US" sz="1800" b="0" dirty="0">
                        <a:solidFill>
                          <a:schemeClr val="tx1"/>
                        </a:solidFill>
                      </a:endParaRPr>
                    </a:p>
                  </a:txBody>
                  <a:tcPr marL="91427" marR="91427" marT="45718" marB="45718">
                    <a:solidFill>
                      <a:srgbClr val="FFCE34"/>
                    </a:solidFill>
                  </a:tcPr>
                </a:tc>
                <a:tc>
                  <a:txBody>
                    <a:bodyPr/>
                    <a:lstStyle/>
                    <a:p>
                      <a:pPr algn="ctr"/>
                      <a:r>
                        <a:rPr lang="en-US" sz="1800" b="0" dirty="0" smtClean="0">
                          <a:solidFill>
                            <a:schemeClr val="tx1"/>
                          </a:solidFill>
                        </a:rPr>
                        <a:t>2014</a:t>
                      </a:r>
                      <a:endParaRPr lang="en-US" sz="1800" b="0" dirty="0">
                        <a:solidFill>
                          <a:schemeClr val="tx1"/>
                        </a:solidFill>
                      </a:endParaRPr>
                    </a:p>
                  </a:txBody>
                  <a:tcPr marL="91427" marR="91427" marT="45718" marB="45718">
                    <a:solidFill>
                      <a:srgbClr val="FFCE34"/>
                    </a:solidFill>
                  </a:tcPr>
                </a:tc>
                <a:tc>
                  <a:txBody>
                    <a:bodyPr/>
                    <a:lstStyle/>
                    <a:p>
                      <a:pPr algn="ctr"/>
                      <a:r>
                        <a:rPr lang="en-US" sz="1800" b="0" dirty="0" smtClean="0">
                          <a:solidFill>
                            <a:schemeClr val="tx1"/>
                          </a:solidFill>
                        </a:rPr>
                        <a:t>2015</a:t>
                      </a:r>
                      <a:endParaRPr lang="en-US" sz="1800" b="0" dirty="0">
                        <a:solidFill>
                          <a:schemeClr val="tx1"/>
                        </a:solidFill>
                      </a:endParaRPr>
                    </a:p>
                  </a:txBody>
                  <a:tcPr marL="91427" marR="91427" marT="45718" marB="45718">
                    <a:solidFill>
                      <a:srgbClr val="FFCE34"/>
                    </a:solidFill>
                  </a:tcPr>
                </a:tc>
                <a:tc>
                  <a:txBody>
                    <a:bodyPr/>
                    <a:lstStyle/>
                    <a:p>
                      <a:pPr algn="ctr"/>
                      <a:r>
                        <a:rPr lang="en-US" sz="1800" b="0" dirty="0" smtClean="0">
                          <a:solidFill>
                            <a:schemeClr val="tx1"/>
                          </a:solidFill>
                        </a:rPr>
                        <a:t>Total</a:t>
                      </a:r>
                      <a:endParaRPr lang="en-US" sz="1800" b="0" dirty="0">
                        <a:solidFill>
                          <a:schemeClr val="tx1"/>
                        </a:solidFill>
                      </a:endParaRPr>
                    </a:p>
                  </a:txBody>
                  <a:tcPr marL="91427" marR="91427" marT="45718" marB="45718">
                    <a:solidFill>
                      <a:srgbClr val="FFCE34"/>
                    </a:solidFill>
                  </a:tcPr>
                </a:tc>
              </a:tr>
              <a:tr h="380146">
                <a:tc>
                  <a:txBody>
                    <a:bodyPr/>
                    <a:lstStyle/>
                    <a:p>
                      <a:r>
                        <a:rPr lang="en-US" sz="1400" dirty="0" smtClean="0"/>
                        <a:t>Contributions</a:t>
                      </a:r>
                      <a:endParaRPr lang="en-US" sz="1400" dirty="0"/>
                    </a:p>
                  </a:txBody>
                  <a:tcPr marL="91427" marR="91427" marT="45718" marB="45718"/>
                </a:tc>
                <a:tc>
                  <a:txBody>
                    <a:bodyPr/>
                    <a:lstStyle/>
                    <a:p>
                      <a:r>
                        <a:rPr lang="en-US" sz="1800" dirty="0" smtClean="0"/>
                        <a:t>$  10,000</a:t>
                      </a:r>
                      <a:endParaRPr lang="en-US" sz="1800" dirty="0"/>
                    </a:p>
                  </a:txBody>
                  <a:tcPr marL="91427" marR="91427" marT="45718" marB="45718"/>
                </a:tc>
                <a:tc>
                  <a:txBody>
                    <a:bodyPr/>
                    <a:lstStyle/>
                    <a:p>
                      <a:r>
                        <a:rPr lang="en-US" sz="1800" dirty="0" smtClean="0"/>
                        <a:t> $ 10,000</a:t>
                      </a:r>
                      <a:endParaRPr lang="en-US" sz="1800" dirty="0"/>
                    </a:p>
                  </a:txBody>
                  <a:tcPr marL="91427" marR="91427" marT="45718" marB="45718"/>
                </a:tc>
                <a:tc>
                  <a:txBody>
                    <a:bodyPr/>
                    <a:lstStyle/>
                    <a:p>
                      <a:r>
                        <a:rPr lang="en-US" sz="1800" dirty="0" smtClean="0"/>
                        <a:t>  $ 20,000</a:t>
                      </a:r>
                      <a:endParaRPr lang="en-US" sz="1800" dirty="0"/>
                    </a:p>
                  </a:txBody>
                  <a:tcPr marL="91427" marR="91427" marT="45718" marB="45718"/>
                </a:tc>
                <a:tc>
                  <a:txBody>
                    <a:bodyPr/>
                    <a:lstStyle/>
                    <a:p>
                      <a:r>
                        <a:rPr lang="en-US" sz="1800" dirty="0" smtClean="0"/>
                        <a:t> $ 20,000</a:t>
                      </a:r>
                      <a:endParaRPr lang="en-US" sz="1800" dirty="0"/>
                    </a:p>
                  </a:txBody>
                  <a:tcPr marL="91427" marR="91427" marT="45718" marB="45718"/>
                </a:tc>
                <a:tc>
                  <a:txBody>
                    <a:bodyPr/>
                    <a:lstStyle/>
                    <a:p>
                      <a:r>
                        <a:rPr lang="en-US" sz="1800" dirty="0" smtClean="0"/>
                        <a:t> $ 15,000</a:t>
                      </a:r>
                      <a:endParaRPr lang="en-US" sz="1800" dirty="0"/>
                    </a:p>
                  </a:txBody>
                  <a:tcPr marL="91427" marR="91427" marT="45718" marB="45718"/>
                </a:tc>
                <a:tc>
                  <a:txBody>
                    <a:bodyPr/>
                    <a:lstStyle/>
                    <a:p>
                      <a:r>
                        <a:rPr lang="en-US" sz="1800" dirty="0" smtClean="0"/>
                        <a:t> $ 75,000</a:t>
                      </a:r>
                      <a:endParaRPr lang="en-US" sz="1800" dirty="0"/>
                    </a:p>
                  </a:txBody>
                  <a:tcPr marL="91427" marR="91427" marT="45718" marB="45718"/>
                </a:tc>
              </a:tr>
              <a:tr h="403818">
                <a:tc>
                  <a:txBody>
                    <a:bodyPr/>
                    <a:lstStyle/>
                    <a:p>
                      <a:r>
                        <a:rPr lang="en-US" sz="1400" dirty="0" smtClean="0"/>
                        <a:t>Dues</a:t>
                      </a:r>
                      <a:endParaRPr lang="en-US" sz="1400" dirty="0"/>
                    </a:p>
                  </a:txBody>
                  <a:tcPr marL="91427" marR="91427" marT="45718" marB="45718"/>
                </a:tc>
                <a:tc>
                  <a:txBody>
                    <a:bodyPr/>
                    <a:lstStyle/>
                    <a:p>
                      <a:r>
                        <a:rPr lang="en-US" sz="1800" dirty="0" smtClean="0"/>
                        <a:t>    50,000</a:t>
                      </a:r>
                      <a:endParaRPr lang="en-US" sz="1800" dirty="0"/>
                    </a:p>
                  </a:txBody>
                  <a:tcPr marL="91427" marR="91427" marT="45718" marB="45718"/>
                </a:tc>
                <a:tc>
                  <a:txBody>
                    <a:bodyPr/>
                    <a:lstStyle/>
                    <a:p>
                      <a:r>
                        <a:rPr lang="en-US" sz="1800" dirty="0" smtClean="0"/>
                        <a:t>    50,000</a:t>
                      </a:r>
                      <a:endParaRPr lang="en-US" sz="1800" dirty="0"/>
                    </a:p>
                  </a:txBody>
                  <a:tcPr marL="91427" marR="91427" marT="45718" marB="45718"/>
                </a:tc>
                <a:tc>
                  <a:txBody>
                    <a:bodyPr/>
                    <a:lstStyle/>
                    <a:p>
                      <a:r>
                        <a:rPr lang="en-US" sz="1800" dirty="0" smtClean="0"/>
                        <a:t>     50,000</a:t>
                      </a:r>
                      <a:endParaRPr lang="en-US" sz="1800" dirty="0"/>
                    </a:p>
                  </a:txBody>
                  <a:tcPr marL="91427" marR="91427" marT="45718" marB="45718"/>
                </a:tc>
                <a:tc>
                  <a:txBody>
                    <a:bodyPr/>
                    <a:lstStyle/>
                    <a:p>
                      <a:r>
                        <a:rPr lang="en-US" sz="1800" dirty="0" smtClean="0"/>
                        <a:t>    45,000</a:t>
                      </a:r>
                      <a:endParaRPr lang="en-US" sz="1800" dirty="0"/>
                    </a:p>
                  </a:txBody>
                  <a:tcPr marL="91427" marR="91427" marT="45718" marB="45718"/>
                </a:tc>
                <a:tc>
                  <a:txBody>
                    <a:bodyPr/>
                    <a:lstStyle/>
                    <a:p>
                      <a:r>
                        <a:rPr lang="en-US" sz="1800" dirty="0" smtClean="0"/>
                        <a:t>    50,000</a:t>
                      </a:r>
                      <a:endParaRPr lang="en-US" sz="1800" dirty="0"/>
                    </a:p>
                  </a:txBody>
                  <a:tcPr marL="91427" marR="91427" marT="45718" marB="45718"/>
                </a:tc>
                <a:tc>
                  <a:txBody>
                    <a:bodyPr/>
                    <a:lstStyle/>
                    <a:p>
                      <a:r>
                        <a:rPr lang="en-US" sz="1800" dirty="0" smtClean="0"/>
                        <a:t>  245,000</a:t>
                      </a:r>
                      <a:endParaRPr lang="en-US" sz="1800" dirty="0"/>
                    </a:p>
                  </a:txBody>
                  <a:tcPr marL="91427" marR="91427" marT="45718" marB="45718"/>
                </a:tc>
              </a:tr>
              <a:tr h="380146">
                <a:tc>
                  <a:txBody>
                    <a:bodyPr/>
                    <a:lstStyle/>
                    <a:p>
                      <a:r>
                        <a:rPr lang="en-US" sz="1400" dirty="0" smtClean="0"/>
                        <a:t>Grants</a:t>
                      </a:r>
                      <a:endParaRPr lang="en-US" sz="1400" dirty="0"/>
                    </a:p>
                  </a:txBody>
                  <a:tcPr marL="91427" marR="91427" marT="45718" marB="45718">
                    <a:lnB w="12700" cap="flat" cmpd="sng" algn="ctr">
                      <a:solidFill>
                        <a:schemeClr val="tx1"/>
                      </a:solidFill>
                      <a:prstDash val="solid"/>
                      <a:round/>
                      <a:headEnd type="none" w="med" len="med"/>
                      <a:tailEnd type="none" w="med" len="med"/>
                    </a:lnB>
                  </a:tcPr>
                </a:tc>
                <a:tc>
                  <a:txBody>
                    <a:bodyPr/>
                    <a:lstStyle/>
                    <a:p>
                      <a:r>
                        <a:rPr lang="en-US" sz="1800" dirty="0" smtClean="0"/>
                        <a:t>    60,000</a:t>
                      </a:r>
                      <a:endParaRPr lang="en-US" sz="1800" dirty="0"/>
                    </a:p>
                  </a:txBody>
                  <a:tcPr marL="91427" marR="91427" marT="45718" marB="45718">
                    <a:lnB w="12700" cap="flat" cmpd="sng" algn="ctr">
                      <a:solidFill>
                        <a:schemeClr val="tx1"/>
                      </a:solidFill>
                      <a:prstDash val="solid"/>
                      <a:round/>
                      <a:headEnd type="none" w="med" len="med"/>
                      <a:tailEnd type="none" w="med" len="med"/>
                    </a:lnB>
                  </a:tcPr>
                </a:tc>
                <a:tc>
                  <a:txBody>
                    <a:bodyPr/>
                    <a:lstStyle/>
                    <a:p>
                      <a:r>
                        <a:rPr lang="en-US" sz="1800" dirty="0" smtClean="0"/>
                        <a:t>    70,000</a:t>
                      </a:r>
                      <a:endParaRPr lang="en-US" sz="1800" dirty="0"/>
                    </a:p>
                  </a:txBody>
                  <a:tcPr marL="91427" marR="91427" marT="45718" marB="45718">
                    <a:lnB w="12700" cap="flat" cmpd="sng" algn="ctr">
                      <a:solidFill>
                        <a:schemeClr val="tx1"/>
                      </a:solidFill>
                      <a:prstDash val="solid"/>
                      <a:round/>
                      <a:headEnd type="none" w="med" len="med"/>
                      <a:tailEnd type="none" w="med" len="med"/>
                    </a:lnB>
                  </a:tcPr>
                </a:tc>
                <a:tc>
                  <a:txBody>
                    <a:bodyPr/>
                    <a:lstStyle/>
                    <a:p>
                      <a:r>
                        <a:rPr lang="en-US" sz="1800" dirty="0" smtClean="0"/>
                        <a:t>     70,000</a:t>
                      </a:r>
                      <a:endParaRPr lang="en-US" sz="1800" dirty="0"/>
                    </a:p>
                  </a:txBody>
                  <a:tcPr marL="91427" marR="91427" marT="45718" marB="45718">
                    <a:lnB w="12700" cap="flat" cmpd="sng" algn="ctr">
                      <a:solidFill>
                        <a:schemeClr val="tx1"/>
                      </a:solidFill>
                      <a:prstDash val="solid"/>
                      <a:round/>
                      <a:headEnd type="none" w="med" len="med"/>
                      <a:tailEnd type="none" w="med" len="med"/>
                    </a:lnB>
                  </a:tcPr>
                </a:tc>
                <a:tc>
                  <a:txBody>
                    <a:bodyPr/>
                    <a:lstStyle/>
                    <a:p>
                      <a:r>
                        <a:rPr lang="en-US" sz="1800" dirty="0" smtClean="0"/>
                        <a:t>    75,000</a:t>
                      </a:r>
                      <a:endParaRPr lang="en-US" sz="1800" dirty="0"/>
                    </a:p>
                  </a:txBody>
                  <a:tcPr marL="91427" marR="91427" marT="45718" marB="45718">
                    <a:lnB w="12700" cap="flat" cmpd="sng" algn="ctr">
                      <a:solidFill>
                        <a:schemeClr val="tx1"/>
                      </a:solidFill>
                      <a:prstDash val="solid"/>
                      <a:round/>
                      <a:headEnd type="none" w="med" len="med"/>
                      <a:tailEnd type="none" w="med" len="med"/>
                    </a:lnB>
                  </a:tcPr>
                </a:tc>
                <a:tc>
                  <a:txBody>
                    <a:bodyPr/>
                    <a:lstStyle/>
                    <a:p>
                      <a:r>
                        <a:rPr lang="en-US" sz="1800" dirty="0" smtClean="0"/>
                        <a:t>    75,000</a:t>
                      </a:r>
                      <a:endParaRPr lang="en-US" sz="1800" dirty="0"/>
                    </a:p>
                  </a:txBody>
                  <a:tcPr marL="91427" marR="91427" marT="45718" marB="45718">
                    <a:lnB w="12700" cap="flat" cmpd="sng" algn="ctr">
                      <a:solidFill>
                        <a:schemeClr val="tx1"/>
                      </a:solidFill>
                      <a:prstDash val="solid"/>
                      <a:round/>
                      <a:headEnd type="none" w="med" len="med"/>
                      <a:tailEnd type="none" w="med" len="med"/>
                    </a:lnB>
                  </a:tcPr>
                </a:tc>
                <a:tc>
                  <a:txBody>
                    <a:bodyPr/>
                    <a:lstStyle/>
                    <a:p>
                      <a:r>
                        <a:rPr lang="en-US" sz="1800" dirty="0" smtClean="0"/>
                        <a:t>  350,000</a:t>
                      </a:r>
                      <a:endParaRPr lang="en-US" sz="1800" dirty="0"/>
                    </a:p>
                  </a:txBody>
                  <a:tcPr marL="91427" marR="91427" marT="45718" marB="45718">
                    <a:lnB w="12700" cap="flat" cmpd="sng" algn="ctr">
                      <a:solidFill>
                        <a:schemeClr val="tx1"/>
                      </a:solidFill>
                      <a:prstDash val="solid"/>
                      <a:round/>
                      <a:headEnd type="none" w="med" len="med"/>
                      <a:tailEnd type="none" w="med" len="med"/>
                    </a:lnB>
                  </a:tcPr>
                </a:tc>
              </a:tr>
              <a:tr h="380146">
                <a:tc>
                  <a:txBody>
                    <a:bodyPr/>
                    <a:lstStyle/>
                    <a:p>
                      <a:pPr marL="0" algn="l" defTabSz="914400" rtl="0" eaLnBrk="1" latinLnBrk="0" hangingPunct="1"/>
                      <a:r>
                        <a:rPr lang="en-US" sz="1400" kern="1200" dirty="0" smtClean="0">
                          <a:solidFill>
                            <a:schemeClr val="dk1"/>
                          </a:solidFill>
                          <a:latin typeface="+mn-lt"/>
                          <a:ea typeface="+mn-ea"/>
                          <a:cs typeface="+mn-cs"/>
                        </a:rPr>
                        <a:t>Subtotal</a:t>
                      </a:r>
                      <a:endParaRPr lang="en-US" sz="1400" kern="1200" dirty="0">
                        <a:solidFill>
                          <a:schemeClr val="dk1"/>
                        </a:solidFill>
                        <a:latin typeface="+mn-lt"/>
                        <a:ea typeface="+mn-ea"/>
                        <a:cs typeface="+mn-cs"/>
                      </a:endParaRPr>
                    </a:p>
                  </a:txBody>
                  <a:tcPr marL="91427" marR="91427" marT="45718" marB="45718">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914400" rtl="0" eaLnBrk="1" latinLnBrk="0" hangingPunct="1"/>
                      <a:r>
                        <a:rPr lang="en-US" sz="1800" dirty="0" smtClean="0"/>
                        <a:t>  120,000</a:t>
                      </a:r>
                      <a:endParaRPr lang="en-US" sz="1800" dirty="0"/>
                    </a:p>
                  </a:txBody>
                  <a:tcPr marL="91427" marR="91427" marT="45718" marB="45718">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914400" rtl="0" eaLnBrk="1" latinLnBrk="0" hangingPunct="1"/>
                      <a:r>
                        <a:rPr lang="en-US" sz="1800" dirty="0" smtClean="0"/>
                        <a:t>  130,000</a:t>
                      </a:r>
                      <a:endParaRPr lang="en-US" sz="1800" dirty="0"/>
                    </a:p>
                  </a:txBody>
                  <a:tcPr marL="91427" marR="91427" marT="45718" marB="45718">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914400" rtl="0" eaLnBrk="1" latinLnBrk="0" hangingPunct="1"/>
                      <a:r>
                        <a:rPr lang="en-US" sz="1800" dirty="0" smtClean="0"/>
                        <a:t>   140,000</a:t>
                      </a:r>
                      <a:endParaRPr lang="en-US" sz="1800" dirty="0"/>
                    </a:p>
                  </a:txBody>
                  <a:tcPr marL="91427" marR="91427" marT="45718" marB="45718">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914400" rtl="0" eaLnBrk="1" latinLnBrk="0" hangingPunct="1"/>
                      <a:r>
                        <a:rPr lang="en-US" sz="1800" dirty="0" smtClean="0"/>
                        <a:t>  140,000</a:t>
                      </a:r>
                      <a:endParaRPr lang="en-US" sz="1800" dirty="0"/>
                    </a:p>
                  </a:txBody>
                  <a:tcPr marL="91427" marR="91427" marT="45718" marB="45718">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914400" rtl="0" eaLnBrk="1" latinLnBrk="0" hangingPunct="1"/>
                      <a:r>
                        <a:rPr lang="en-US" sz="1800" dirty="0" smtClean="0"/>
                        <a:t>  140,000</a:t>
                      </a:r>
                      <a:endParaRPr lang="en-US" sz="1800" dirty="0"/>
                    </a:p>
                  </a:txBody>
                  <a:tcPr marL="91427" marR="91427" marT="45718" marB="45718">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914400" rtl="0" eaLnBrk="1" latinLnBrk="0" hangingPunct="1"/>
                      <a:r>
                        <a:rPr lang="en-US" sz="1800" dirty="0" smtClean="0"/>
                        <a:t>  </a:t>
                      </a:r>
                      <a:r>
                        <a:rPr lang="en-US" sz="1800" dirty="0" smtClean="0">
                          <a:solidFill>
                            <a:srgbClr val="FF0000"/>
                          </a:solidFill>
                        </a:rPr>
                        <a:t>670,000</a:t>
                      </a:r>
                      <a:endParaRPr lang="en-US" sz="1800" dirty="0">
                        <a:solidFill>
                          <a:srgbClr val="FF0000"/>
                        </a:solidFill>
                      </a:endParaRPr>
                    </a:p>
                  </a:txBody>
                  <a:tcPr marL="91427" marR="91427" marT="45718" marB="45718">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80146">
                <a:tc>
                  <a:txBody>
                    <a:bodyPr/>
                    <a:lstStyle/>
                    <a:p>
                      <a:r>
                        <a:rPr lang="en-US" sz="1400" dirty="0" smtClean="0"/>
                        <a:t>Dividends</a:t>
                      </a:r>
                      <a:endParaRPr lang="en-US" sz="1400" dirty="0"/>
                    </a:p>
                  </a:txBody>
                  <a:tcPr marL="91427" marR="91427" marT="45718" marB="45718">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smtClean="0"/>
                        <a:t>    18,000</a:t>
                      </a:r>
                      <a:endParaRPr lang="en-US" sz="1800" dirty="0"/>
                    </a:p>
                  </a:txBody>
                  <a:tcPr marL="91427" marR="91427" marT="45718" marB="45718">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smtClean="0"/>
                        <a:t>    18,000</a:t>
                      </a:r>
                      <a:endParaRPr lang="en-US" sz="1800" dirty="0"/>
                    </a:p>
                  </a:txBody>
                  <a:tcPr marL="91427" marR="91427" marT="45718" marB="45718">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smtClean="0"/>
                        <a:t>     18,000</a:t>
                      </a:r>
                      <a:endParaRPr lang="en-US" sz="1800" dirty="0"/>
                    </a:p>
                  </a:txBody>
                  <a:tcPr marL="91427" marR="91427" marT="45718" marB="45718">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smtClean="0"/>
                        <a:t>    20,000</a:t>
                      </a:r>
                      <a:endParaRPr lang="en-US" sz="1800" dirty="0"/>
                    </a:p>
                  </a:txBody>
                  <a:tcPr marL="91427" marR="91427" marT="45718" marB="45718">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smtClean="0"/>
                        <a:t>    18,000</a:t>
                      </a:r>
                      <a:endParaRPr lang="en-US" sz="1800" dirty="0"/>
                    </a:p>
                  </a:txBody>
                  <a:tcPr marL="91427" marR="91427" marT="45718" marB="45718">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smtClean="0"/>
                        <a:t>    92,000</a:t>
                      </a:r>
                      <a:endParaRPr lang="en-US" sz="1800" dirty="0"/>
                    </a:p>
                  </a:txBody>
                  <a:tcPr marL="91427" marR="91427" marT="45718" marB="45718">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0146">
                <a:tc>
                  <a:txBody>
                    <a:bodyPr/>
                    <a:lstStyle/>
                    <a:p>
                      <a:r>
                        <a:rPr lang="en-US" sz="1400" dirty="0" smtClean="0"/>
                        <a:t>Grand</a:t>
                      </a:r>
                      <a:r>
                        <a:rPr lang="en-US" sz="1400" baseline="0" dirty="0" smtClean="0"/>
                        <a:t> Total</a:t>
                      </a:r>
                      <a:endParaRPr lang="en-US" sz="1400" dirty="0"/>
                    </a:p>
                  </a:txBody>
                  <a:tcPr marL="91427" marR="91427" marT="45718" marB="45718">
                    <a:lnT w="12700" cap="flat" cmpd="sng" algn="ctr">
                      <a:solidFill>
                        <a:schemeClr val="tx1"/>
                      </a:solidFill>
                      <a:prstDash val="solid"/>
                      <a:round/>
                      <a:headEnd type="none" w="med" len="med"/>
                      <a:tailEnd type="none" w="med" len="med"/>
                    </a:lnT>
                  </a:tcPr>
                </a:tc>
                <a:tc>
                  <a:txBody>
                    <a:bodyPr/>
                    <a:lstStyle/>
                    <a:p>
                      <a:r>
                        <a:rPr lang="en-US" sz="1800" dirty="0" smtClean="0"/>
                        <a:t>$138,000</a:t>
                      </a:r>
                      <a:endParaRPr lang="en-US" sz="1800" dirty="0"/>
                    </a:p>
                  </a:txBody>
                  <a:tcPr marL="91427" marR="91427" marT="45718" marB="45718">
                    <a:lnT w="12700" cap="flat" cmpd="sng" algn="ctr">
                      <a:solidFill>
                        <a:schemeClr val="tx1"/>
                      </a:solidFill>
                      <a:prstDash val="solid"/>
                      <a:round/>
                      <a:headEnd type="none" w="med" len="med"/>
                      <a:tailEnd type="none" w="med" len="med"/>
                    </a:lnT>
                  </a:tcPr>
                </a:tc>
                <a:tc>
                  <a:txBody>
                    <a:bodyPr/>
                    <a:lstStyle/>
                    <a:p>
                      <a:r>
                        <a:rPr lang="en-US" sz="1800" dirty="0" smtClean="0"/>
                        <a:t>$148,000</a:t>
                      </a:r>
                      <a:endParaRPr lang="en-US" sz="1800" dirty="0"/>
                    </a:p>
                  </a:txBody>
                  <a:tcPr marL="91427" marR="91427" marT="45718" marB="45718">
                    <a:lnT w="12700" cap="flat" cmpd="sng" algn="ctr">
                      <a:solidFill>
                        <a:schemeClr val="tx1"/>
                      </a:solidFill>
                      <a:prstDash val="solid"/>
                      <a:round/>
                      <a:headEnd type="none" w="med" len="med"/>
                      <a:tailEnd type="none" w="med" len="med"/>
                    </a:lnT>
                  </a:tcPr>
                </a:tc>
                <a:tc>
                  <a:txBody>
                    <a:bodyPr/>
                    <a:lstStyle/>
                    <a:p>
                      <a:r>
                        <a:rPr lang="en-US" sz="1800" dirty="0" smtClean="0"/>
                        <a:t> $158,000</a:t>
                      </a:r>
                      <a:endParaRPr lang="en-US" sz="1800" dirty="0"/>
                    </a:p>
                  </a:txBody>
                  <a:tcPr marL="91427" marR="91427" marT="45718" marB="45718">
                    <a:lnT w="12700" cap="flat" cmpd="sng" algn="ctr">
                      <a:solidFill>
                        <a:schemeClr val="tx1"/>
                      </a:solidFill>
                      <a:prstDash val="solid"/>
                      <a:round/>
                      <a:headEnd type="none" w="med" len="med"/>
                      <a:tailEnd type="none" w="med" len="med"/>
                    </a:lnT>
                  </a:tcPr>
                </a:tc>
                <a:tc>
                  <a:txBody>
                    <a:bodyPr/>
                    <a:lstStyle/>
                    <a:p>
                      <a:r>
                        <a:rPr lang="en-US" sz="1800" dirty="0" smtClean="0"/>
                        <a:t>$160,000</a:t>
                      </a:r>
                      <a:endParaRPr lang="en-US" sz="1800" dirty="0"/>
                    </a:p>
                  </a:txBody>
                  <a:tcPr marL="91427" marR="91427" marT="45718" marB="45718">
                    <a:lnT w="12700" cap="flat" cmpd="sng" algn="ctr">
                      <a:solidFill>
                        <a:schemeClr val="tx1"/>
                      </a:solidFill>
                      <a:prstDash val="solid"/>
                      <a:round/>
                      <a:headEnd type="none" w="med" len="med"/>
                      <a:tailEnd type="none" w="med" len="med"/>
                    </a:lnT>
                  </a:tcPr>
                </a:tc>
                <a:tc>
                  <a:txBody>
                    <a:bodyPr/>
                    <a:lstStyle/>
                    <a:p>
                      <a:r>
                        <a:rPr lang="en-US" sz="1800" dirty="0" smtClean="0"/>
                        <a:t>$158,000</a:t>
                      </a:r>
                      <a:endParaRPr lang="en-US" sz="1800" dirty="0"/>
                    </a:p>
                  </a:txBody>
                  <a:tcPr marL="91427" marR="91427" marT="45718" marB="45718">
                    <a:lnT w="12700" cap="flat" cmpd="sng" algn="ctr">
                      <a:solidFill>
                        <a:schemeClr val="tx1"/>
                      </a:solidFill>
                      <a:prstDash val="solid"/>
                      <a:round/>
                      <a:headEnd type="none" w="med" len="med"/>
                      <a:tailEnd type="none" w="med" len="med"/>
                    </a:lnT>
                  </a:tcPr>
                </a:tc>
                <a:tc>
                  <a:txBody>
                    <a:bodyPr/>
                    <a:lstStyle/>
                    <a:p>
                      <a:r>
                        <a:rPr lang="en-US" sz="1800" dirty="0" smtClean="0">
                          <a:solidFill>
                            <a:srgbClr val="FF0000"/>
                          </a:solidFill>
                        </a:rPr>
                        <a:t>$762,000</a:t>
                      </a:r>
                      <a:endParaRPr lang="en-US" sz="1800" dirty="0">
                        <a:solidFill>
                          <a:srgbClr val="FF0000"/>
                        </a:solidFill>
                      </a:endParaRPr>
                    </a:p>
                  </a:txBody>
                  <a:tcPr marL="91427" marR="91427" marT="45718" marB="45718">
                    <a:lnT w="12700" cap="flat" cmpd="sng" algn="ctr">
                      <a:solidFill>
                        <a:schemeClr val="tx1"/>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4110647472"/>
      </p:ext>
    </p:extLst>
  </p:cSld>
  <p:clrMapOvr>
    <a:masterClrMapping/>
  </p:clrMapOvr>
  <p:transition spd="med">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Consequences of Failing the Public Support test</a:t>
            </a:r>
            <a:endParaRPr lang="en-US" dirty="0"/>
          </a:p>
        </p:txBody>
      </p:sp>
      <p:sp>
        <p:nvSpPr>
          <p:cNvPr id="3" name="Content Placeholder 2"/>
          <p:cNvSpPr>
            <a:spLocks noGrp="1"/>
          </p:cNvSpPr>
          <p:nvPr>
            <p:ph idx="1"/>
          </p:nvPr>
        </p:nvSpPr>
        <p:spPr/>
        <p:txBody>
          <a:bodyPr/>
          <a:lstStyle/>
          <a:p>
            <a:pPr marL="0" indent="0" eaLnBrk="1" hangingPunct="1">
              <a:buNone/>
              <a:defRPr/>
            </a:pPr>
            <a:r>
              <a:rPr lang="en-US" dirty="0"/>
              <a:t> </a:t>
            </a:r>
            <a:r>
              <a:rPr lang="en-US" sz="2000" b="1" dirty="0"/>
              <a:t>Failure to meet the public support test will result in:</a:t>
            </a:r>
          </a:p>
          <a:p>
            <a:pPr eaLnBrk="1" hangingPunct="1">
              <a:buFont typeface="Arial" panose="020B0604020202020204" pitchFamily="34" charset="0"/>
              <a:buChar char="•"/>
              <a:defRPr/>
            </a:pPr>
            <a:r>
              <a:rPr lang="en-US" sz="2000" b="1" dirty="0"/>
              <a:t>Additional operating restrictions and excise taxes</a:t>
            </a:r>
          </a:p>
          <a:p>
            <a:pPr eaLnBrk="1" hangingPunct="1">
              <a:defRPr/>
            </a:pPr>
            <a:r>
              <a:rPr lang="en-US" sz="2000" b="1" dirty="0"/>
              <a:t>Exclusion from the ACS </a:t>
            </a:r>
            <a:r>
              <a:rPr lang="en-US" sz="2000" b="1" dirty="0" smtClean="0"/>
              <a:t>group exemption</a:t>
            </a:r>
            <a:endParaRPr lang="en-US" sz="2000" b="1" dirty="0"/>
          </a:p>
          <a:p>
            <a:pPr eaLnBrk="1" hangingPunct="1">
              <a:defRPr/>
            </a:pPr>
            <a:r>
              <a:rPr lang="en-US" sz="2000" b="1" dirty="0"/>
              <a:t>The need to separately apply to the IRS for recognition as a tax-exempt organization</a:t>
            </a:r>
          </a:p>
          <a:p>
            <a:pPr marL="0" indent="0" eaLnBrk="1" hangingPunct="1">
              <a:buNone/>
              <a:defRPr/>
            </a:pPr>
            <a:endParaRPr lang="en-US" sz="2000" b="1" dirty="0"/>
          </a:p>
          <a:p>
            <a:pPr marL="0" indent="0" eaLnBrk="1" hangingPunct="1">
              <a:buNone/>
              <a:defRPr/>
            </a:pPr>
            <a:r>
              <a:rPr lang="en-US" sz="2000" b="1" dirty="0" smtClean="0"/>
              <a:t>ACS </a:t>
            </a:r>
            <a:r>
              <a:rPr lang="en-US" sz="2000" b="1" dirty="0"/>
              <a:t>affiliates must closely </a:t>
            </a:r>
            <a:r>
              <a:rPr lang="en-US" sz="2000" b="1" dirty="0" smtClean="0"/>
              <a:t>monitor </a:t>
            </a:r>
            <a:r>
              <a:rPr lang="en-US" sz="2000" b="1" dirty="0"/>
              <a:t>factors relevant to satisfying the </a:t>
            </a:r>
            <a:r>
              <a:rPr lang="en-US" sz="2000" b="1" dirty="0" smtClean="0"/>
              <a:t>public </a:t>
            </a:r>
            <a:r>
              <a:rPr lang="en-US" sz="2000" b="1" dirty="0"/>
              <a:t>support </a:t>
            </a:r>
            <a:r>
              <a:rPr lang="en-US" sz="2000" b="1" dirty="0" smtClean="0"/>
              <a:t>test </a:t>
            </a:r>
            <a:r>
              <a:rPr lang="en-US" sz="2000" b="1" dirty="0"/>
              <a:t>and take action to meet the </a:t>
            </a:r>
            <a:r>
              <a:rPr lang="en-US" sz="2000" b="1" dirty="0" smtClean="0"/>
              <a:t>test </a:t>
            </a:r>
            <a:r>
              <a:rPr lang="en-US" sz="2000" b="1" dirty="0"/>
              <a:t>in order to preserve </a:t>
            </a:r>
            <a:r>
              <a:rPr lang="en-US" sz="2000" b="1" dirty="0" smtClean="0"/>
              <a:t>public </a:t>
            </a:r>
            <a:r>
              <a:rPr lang="en-US" sz="2000" b="1" dirty="0"/>
              <a:t>charity status.	</a:t>
            </a:r>
          </a:p>
          <a:p>
            <a:pPr marL="0" indent="0">
              <a:buNone/>
            </a:pPr>
            <a:endParaRPr lang="en-US" dirty="0" smtClean="0"/>
          </a:p>
          <a:p>
            <a:endParaRPr lang="en-US" dirty="0"/>
          </a:p>
        </p:txBody>
      </p:sp>
      <p:sp>
        <p:nvSpPr>
          <p:cNvPr id="4" name="Footer Placeholder 3"/>
          <p:cNvSpPr>
            <a:spLocks noGrp="1"/>
          </p:cNvSpPr>
          <p:nvPr>
            <p:ph type="ftr" sz="quarter" idx="10"/>
          </p:nvPr>
        </p:nvSpPr>
        <p:spPr/>
        <p:txBody>
          <a:bodyPr/>
          <a:lstStyle/>
          <a:p>
            <a:pPr>
              <a:defRPr/>
            </a:pPr>
            <a:r>
              <a:rPr lang="en-GB" dirty="0" smtClean="0"/>
              <a:t>American Chemical Society</a:t>
            </a:r>
            <a:endParaRPr lang="en-GB" dirty="0"/>
          </a:p>
        </p:txBody>
      </p:sp>
      <p:sp>
        <p:nvSpPr>
          <p:cNvPr id="5" name="Slide Number Placeholder 4"/>
          <p:cNvSpPr>
            <a:spLocks noGrp="1"/>
          </p:cNvSpPr>
          <p:nvPr>
            <p:ph type="sldNum" sz="quarter" idx="11"/>
          </p:nvPr>
        </p:nvSpPr>
        <p:spPr/>
        <p:txBody>
          <a:bodyPr/>
          <a:lstStyle/>
          <a:p>
            <a:pPr>
              <a:defRPr/>
            </a:pPr>
            <a:fld id="{5BA0B404-E167-459B-B01F-7B441AB4A6D9}" type="slidenum">
              <a:rPr lang="en-GB" smtClean="0"/>
              <a:pPr>
                <a:defRPr/>
              </a:pPr>
              <a:t>23</a:t>
            </a:fld>
            <a:endParaRPr lang="en-GB" dirty="0"/>
          </a:p>
        </p:txBody>
      </p:sp>
    </p:spTree>
    <p:extLst>
      <p:ext uri="{BB962C8B-B14F-4D97-AF65-F5344CB8AC3E}">
        <p14:creationId xmlns:p14="http://schemas.microsoft.com/office/powerpoint/2010/main" val="3285545466"/>
      </p:ext>
    </p:extLst>
  </p:cSld>
  <p:clrMapOvr>
    <a:masterClrMapping/>
  </p:clrMapOvr>
  <p:transition spd="med">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3"/>
          <p:cNvSpPr>
            <a:spLocks noGrp="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10000"/>
              </a:spcBef>
              <a:spcAft>
                <a:spcPct val="40000"/>
              </a:spcAft>
              <a:buChar char="•"/>
              <a:defRPr>
                <a:solidFill>
                  <a:srgbClr val="0054A6"/>
                </a:solidFill>
                <a:latin typeface="Arial" charset="0"/>
              </a:defRPr>
            </a:lvl1pPr>
            <a:lvl2pPr marL="742950" indent="-285750" eaLnBrk="0" hangingPunct="0">
              <a:spcBef>
                <a:spcPct val="10000"/>
              </a:spcBef>
              <a:spcAft>
                <a:spcPct val="40000"/>
              </a:spcAft>
              <a:buChar char="–"/>
              <a:defRPr sz="1600">
                <a:solidFill>
                  <a:srgbClr val="0054A6"/>
                </a:solidFill>
                <a:latin typeface="Arial" charset="0"/>
              </a:defRPr>
            </a:lvl2pPr>
            <a:lvl3pPr marL="1143000" indent="-228600" eaLnBrk="0" hangingPunct="0">
              <a:spcBef>
                <a:spcPct val="10000"/>
              </a:spcBef>
              <a:spcAft>
                <a:spcPct val="40000"/>
              </a:spcAft>
              <a:buChar char="•"/>
              <a:defRPr sz="14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spcBef>
                <a:spcPct val="0"/>
              </a:spcBef>
              <a:spcAft>
                <a:spcPct val="0"/>
              </a:spcAft>
              <a:buFontTx/>
              <a:buNone/>
            </a:pPr>
            <a:r>
              <a:rPr lang="en-GB" altLang="en-US" dirty="0" smtClean="0">
                <a:cs typeface="Arial" charset="0"/>
              </a:rPr>
              <a:t>American Chemical Society</a:t>
            </a:r>
          </a:p>
        </p:txBody>
      </p:sp>
      <p:sp>
        <p:nvSpPr>
          <p:cNvPr id="28675" name="Slide Number Placeholder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10000"/>
              </a:spcBef>
              <a:spcAft>
                <a:spcPct val="40000"/>
              </a:spcAft>
              <a:buChar char="•"/>
              <a:defRPr>
                <a:solidFill>
                  <a:srgbClr val="0054A6"/>
                </a:solidFill>
                <a:latin typeface="Arial" charset="0"/>
              </a:defRPr>
            </a:lvl1pPr>
            <a:lvl2pPr marL="742950" indent="-285750" eaLnBrk="0" hangingPunct="0">
              <a:spcBef>
                <a:spcPct val="10000"/>
              </a:spcBef>
              <a:spcAft>
                <a:spcPct val="40000"/>
              </a:spcAft>
              <a:buChar char="–"/>
              <a:defRPr sz="1600">
                <a:solidFill>
                  <a:srgbClr val="0054A6"/>
                </a:solidFill>
                <a:latin typeface="Arial" charset="0"/>
              </a:defRPr>
            </a:lvl2pPr>
            <a:lvl3pPr marL="1143000" indent="-228600" eaLnBrk="0" hangingPunct="0">
              <a:spcBef>
                <a:spcPct val="10000"/>
              </a:spcBef>
              <a:spcAft>
                <a:spcPct val="40000"/>
              </a:spcAft>
              <a:buChar char="•"/>
              <a:defRPr sz="14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spcBef>
                <a:spcPct val="0"/>
              </a:spcBef>
              <a:spcAft>
                <a:spcPct val="0"/>
              </a:spcAft>
              <a:buFontTx/>
              <a:buNone/>
            </a:pPr>
            <a:fld id="{B53B8838-6BB0-4924-9370-09480A409B1F}" type="slidenum">
              <a:rPr lang="en-GB" altLang="en-US" smtClean="0">
                <a:cs typeface="Arial" charset="0"/>
              </a:rPr>
              <a:pPr eaLnBrk="1" hangingPunct="1">
                <a:spcBef>
                  <a:spcPct val="0"/>
                </a:spcBef>
                <a:spcAft>
                  <a:spcPct val="0"/>
                </a:spcAft>
                <a:buFontTx/>
                <a:buNone/>
              </a:pPr>
              <a:t>24</a:t>
            </a:fld>
            <a:endParaRPr lang="en-GB" altLang="en-US" dirty="0" smtClean="0">
              <a:cs typeface="Arial" charset="0"/>
            </a:endParaRPr>
          </a:p>
        </p:txBody>
      </p:sp>
      <p:sp>
        <p:nvSpPr>
          <p:cNvPr id="242691" name="Rectangle 3"/>
          <p:cNvSpPr>
            <a:spLocks noGrp="1" noChangeArrowheads="1"/>
          </p:cNvSpPr>
          <p:nvPr>
            <p:ph type="body" idx="1"/>
          </p:nvPr>
        </p:nvSpPr>
        <p:spPr>
          <a:xfrm>
            <a:off x="971550" y="1844675"/>
            <a:ext cx="7859713" cy="4352925"/>
          </a:xfrm>
        </p:spPr>
        <p:txBody>
          <a:bodyPr/>
          <a:lstStyle/>
          <a:p>
            <a:pPr marL="0" indent="0" eaLnBrk="1" hangingPunct="1">
              <a:buFontTx/>
              <a:buNone/>
            </a:pPr>
            <a:r>
              <a:rPr lang="en-US" altLang="en-US" b="1" dirty="0" smtClean="0">
                <a:solidFill>
                  <a:srgbClr val="7D2931"/>
                </a:solidFill>
              </a:rPr>
              <a:t>FILING DATES:</a:t>
            </a:r>
          </a:p>
          <a:p>
            <a:pPr marL="0" indent="0" eaLnBrk="1" hangingPunct="1">
              <a:buFontTx/>
              <a:buNone/>
            </a:pPr>
            <a:r>
              <a:rPr lang="en-US" altLang="en-US" b="1" dirty="0" smtClean="0"/>
              <a:t>Due Date for all 990 returns: File by the 15</a:t>
            </a:r>
            <a:r>
              <a:rPr lang="en-US" altLang="en-US" b="1" baseline="30000" dirty="0" smtClean="0"/>
              <a:t>th</a:t>
            </a:r>
            <a:r>
              <a:rPr lang="en-US" altLang="en-US" b="1" dirty="0" smtClean="0"/>
              <a:t> of the 5</a:t>
            </a:r>
            <a:r>
              <a:rPr lang="en-US" altLang="en-US" b="1" baseline="30000" dirty="0" smtClean="0"/>
              <a:t>th</a:t>
            </a:r>
            <a:r>
              <a:rPr lang="en-US" altLang="en-US" b="1" dirty="0" smtClean="0"/>
              <a:t> month after the end of the organization’s accounting period.  This will be May 15</a:t>
            </a:r>
            <a:r>
              <a:rPr lang="en-US" altLang="en-US" b="1" baseline="30000" dirty="0" smtClean="0"/>
              <a:t>th</a:t>
            </a:r>
            <a:r>
              <a:rPr lang="en-US" altLang="en-US" b="1" dirty="0" smtClean="0"/>
              <a:t> for a calendar year filer.</a:t>
            </a:r>
          </a:p>
          <a:p>
            <a:pPr marL="0" indent="0" eaLnBrk="1" hangingPunct="1">
              <a:buFontTx/>
              <a:buNone/>
            </a:pPr>
            <a:endParaRPr lang="en-US" altLang="en-US" b="1" dirty="0" smtClean="0"/>
          </a:p>
          <a:p>
            <a:pPr marL="0" indent="0" eaLnBrk="1" hangingPunct="1">
              <a:buFontTx/>
              <a:buNone/>
            </a:pPr>
            <a:r>
              <a:rPr lang="en-US" altLang="en-US" b="1" dirty="0" smtClean="0">
                <a:solidFill>
                  <a:srgbClr val="7D2931"/>
                </a:solidFill>
              </a:rPr>
              <a:t>EXTENSIONS For Form 990 or 990-EZ</a:t>
            </a:r>
          </a:p>
          <a:p>
            <a:pPr marL="0" indent="0" eaLnBrk="1" hangingPunct="1">
              <a:buFontTx/>
              <a:buNone/>
            </a:pPr>
            <a:r>
              <a:rPr lang="en-US" altLang="en-US" b="1" dirty="0" smtClean="0"/>
              <a:t>File IRS Form 8868 to get an initial 3-month extension.  An additional 3 month extension may be requested if original 3 months was not enough time.</a:t>
            </a:r>
          </a:p>
          <a:p>
            <a:pPr marL="0" indent="0" eaLnBrk="1" hangingPunct="1">
              <a:buFontTx/>
              <a:buNone/>
            </a:pPr>
            <a:endParaRPr lang="en-US" altLang="en-US" b="1" dirty="0" smtClean="0"/>
          </a:p>
          <a:p>
            <a:pPr marL="0" indent="0" eaLnBrk="1" hangingPunct="1">
              <a:buFontTx/>
              <a:buNone/>
            </a:pPr>
            <a:r>
              <a:rPr lang="en-US" altLang="en-US" b="1" dirty="0" smtClean="0">
                <a:solidFill>
                  <a:srgbClr val="7D2931"/>
                </a:solidFill>
              </a:rPr>
              <a:t>Form 990-N is due on May 15</a:t>
            </a:r>
            <a:r>
              <a:rPr lang="en-US" altLang="en-US" b="1" baseline="30000" dirty="0" smtClean="0">
                <a:solidFill>
                  <a:srgbClr val="7D2931"/>
                </a:solidFill>
              </a:rPr>
              <a:t>th</a:t>
            </a:r>
            <a:r>
              <a:rPr lang="en-US" altLang="en-US" b="1" dirty="0" smtClean="0">
                <a:solidFill>
                  <a:srgbClr val="7D2931"/>
                </a:solidFill>
              </a:rPr>
              <a:t> of each year. NO EXTENSIONS!</a:t>
            </a:r>
          </a:p>
          <a:p>
            <a:pPr marL="0" indent="0" eaLnBrk="1" hangingPunct="1">
              <a:buFontTx/>
              <a:buNone/>
            </a:pPr>
            <a:endParaRPr lang="en-US" altLang="en-US" dirty="0" smtClean="0"/>
          </a:p>
          <a:p>
            <a:pPr marL="0" indent="0" eaLnBrk="1" hangingPunct="1">
              <a:buFontTx/>
              <a:buNone/>
            </a:pPr>
            <a:endParaRPr lang="en-US" altLang="en-US" dirty="0" smtClean="0"/>
          </a:p>
          <a:p>
            <a:pPr marL="0" indent="0" eaLnBrk="1" hangingPunct="1">
              <a:buFontTx/>
              <a:buNone/>
            </a:pPr>
            <a:endParaRPr lang="en-US" altLang="en-US" dirty="0" smtClean="0"/>
          </a:p>
          <a:p>
            <a:pPr marL="0" indent="0" eaLnBrk="1" hangingPunct="1">
              <a:buFontTx/>
              <a:buNone/>
            </a:pPr>
            <a:endParaRPr lang="en-US" altLang="en-US" dirty="0" smtClean="0"/>
          </a:p>
        </p:txBody>
      </p:sp>
      <p:sp>
        <p:nvSpPr>
          <p:cNvPr id="28677" name="Title 1"/>
          <p:cNvSpPr>
            <a:spLocks noGrp="1"/>
          </p:cNvSpPr>
          <p:nvPr>
            <p:ph type="title"/>
          </p:nvPr>
        </p:nvSpPr>
        <p:spPr/>
        <p:txBody>
          <a:bodyPr/>
          <a:lstStyle/>
          <a:p>
            <a:pPr eaLnBrk="1" hangingPunct="1"/>
            <a:r>
              <a:rPr lang="en-US" altLang="en-US" dirty="0" smtClean="0"/>
              <a:t>Federal Filing Requirements –</a:t>
            </a:r>
            <a:br>
              <a:rPr lang="en-US" altLang="en-US" dirty="0" smtClean="0"/>
            </a:br>
            <a:r>
              <a:rPr lang="en-US" altLang="en-US" dirty="0" smtClean="0"/>
              <a:t>When to File?</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4269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42691">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242691">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42691">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4269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3"/>
          <p:cNvSpPr>
            <a:spLocks noGrp="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10000"/>
              </a:spcBef>
              <a:spcAft>
                <a:spcPct val="40000"/>
              </a:spcAft>
              <a:buChar char="•"/>
              <a:defRPr>
                <a:solidFill>
                  <a:srgbClr val="0054A6"/>
                </a:solidFill>
                <a:latin typeface="Arial" charset="0"/>
              </a:defRPr>
            </a:lvl1pPr>
            <a:lvl2pPr marL="742950" indent="-285750" eaLnBrk="0" hangingPunct="0">
              <a:spcBef>
                <a:spcPct val="10000"/>
              </a:spcBef>
              <a:spcAft>
                <a:spcPct val="40000"/>
              </a:spcAft>
              <a:buChar char="–"/>
              <a:defRPr sz="1600">
                <a:solidFill>
                  <a:srgbClr val="0054A6"/>
                </a:solidFill>
                <a:latin typeface="Arial" charset="0"/>
              </a:defRPr>
            </a:lvl2pPr>
            <a:lvl3pPr marL="1143000" indent="-228600" eaLnBrk="0" hangingPunct="0">
              <a:spcBef>
                <a:spcPct val="10000"/>
              </a:spcBef>
              <a:spcAft>
                <a:spcPct val="40000"/>
              </a:spcAft>
              <a:buChar char="•"/>
              <a:defRPr sz="14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spcBef>
                <a:spcPct val="0"/>
              </a:spcBef>
              <a:spcAft>
                <a:spcPct val="0"/>
              </a:spcAft>
              <a:buFontTx/>
              <a:buNone/>
            </a:pPr>
            <a:r>
              <a:rPr lang="en-GB" altLang="en-US" dirty="0" smtClean="0">
                <a:cs typeface="Arial" charset="0"/>
              </a:rPr>
              <a:t>American Chemical Society</a:t>
            </a:r>
          </a:p>
        </p:txBody>
      </p:sp>
      <p:sp>
        <p:nvSpPr>
          <p:cNvPr id="29699" name="Slide Number Placeholder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10000"/>
              </a:spcBef>
              <a:spcAft>
                <a:spcPct val="40000"/>
              </a:spcAft>
              <a:buChar char="•"/>
              <a:defRPr>
                <a:solidFill>
                  <a:srgbClr val="0054A6"/>
                </a:solidFill>
                <a:latin typeface="Arial" charset="0"/>
              </a:defRPr>
            </a:lvl1pPr>
            <a:lvl2pPr marL="742950" indent="-285750" eaLnBrk="0" hangingPunct="0">
              <a:spcBef>
                <a:spcPct val="10000"/>
              </a:spcBef>
              <a:spcAft>
                <a:spcPct val="40000"/>
              </a:spcAft>
              <a:buChar char="–"/>
              <a:defRPr sz="1600">
                <a:solidFill>
                  <a:srgbClr val="0054A6"/>
                </a:solidFill>
                <a:latin typeface="Arial" charset="0"/>
              </a:defRPr>
            </a:lvl2pPr>
            <a:lvl3pPr marL="1143000" indent="-228600" eaLnBrk="0" hangingPunct="0">
              <a:spcBef>
                <a:spcPct val="10000"/>
              </a:spcBef>
              <a:spcAft>
                <a:spcPct val="40000"/>
              </a:spcAft>
              <a:buChar char="•"/>
              <a:defRPr sz="14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spcBef>
                <a:spcPct val="0"/>
              </a:spcBef>
              <a:spcAft>
                <a:spcPct val="0"/>
              </a:spcAft>
              <a:buFontTx/>
              <a:buNone/>
            </a:pPr>
            <a:fld id="{3AB6BE90-9A35-43F6-AE69-5942603A0CAF}" type="slidenum">
              <a:rPr lang="en-GB" altLang="en-US" smtClean="0">
                <a:cs typeface="Arial" charset="0"/>
              </a:rPr>
              <a:pPr eaLnBrk="1" hangingPunct="1">
                <a:spcBef>
                  <a:spcPct val="0"/>
                </a:spcBef>
                <a:spcAft>
                  <a:spcPct val="0"/>
                </a:spcAft>
                <a:buFontTx/>
                <a:buNone/>
              </a:pPr>
              <a:t>25</a:t>
            </a:fld>
            <a:endParaRPr lang="en-GB" altLang="en-US" dirty="0" smtClean="0">
              <a:cs typeface="Arial" charset="0"/>
            </a:endParaRPr>
          </a:p>
        </p:txBody>
      </p:sp>
      <p:sp>
        <p:nvSpPr>
          <p:cNvPr id="29700" name="Rectangle 2"/>
          <p:cNvSpPr>
            <a:spLocks noGrp="1" noChangeArrowheads="1"/>
          </p:cNvSpPr>
          <p:nvPr>
            <p:ph type="title"/>
          </p:nvPr>
        </p:nvSpPr>
        <p:spPr>
          <a:xfrm>
            <a:off x="827088" y="319088"/>
            <a:ext cx="5616575" cy="1093787"/>
          </a:xfrm>
        </p:spPr>
        <p:txBody>
          <a:bodyPr/>
          <a:lstStyle/>
          <a:p>
            <a:pPr eaLnBrk="1" hangingPunct="1"/>
            <a:r>
              <a:rPr lang="en-US" altLang="en-US" dirty="0" smtClean="0"/>
              <a:t>Federal Tax Filing Requirements</a:t>
            </a:r>
            <a:br>
              <a:rPr lang="en-US" altLang="en-US" dirty="0" smtClean="0"/>
            </a:br>
            <a:r>
              <a:rPr lang="en-US" altLang="en-US" dirty="0" smtClean="0"/>
              <a:t>Where to file?</a:t>
            </a:r>
          </a:p>
        </p:txBody>
      </p:sp>
      <p:sp>
        <p:nvSpPr>
          <p:cNvPr id="18437" name="Rectangle 3"/>
          <p:cNvSpPr>
            <a:spLocks noGrp="1" noChangeArrowheads="1"/>
          </p:cNvSpPr>
          <p:nvPr>
            <p:ph type="body" idx="1"/>
          </p:nvPr>
        </p:nvSpPr>
        <p:spPr/>
        <p:txBody>
          <a:bodyPr/>
          <a:lstStyle/>
          <a:p>
            <a:pPr eaLnBrk="1" hangingPunct="1">
              <a:spcBef>
                <a:spcPct val="0"/>
              </a:spcBef>
              <a:spcAft>
                <a:spcPct val="0"/>
              </a:spcAft>
              <a:defRPr/>
            </a:pPr>
            <a:r>
              <a:rPr lang="en-US" sz="2400" b="1" dirty="0" smtClean="0"/>
              <a:t>Paper returns are filed in Ogden, UT:</a:t>
            </a:r>
          </a:p>
          <a:p>
            <a:pPr marL="914400" lvl="2" indent="0" eaLnBrk="1" hangingPunct="1">
              <a:spcBef>
                <a:spcPct val="0"/>
              </a:spcBef>
              <a:spcAft>
                <a:spcPct val="0"/>
              </a:spcAft>
              <a:buFontTx/>
              <a:buNone/>
              <a:defRPr/>
            </a:pPr>
            <a:r>
              <a:rPr lang="en-US" sz="1800" b="1" dirty="0" smtClean="0"/>
              <a:t>Department of the Treasury</a:t>
            </a:r>
          </a:p>
          <a:p>
            <a:pPr marL="914400" lvl="2" indent="0" eaLnBrk="1" hangingPunct="1">
              <a:spcBef>
                <a:spcPct val="0"/>
              </a:spcBef>
              <a:spcAft>
                <a:spcPct val="0"/>
              </a:spcAft>
              <a:buFontTx/>
              <a:buNone/>
              <a:defRPr/>
            </a:pPr>
            <a:r>
              <a:rPr lang="en-US" sz="1800" b="1" dirty="0" smtClean="0"/>
              <a:t>Internal Revenue Service Center</a:t>
            </a:r>
          </a:p>
          <a:p>
            <a:pPr marL="914400" lvl="2" indent="0" eaLnBrk="1" hangingPunct="1">
              <a:spcBef>
                <a:spcPct val="0"/>
              </a:spcBef>
              <a:spcAft>
                <a:spcPct val="0"/>
              </a:spcAft>
              <a:buFontTx/>
              <a:buNone/>
              <a:defRPr/>
            </a:pPr>
            <a:r>
              <a:rPr lang="en-US" sz="1800" b="1" dirty="0" smtClean="0"/>
              <a:t>Ogden, UT 84201-0027</a:t>
            </a:r>
          </a:p>
          <a:p>
            <a:pPr marL="914400" lvl="2" indent="0" eaLnBrk="1" hangingPunct="1">
              <a:spcBef>
                <a:spcPct val="0"/>
              </a:spcBef>
              <a:spcAft>
                <a:spcPct val="0"/>
              </a:spcAft>
              <a:buFontTx/>
              <a:buNone/>
              <a:defRPr/>
            </a:pPr>
            <a:endParaRPr lang="en-US" sz="2400" b="1" dirty="0" smtClean="0"/>
          </a:p>
          <a:p>
            <a:pPr eaLnBrk="1" hangingPunct="1">
              <a:spcBef>
                <a:spcPct val="0"/>
              </a:spcBef>
              <a:spcAft>
                <a:spcPct val="0"/>
              </a:spcAft>
              <a:defRPr/>
            </a:pPr>
            <a:r>
              <a:rPr lang="en-US" sz="2400" b="1" dirty="0" smtClean="0"/>
              <a:t>Electronic </a:t>
            </a:r>
            <a:r>
              <a:rPr lang="en-US" sz="2400" b="1" dirty="0"/>
              <a:t>filing is required </a:t>
            </a:r>
            <a:r>
              <a:rPr lang="en-US" sz="2400" b="1" dirty="0" smtClean="0"/>
              <a:t>for Form </a:t>
            </a:r>
            <a:r>
              <a:rPr lang="en-US" sz="2400" b="1" dirty="0"/>
              <a:t>990 filers with assets of </a:t>
            </a:r>
            <a:r>
              <a:rPr lang="en-US" sz="2400" b="1" dirty="0">
                <a:latin typeface="Symbol" pitchFamily="18" charset="2"/>
              </a:rPr>
              <a:t>³</a:t>
            </a:r>
            <a:r>
              <a:rPr lang="en-GB" sz="2400" b="1" dirty="0" smtClean="0">
                <a:cs typeface="Arial" charset="0"/>
              </a:rPr>
              <a:t> </a:t>
            </a:r>
            <a:r>
              <a:rPr lang="en-GB" sz="2400" b="1" dirty="0">
                <a:cs typeface="Arial" charset="0"/>
              </a:rPr>
              <a:t>$10 million </a:t>
            </a:r>
            <a:r>
              <a:rPr lang="en-GB" sz="2400" b="1" dirty="0" smtClean="0">
                <a:cs typeface="Arial" charset="0"/>
              </a:rPr>
              <a:t>AND at </a:t>
            </a:r>
            <a:r>
              <a:rPr lang="en-GB" sz="2400" b="1" dirty="0">
                <a:cs typeface="Arial" charset="0"/>
              </a:rPr>
              <a:t>least 250 returns</a:t>
            </a:r>
          </a:p>
          <a:p>
            <a:pPr eaLnBrk="1" hangingPunct="1">
              <a:spcBef>
                <a:spcPct val="0"/>
              </a:spcBef>
              <a:spcAft>
                <a:spcPct val="0"/>
              </a:spcAft>
              <a:defRPr/>
            </a:pPr>
            <a:endParaRPr lang="en-GB" sz="2400" b="1" dirty="0">
              <a:solidFill>
                <a:srgbClr val="000000"/>
              </a:solidFill>
              <a:cs typeface="Arial" charset="0"/>
            </a:endParaRPr>
          </a:p>
          <a:p>
            <a:pPr eaLnBrk="1" hangingPunct="1">
              <a:spcBef>
                <a:spcPct val="0"/>
              </a:spcBef>
              <a:spcAft>
                <a:spcPct val="0"/>
              </a:spcAft>
              <a:defRPr/>
            </a:pPr>
            <a:r>
              <a:rPr lang="en-US" sz="2400" b="1" dirty="0"/>
              <a:t>The IRS recommends that all organizations, regardless of size, file </a:t>
            </a:r>
            <a:r>
              <a:rPr lang="en-US" sz="2400" b="1" dirty="0" smtClean="0"/>
              <a:t>electronically</a:t>
            </a:r>
            <a:endParaRPr lang="en-US" sz="2400" b="1" dirty="0"/>
          </a:p>
          <a:p>
            <a:pPr marL="0" indent="0" eaLnBrk="1" hangingPunct="1">
              <a:spcBef>
                <a:spcPct val="0"/>
              </a:spcBef>
              <a:spcAft>
                <a:spcPct val="0"/>
              </a:spcAft>
              <a:buFontTx/>
              <a:buNone/>
              <a:defRPr/>
            </a:pPr>
            <a:endParaRPr lang="en-US" sz="2800" dirty="0"/>
          </a:p>
          <a:p>
            <a:pPr eaLnBrk="1" hangingPunct="1">
              <a:spcBef>
                <a:spcPct val="0"/>
              </a:spcBef>
              <a:spcAft>
                <a:spcPct val="0"/>
              </a:spcAft>
              <a:defRPr/>
            </a:pPr>
            <a:endParaRPr lang="en-US" sz="2800" dirty="0"/>
          </a:p>
        </p:txBody>
      </p:sp>
    </p:spTree>
  </p:cSld>
  <p:clrMapOvr>
    <a:masterClrMapping/>
  </p:clrMapOvr>
  <p:transition spd="med">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3"/>
          <p:cNvSpPr>
            <a:spLocks noGrp="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10000"/>
              </a:spcBef>
              <a:spcAft>
                <a:spcPct val="40000"/>
              </a:spcAft>
              <a:buChar char="•"/>
              <a:defRPr>
                <a:solidFill>
                  <a:srgbClr val="0054A6"/>
                </a:solidFill>
                <a:latin typeface="Arial" charset="0"/>
              </a:defRPr>
            </a:lvl1pPr>
            <a:lvl2pPr marL="742950" indent="-285750" eaLnBrk="0" hangingPunct="0">
              <a:spcBef>
                <a:spcPct val="10000"/>
              </a:spcBef>
              <a:spcAft>
                <a:spcPct val="40000"/>
              </a:spcAft>
              <a:buChar char="–"/>
              <a:defRPr sz="1600">
                <a:solidFill>
                  <a:srgbClr val="0054A6"/>
                </a:solidFill>
                <a:latin typeface="Arial" charset="0"/>
              </a:defRPr>
            </a:lvl2pPr>
            <a:lvl3pPr marL="1143000" indent="-228600" eaLnBrk="0" hangingPunct="0">
              <a:spcBef>
                <a:spcPct val="10000"/>
              </a:spcBef>
              <a:spcAft>
                <a:spcPct val="40000"/>
              </a:spcAft>
              <a:buChar char="•"/>
              <a:defRPr sz="14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spcBef>
                <a:spcPct val="0"/>
              </a:spcBef>
              <a:spcAft>
                <a:spcPct val="0"/>
              </a:spcAft>
              <a:buFontTx/>
              <a:buNone/>
            </a:pPr>
            <a:r>
              <a:rPr lang="en-GB" altLang="en-US" dirty="0" smtClean="0">
                <a:cs typeface="Arial" charset="0"/>
              </a:rPr>
              <a:t>American Chemical Society</a:t>
            </a:r>
          </a:p>
        </p:txBody>
      </p:sp>
      <p:sp>
        <p:nvSpPr>
          <p:cNvPr id="30723" name="Slide Number Placeholder 4"/>
          <p:cNvSpPr>
            <a:spLocks noGrp="1"/>
          </p:cNvSpPr>
          <p:nvPr>
            <p:ph type="sldNum" sz="quarter" idx="11"/>
          </p:nvPr>
        </p:nvSpPr>
        <p:spPr>
          <a:xfrm>
            <a:off x="6880225" y="6397625"/>
            <a:ext cx="1773238" cy="2905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10000"/>
              </a:spcBef>
              <a:spcAft>
                <a:spcPct val="40000"/>
              </a:spcAft>
              <a:buChar char="•"/>
              <a:defRPr>
                <a:solidFill>
                  <a:srgbClr val="0054A6"/>
                </a:solidFill>
                <a:latin typeface="Arial" charset="0"/>
              </a:defRPr>
            </a:lvl1pPr>
            <a:lvl2pPr marL="742950" indent="-285750" eaLnBrk="0" hangingPunct="0">
              <a:spcBef>
                <a:spcPct val="10000"/>
              </a:spcBef>
              <a:spcAft>
                <a:spcPct val="40000"/>
              </a:spcAft>
              <a:buChar char="–"/>
              <a:defRPr sz="1600">
                <a:solidFill>
                  <a:srgbClr val="0054A6"/>
                </a:solidFill>
                <a:latin typeface="Arial" charset="0"/>
              </a:defRPr>
            </a:lvl2pPr>
            <a:lvl3pPr marL="1143000" indent="-228600" eaLnBrk="0" hangingPunct="0">
              <a:spcBef>
                <a:spcPct val="10000"/>
              </a:spcBef>
              <a:spcAft>
                <a:spcPct val="40000"/>
              </a:spcAft>
              <a:buChar char="•"/>
              <a:defRPr sz="14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spcBef>
                <a:spcPct val="0"/>
              </a:spcBef>
              <a:spcAft>
                <a:spcPct val="0"/>
              </a:spcAft>
              <a:buFontTx/>
              <a:buNone/>
            </a:pPr>
            <a:fld id="{90F75AFC-3C51-4E93-8508-CD117DEF989A}" type="slidenum">
              <a:rPr lang="en-GB" altLang="en-US" smtClean="0">
                <a:cs typeface="Arial" charset="0"/>
              </a:rPr>
              <a:pPr eaLnBrk="1" hangingPunct="1">
                <a:spcBef>
                  <a:spcPct val="0"/>
                </a:spcBef>
                <a:spcAft>
                  <a:spcPct val="0"/>
                </a:spcAft>
                <a:buFontTx/>
                <a:buNone/>
              </a:pPr>
              <a:t>26</a:t>
            </a:fld>
            <a:endParaRPr lang="en-GB" altLang="en-US" dirty="0" smtClean="0">
              <a:cs typeface="Arial" charset="0"/>
            </a:endParaRPr>
          </a:p>
        </p:txBody>
      </p:sp>
      <p:sp>
        <p:nvSpPr>
          <p:cNvPr id="30724" name="Rectangle 2"/>
          <p:cNvSpPr>
            <a:spLocks noGrp="1" noChangeArrowheads="1"/>
          </p:cNvSpPr>
          <p:nvPr>
            <p:ph type="title"/>
          </p:nvPr>
        </p:nvSpPr>
        <p:spPr/>
        <p:txBody>
          <a:bodyPr/>
          <a:lstStyle/>
          <a:p>
            <a:pPr eaLnBrk="1" hangingPunct="1"/>
            <a:r>
              <a:rPr lang="en-US" altLang="en-US" sz="2800" dirty="0" smtClean="0"/>
              <a:t>Federal Tax Filing Requirements </a:t>
            </a:r>
            <a:br>
              <a:rPr lang="en-US" altLang="en-US" sz="2800" dirty="0" smtClean="0"/>
            </a:br>
            <a:r>
              <a:rPr lang="en-US" altLang="en-US" sz="2800" dirty="0" smtClean="0"/>
              <a:t>Non-Filers/Late Filers Penalties</a:t>
            </a:r>
          </a:p>
        </p:txBody>
      </p:sp>
      <p:sp>
        <p:nvSpPr>
          <p:cNvPr id="30725" name="Rectangle 3"/>
          <p:cNvSpPr>
            <a:spLocks noGrp="1" noChangeArrowheads="1"/>
          </p:cNvSpPr>
          <p:nvPr>
            <p:ph type="body" idx="1"/>
          </p:nvPr>
        </p:nvSpPr>
        <p:spPr>
          <a:xfrm>
            <a:off x="755650" y="1773238"/>
            <a:ext cx="7859713" cy="4352925"/>
          </a:xfrm>
        </p:spPr>
        <p:txBody>
          <a:bodyPr/>
          <a:lstStyle/>
          <a:p>
            <a:pPr>
              <a:buFontTx/>
              <a:buNone/>
            </a:pPr>
            <a:r>
              <a:rPr lang="en-US" altLang="en-US" sz="3000" b="1" i="1" dirty="0" smtClean="0">
                <a:solidFill>
                  <a:srgbClr val="FF0000"/>
                </a:solidFill>
              </a:rPr>
              <a:t>Penalties for </a:t>
            </a:r>
            <a:r>
              <a:rPr lang="en-US" altLang="en-US" sz="3000" b="1" i="1" u="sng" dirty="0" smtClean="0">
                <a:solidFill>
                  <a:srgbClr val="FF0000"/>
                </a:solidFill>
              </a:rPr>
              <a:t>late filing</a:t>
            </a:r>
            <a:r>
              <a:rPr lang="en-US" altLang="en-US" sz="3000" b="1" i="1" dirty="0" smtClean="0">
                <a:solidFill>
                  <a:srgbClr val="FF0000"/>
                </a:solidFill>
              </a:rPr>
              <a:t>, incomplete or inaccurate return:  </a:t>
            </a:r>
            <a:endParaRPr lang="en-US" altLang="en-US" sz="3000" b="1" dirty="0" smtClean="0">
              <a:solidFill>
                <a:srgbClr val="FF0000"/>
              </a:solidFill>
            </a:endParaRPr>
          </a:p>
          <a:p>
            <a:r>
              <a:rPr lang="en-US" altLang="en-US" sz="3000" dirty="0" smtClean="0"/>
              <a:t>Against organization:  </a:t>
            </a:r>
            <a:r>
              <a:rPr lang="en-US" altLang="en-US" sz="3000" dirty="0" smtClean="0">
                <a:solidFill>
                  <a:srgbClr val="FF0000"/>
                </a:solidFill>
              </a:rPr>
              <a:t>$20 a day for each day the return is late ($10,000 maximum); or 5% of the gross receipts</a:t>
            </a:r>
          </a:p>
          <a:p>
            <a:r>
              <a:rPr lang="en-US" altLang="en-US" sz="3000" dirty="0" smtClean="0"/>
              <a:t>Against responsible person(s): </a:t>
            </a:r>
            <a:r>
              <a:rPr lang="en-US" altLang="en-US" sz="3000" dirty="0" smtClean="0">
                <a:solidFill>
                  <a:srgbClr val="FF0000"/>
                </a:solidFill>
              </a:rPr>
              <a:t>$10 a day not to exceed $5,000</a:t>
            </a:r>
          </a:p>
          <a:p>
            <a:pPr eaLnBrk="1" hangingPunct="1"/>
            <a:endParaRPr lang="en-US" altLang="en-US" sz="3000" dirty="0" smtClean="0"/>
          </a:p>
        </p:txBody>
      </p:sp>
      <p:pic>
        <p:nvPicPr>
          <p:cNvPr id="307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08625" y="4941888"/>
            <a:ext cx="3311525" cy="143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oter Placeholder 3"/>
          <p:cNvSpPr>
            <a:spLocks noGrp="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10000"/>
              </a:spcBef>
              <a:spcAft>
                <a:spcPct val="40000"/>
              </a:spcAft>
              <a:buChar char="•"/>
              <a:defRPr>
                <a:solidFill>
                  <a:srgbClr val="0054A6"/>
                </a:solidFill>
                <a:latin typeface="Arial" charset="0"/>
              </a:defRPr>
            </a:lvl1pPr>
            <a:lvl2pPr marL="742950" indent="-285750" eaLnBrk="0" hangingPunct="0">
              <a:spcBef>
                <a:spcPct val="10000"/>
              </a:spcBef>
              <a:spcAft>
                <a:spcPct val="40000"/>
              </a:spcAft>
              <a:buChar char="–"/>
              <a:defRPr sz="1600">
                <a:solidFill>
                  <a:srgbClr val="0054A6"/>
                </a:solidFill>
                <a:latin typeface="Arial" charset="0"/>
              </a:defRPr>
            </a:lvl2pPr>
            <a:lvl3pPr marL="1143000" indent="-228600" eaLnBrk="0" hangingPunct="0">
              <a:spcBef>
                <a:spcPct val="10000"/>
              </a:spcBef>
              <a:spcAft>
                <a:spcPct val="40000"/>
              </a:spcAft>
              <a:buChar char="•"/>
              <a:defRPr sz="14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spcBef>
                <a:spcPct val="0"/>
              </a:spcBef>
              <a:spcAft>
                <a:spcPct val="0"/>
              </a:spcAft>
              <a:buFontTx/>
              <a:buNone/>
            </a:pPr>
            <a:r>
              <a:rPr lang="en-GB" altLang="en-US" dirty="0" smtClean="0">
                <a:cs typeface="Arial" charset="0"/>
              </a:rPr>
              <a:t>American Chemical Society</a:t>
            </a:r>
          </a:p>
        </p:txBody>
      </p:sp>
      <p:sp>
        <p:nvSpPr>
          <p:cNvPr id="31747" name="Slide Number Placeholder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10000"/>
              </a:spcBef>
              <a:spcAft>
                <a:spcPct val="40000"/>
              </a:spcAft>
              <a:buChar char="•"/>
              <a:defRPr>
                <a:solidFill>
                  <a:srgbClr val="0054A6"/>
                </a:solidFill>
                <a:latin typeface="Arial" charset="0"/>
              </a:defRPr>
            </a:lvl1pPr>
            <a:lvl2pPr marL="742950" indent="-285750" eaLnBrk="0" hangingPunct="0">
              <a:spcBef>
                <a:spcPct val="10000"/>
              </a:spcBef>
              <a:spcAft>
                <a:spcPct val="40000"/>
              </a:spcAft>
              <a:buChar char="–"/>
              <a:defRPr sz="1600">
                <a:solidFill>
                  <a:srgbClr val="0054A6"/>
                </a:solidFill>
                <a:latin typeface="Arial" charset="0"/>
              </a:defRPr>
            </a:lvl2pPr>
            <a:lvl3pPr marL="1143000" indent="-228600" eaLnBrk="0" hangingPunct="0">
              <a:spcBef>
                <a:spcPct val="10000"/>
              </a:spcBef>
              <a:spcAft>
                <a:spcPct val="40000"/>
              </a:spcAft>
              <a:buChar char="•"/>
              <a:defRPr sz="14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spcBef>
                <a:spcPct val="0"/>
              </a:spcBef>
              <a:spcAft>
                <a:spcPct val="0"/>
              </a:spcAft>
              <a:buFontTx/>
              <a:buNone/>
            </a:pPr>
            <a:fld id="{40D6121A-3ABB-4294-A969-12C32FCEAED8}" type="slidenum">
              <a:rPr lang="en-GB" altLang="en-US" smtClean="0">
                <a:cs typeface="Arial" charset="0"/>
              </a:rPr>
              <a:pPr eaLnBrk="1" hangingPunct="1">
                <a:spcBef>
                  <a:spcPct val="0"/>
                </a:spcBef>
                <a:spcAft>
                  <a:spcPct val="0"/>
                </a:spcAft>
                <a:buFontTx/>
                <a:buNone/>
              </a:pPr>
              <a:t>27</a:t>
            </a:fld>
            <a:endParaRPr lang="en-GB" altLang="en-US" dirty="0" smtClean="0">
              <a:cs typeface="Arial" charset="0"/>
            </a:endParaRPr>
          </a:p>
        </p:txBody>
      </p:sp>
      <p:sp>
        <p:nvSpPr>
          <p:cNvPr id="31748" name="Rectangle 2"/>
          <p:cNvSpPr>
            <a:spLocks noGrp="1" noChangeArrowheads="1"/>
          </p:cNvSpPr>
          <p:nvPr>
            <p:ph type="title"/>
          </p:nvPr>
        </p:nvSpPr>
        <p:spPr/>
        <p:txBody>
          <a:bodyPr/>
          <a:lstStyle/>
          <a:p>
            <a:pPr eaLnBrk="1" hangingPunct="1"/>
            <a:r>
              <a:rPr lang="en-US" altLang="en-US" sz="2800" dirty="0" smtClean="0"/>
              <a:t>Federal Tax Filing Requirements </a:t>
            </a:r>
            <a:br>
              <a:rPr lang="en-US" altLang="en-US" sz="2800" dirty="0" smtClean="0"/>
            </a:br>
            <a:r>
              <a:rPr lang="en-US" altLang="en-US" sz="2800" dirty="0" smtClean="0"/>
              <a:t>Non-Filers/Late Filers Penalties</a:t>
            </a:r>
          </a:p>
        </p:txBody>
      </p:sp>
      <p:sp>
        <p:nvSpPr>
          <p:cNvPr id="98307" name="Rectangle 3"/>
          <p:cNvSpPr>
            <a:spLocks noGrp="1" noChangeArrowheads="1"/>
          </p:cNvSpPr>
          <p:nvPr>
            <p:ph type="body" idx="1"/>
          </p:nvPr>
        </p:nvSpPr>
        <p:spPr>
          <a:xfrm>
            <a:off x="755650" y="1773238"/>
            <a:ext cx="7859713" cy="4352925"/>
          </a:xfrm>
        </p:spPr>
        <p:txBody>
          <a:bodyPr/>
          <a:lstStyle/>
          <a:p>
            <a:pPr>
              <a:buFontTx/>
              <a:buNone/>
              <a:defRPr/>
            </a:pPr>
            <a:r>
              <a:rPr lang="en-US" sz="2600" b="1" i="1" dirty="0" smtClean="0"/>
              <a:t>Failure to file for 3 consecutive years:  </a:t>
            </a:r>
            <a:endParaRPr lang="en-US" sz="2600" b="1" dirty="0"/>
          </a:p>
          <a:p>
            <a:pPr>
              <a:defRPr/>
            </a:pPr>
            <a:r>
              <a:rPr lang="en-US" sz="2000" b="1" dirty="0" smtClean="0">
                <a:solidFill>
                  <a:srgbClr val="FF0000"/>
                </a:solidFill>
              </a:rPr>
              <a:t>Loss of tax-exempt status (automatic revocation)</a:t>
            </a:r>
          </a:p>
          <a:p>
            <a:pPr>
              <a:defRPr/>
            </a:pPr>
            <a:r>
              <a:rPr lang="en-US" sz="2000" b="1" dirty="0" smtClean="0">
                <a:solidFill>
                  <a:srgbClr val="FF0000"/>
                </a:solidFill>
              </a:rPr>
              <a:t>May be required to file annual income tax return (Form 1120) and pay taxes, if owed</a:t>
            </a:r>
          </a:p>
          <a:p>
            <a:pPr>
              <a:defRPr/>
            </a:pPr>
            <a:r>
              <a:rPr lang="en-US" sz="2000" b="1" dirty="0" smtClean="0">
                <a:solidFill>
                  <a:srgbClr val="FF0000"/>
                </a:solidFill>
              </a:rPr>
              <a:t>Donations are not tax-deductible</a:t>
            </a:r>
          </a:p>
          <a:p>
            <a:pPr>
              <a:defRPr/>
            </a:pPr>
            <a:r>
              <a:rPr lang="en-US" sz="2000" b="1" dirty="0" smtClean="0">
                <a:solidFill>
                  <a:srgbClr val="FF0000"/>
                </a:solidFill>
              </a:rPr>
              <a:t>Not eligible to be included in ACS Group Exemption (will </a:t>
            </a:r>
            <a:r>
              <a:rPr lang="en-US" sz="2000" b="1" dirty="0">
                <a:solidFill>
                  <a:srgbClr val="FF0000"/>
                </a:solidFill>
              </a:rPr>
              <a:t>be </a:t>
            </a:r>
            <a:r>
              <a:rPr lang="en-US" sz="2000" b="1" dirty="0" smtClean="0">
                <a:solidFill>
                  <a:srgbClr val="FF0000"/>
                </a:solidFill>
              </a:rPr>
              <a:t>removed)</a:t>
            </a:r>
            <a:endParaRPr lang="en-US" sz="2000" b="1" dirty="0">
              <a:solidFill>
                <a:srgbClr val="FF0000"/>
              </a:solidFill>
            </a:endParaRPr>
          </a:p>
          <a:p>
            <a:pPr>
              <a:defRPr/>
            </a:pPr>
            <a:r>
              <a:rPr lang="en-US" sz="2000" b="1" dirty="0">
                <a:solidFill>
                  <a:srgbClr val="FF0000"/>
                </a:solidFill>
              </a:rPr>
              <a:t>Central organization </a:t>
            </a:r>
            <a:r>
              <a:rPr lang="en-US" sz="2000" b="1" dirty="0" smtClean="0">
                <a:solidFill>
                  <a:srgbClr val="FF0000"/>
                </a:solidFill>
              </a:rPr>
              <a:t>(ACS) </a:t>
            </a:r>
            <a:r>
              <a:rPr lang="en-US" sz="2000" b="1" dirty="0">
                <a:solidFill>
                  <a:srgbClr val="FF0000"/>
                </a:solidFill>
              </a:rPr>
              <a:t>cannot obtain exemption for subordinate organization</a:t>
            </a:r>
          </a:p>
          <a:p>
            <a:pPr>
              <a:defRPr/>
            </a:pPr>
            <a:r>
              <a:rPr lang="en-US" sz="2000" b="1" dirty="0" smtClean="0">
                <a:solidFill>
                  <a:srgbClr val="FF0000"/>
                </a:solidFill>
              </a:rPr>
              <a:t>You must re-apply for your organization’s tax-exemption</a:t>
            </a:r>
            <a:endParaRPr lang="en-US" sz="2000" b="1" dirty="0">
              <a:solidFill>
                <a:srgbClr val="FF0000"/>
              </a:solidFill>
            </a:endParaRPr>
          </a:p>
          <a:p>
            <a:pPr marL="0" indent="0">
              <a:buFontTx/>
              <a:buNone/>
              <a:defRPr/>
            </a:pPr>
            <a:endParaRPr lang="en-US" sz="3000" dirty="0" smtClean="0">
              <a:solidFill>
                <a:srgbClr val="CC0066"/>
              </a:solidFill>
            </a:endParaRPr>
          </a:p>
        </p:txBody>
      </p:sp>
    </p:spTree>
  </p:cSld>
  <p:clrMapOvr>
    <a:masterClrMapping/>
  </p:clrMapOvr>
  <p:transition spd="med">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oter Placeholder 3"/>
          <p:cNvSpPr>
            <a:spLocks noGrp="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10000"/>
              </a:spcBef>
              <a:spcAft>
                <a:spcPct val="40000"/>
              </a:spcAft>
              <a:buChar char="•"/>
              <a:defRPr>
                <a:solidFill>
                  <a:srgbClr val="0054A6"/>
                </a:solidFill>
                <a:latin typeface="Arial" charset="0"/>
              </a:defRPr>
            </a:lvl1pPr>
            <a:lvl2pPr marL="742950" indent="-285750" eaLnBrk="0" hangingPunct="0">
              <a:spcBef>
                <a:spcPct val="10000"/>
              </a:spcBef>
              <a:spcAft>
                <a:spcPct val="40000"/>
              </a:spcAft>
              <a:buChar char="–"/>
              <a:defRPr sz="1600">
                <a:solidFill>
                  <a:srgbClr val="0054A6"/>
                </a:solidFill>
                <a:latin typeface="Arial" charset="0"/>
              </a:defRPr>
            </a:lvl2pPr>
            <a:lvl3pPr marL="1143000" indent="-228600" eaLnBrk="0" hangingPunct="0">
              <a:spcBef>
                <a:spcPct val="10000"/>
              </a:spcBef>
              <a:spcAft>
                <a:spcPct val="40000"/>
              </a:spcAft>
              <a:buChar char="•"/>
              <a:defRPr sz="14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spcBef>
                <a:spcPct val="0"/>
              </a:spcBef>
              <a:spcAft>
                <a:spcPct val="0"/>
              </a:spcAft>
              <a:buFontTx/>
              <a:buNone/>
            </a:pPr>
            <a:r>
              <a:rPr lang="en-GB" altLang="en-US" dirty="0" smtClean="0">
                <a:cs typeface="Arial" charset="0"/>
              </a:rPr>
              <a:t>American Chemical Society</a:t>
            </a:r>
          </a:p>
        </p:txBody>
      </p:sp>
      <p:sp>
        <p:nvSpPr>
          <p:cNvPr id="33795" name="Slide Number Placeholder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10000"/>
              </a:spcBef>
              <a:spcAft>
                <a:spcPct val="40000"/>
              </a:spcAft>
              <a:buChar char="•"/>
              <a:defRPr>
                <a:solidFill>
                  <a:srgbClr val="0054A6"/>
                </a:solidFill>
                <a:latin typeface="Arial" charset="0"/>
              </a:defRPr>
            </a:lvl1pPr>
            <a:lvl2pPr marL="742950" indent="-285750" eaLnBrk="0" hangingPunct="0">
              <a:spcBef>
                <a:spcPct val="10000"/>
              </a:spcBef>
              <a:spcAft>
                <a:spcPct val="40000"/>
              </a:spcAft>
              <a:buChar char="–"/>
              <a:defRPr sz="1600">
                <a:solidFill>
                  <a:srgbClr val="0054A6"/>
                </a:solidFill>
                <a:latin typeface="Arial" charset="0"/>
              </a:defRPr>
            </a:lvl2pPr>
            <a:lvl3pPr marL="1143000" indent="-228600" eaLnBrk="0" hangingPunct="0">
              <a:spcBef>
                <a:spcPct val="10000"/>
              </a:spcBef>
              <a:spcAft>
                <a:spcPct val="40000"/>
              </a:spcAft>
              <a:buChar char="•"/>
              <a:defRPr sz="14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spcBef>
                <a:spcPct val="0"/>
              </a:spcBef>
              <a:spcAft>
                <a:spcPct val="0"/>
              </a:spcAft>
              <a:buFontTx/>
              <a:buNone/>
            </a:pPr>
            <a:fld id="{AEA87A3D-E6D1-4C95-9D26-B7BD29CFC8F1}" type="slidenum">
              <a:rPr lang="en-GB" altLang="en-US" smtClean="0">
                <a:cs typeface="Arial" charset="0"/>
              </a:rPr>
              <a:pPr eaLnBrk="1" hangingPunct="1">
                <a:spcBef>
                  <a:spcPct val="0"/>
                </a:spcBef>
                <a:spcAft>
                  <a:spcPct val="0"/>
                </a:spcAft>
                <a:buFontTx/>
                <a:buNone/>
              </a:pPr>
              <a:t>28</a:t>
            </a:fld>
            <a:endParaRPr lang="en-GB" altLang="en-US" dirty="0" smtClean="0">
              <a:cs typeface="Arial" charset="0"/>
            </a:endParaRPr>
          </a:p>
        </p:txBody>
      </p:sp>
      <p:sp>
        <p:nvSpPr>
          <p:cNvPr id="33796" name="Rectangle 2"/>
          <p:cNvSpPr>
            <a:spLocks noGrp="1" noChangeArrowheads="1"/>
          </p:cNvSpPr>
          <p:nvPr>
            <p:ph type="title"/>
          </p:nvPr>
        </p:nvSpPr>
        <p:spPr/>
        <p:txBody>
          <a:bodyPr/>
          <a:lstStyle/>
          <a:p>
            <a:pPr eaLnBrk="1" hangingPunct="1"/>
            <a:r>
              <a:rPr lang="en-US" altLang="en-US" sz="2800" dirty="0" smtClean="0"/>
              <a:t>Federal Tax Filing Requirements -Other</a:t>
            </a:r>
          </a:p>
        </p:txBody>
      </p:sp>
      <p:sp>
        <p:nvSpPr>
          <p:cNvPr id="154627" name="Rectangle 3"/>
          <p:cNvSpPr>
            <a:spLocks noGrp="1" noChangeArrowheads="1"/>
          </p:cNvSpPr>
          <p:nvPr>
            <p:ph type="body" idx="1"/>
          </p:nvPr>
        </p:nvSpPr>
        <p:spPr/>
        <p:txBody>
          <a:bodyPr/>
          <a:lstStyle/>
          <a:p>
            <a:r>
              <a:rPr lang="en-US" altLang="en-US" sz="2000" b="1" dirty="0" smtClean="0"/>
              <a:t>Form 990-T Exempt Organization Business Income Tax Return</a:t>
            </a:r>
          </a:p>
          <a:p>
            <a:r>
              <a:rPr lang="en-US" altLang="en-US" sz="2000" b="1" dirty="0" smtClean="0"/>
              <a:t>Form 1099 MISC - Miscellaneous Income</a:t>
            </a:r>
          </a:p>
          <a:p>
            <a:r>
              <a:rPr lang="en-US" altLang="en-US" sz="2000" b="1" dirty="0" smtClean="0"/>
              <a:t>Form 1096 - Annual Summary and Transmittal of U.S. Information Returns</a:t>
            </a:r>
          </a:p>
          <a:p>
            <a:r>
              <a:rPr lang="en-US" altLang="en-US" sz="2000" b="1" dirty="0" smtClean="0"/>
              <a:t>Form W-2 - Wage and Tax Statement</a:t>
            </a:r>
          </a:p>
          <a:p>
            <a:pPr eaLnBrk="1" hangingPunct="1"/>
            <a:endParaRPr lang="en-US" altLang="en-US" dirty="0" smtClean="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54627">
                                            <p:txEl>
                                              <p:pRg st="0" end="0"/>
                                            </p:txEl>
                                          </p:spTgt>
                                        </p:tgtEl>
                                        <p:attrNameLst>
                                          <p:attrName>style.visibility</p:attrName>
                                        </p:attrNameLst>
                                      </p:cBhvr>
                                      <p:to>
                                        <p:strVal val="visible"/>
                                      </p:to>
                                    </p:set>
                                    <p:animEffect transition="in" filter="fade">
                                      <p:cBhvr>
                                        <p:cTn id="7" dur="1000"/>
                                        <p:tgtEl>
                                          <p:spTgt spid="154627">
                                            <p:txEl>
                                              <p:pRg st="0" end="0"/>
                                            </p:txEl>
                                          </p:spTgt>
                                        </p:tgtEl>
                                      </p:cBhvr>
                                    </p:animEffect>
                                    <p:anim calcmode="lin" valueType="num">
                                      <p:cBhvr>
                                        <p:cTn id="8" dur="1000" fill="hold"/>
                                        <p:tgtEl>
                                          <p:spTgt spid="15462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5462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54627">
                                            <p:txEl>
                                              <p:pRg st="1" end="1"/>
                                            </p:txEl>
                                          </p:spTgt>
                                        </p:tgtEl>
                                        <p:attrNameLst>
                                          <p:attrName>style.visibility</p:attrName>
                                        </p:attrNameLst>
                                      </p:cBhvr>
                                      <p:to>
                                        <p:strVal val="visible"/>
                                      </p:to>
                                    </p:set>
                                    <p:animEffect transition="in" filter="fade">
                                      <p:cBhvr>
                                        <p:cTn id="14" dur="1000"/>
                                        <p:tgtEl>
                                          <p:spTgt spid="154627">
                                            <p:txEl>
                                              <p:pRg st="1" end="1"/>
                                            </p:txEl>
                                          </p:spTgt>
                                        </p:tgtEl>
                                      </p:cBhvr>
                                    </p:animEffect>
                                    <p:anim calcmode="lin" valueType="num">
                                      <p:cBhvr>
                                        <p:cTn id="15" dur="1000" fill="hold"/>
                                        <p:tgtEl>
                                          <p:spTgt spid="15462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5462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54627">
                                            <p:txEl>
                                              <p:pRg st="2" end="2"/>
                                            </p:txEl>
                                          </p:spTgt>
                                        </p:tgtEl>
                                        <p:attrNameLst>
                                          <p:attrName>style.visibility</p:attrName>
                                        </p:attrNameLst>
                                      </p:cBhvr>
                                      <p:to>
                                        <p:strVal val="visible"/>
                                      </p:to>
                                    </p:set>
                                    <p:animEffect transition="in" filter="fade">
                                      <p:cBhvr>
                                        <p:cTn id="21" dur="1000"/>
                                        <p:tgtEl>
                                          <p:spTgt spid="154627">
                                            <p:txEl>
                                              <p:pRg st="2" end="2"/>
                                            </p:txEl>
                                          </p:spTgt>
                                        </p:tgtEl>
                                      </p:cBhvr>
                                    </p:animEffect>
                                    <p:anim calcmode="lin" valueType="num">
                                      <p:cBhvr>
                                        <p:cTn id="22" dur="1000" fill="hold"/>
                                        <p:tgtEl>
                                          <p:spTgt spid="15462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5462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54627">
                                            <p:txEl>
                                              <p:pRg st="3" end="3"/>
                                            </p:txEl>
                                          </p:spTgt>
                                        </p:tgtEl>
                                        <p:attrNameLst>
                                          <p:attrName>style.visibility</p:attrName>
                                        </p:attrNameLst>
                                      </p:cBhvr>
                                      <p:to>
                                        <p:strVal val="visible"/>
                                      </p:to>
                                    </p:set>
                                    <p:animEffect transition="in" filter="fade">
                                      <p:cBhvr>
                                        <p:cTn id="28" dur="1000"/>
                                        <p:tgtEl>
                                          <p:spTgt spid="154627">
                                            <p:txEl>
                                              <p:pRg st="3" end="3"/>
                                            </p:txEl>
                                          </p:spTgt>
                                        </p:tgtEl>
                                      </p:cBhvr>
                                    </p:animEffect>
                                    <p:anim calcmode="lin" valueType="num">
                                      <p:cBhvr>
                                        <p:cTn id="29" dur="1000" fill="hold"/>
                                        <p:tgtEl>
                                          <p:spTgt spid="154627">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5462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627"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oter Placeholder 3"/>
          <p:cNvSpPr>
            <a:spLocks noGrp="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10000"/>
              </a:spcBef>
              <a:spcAft>
                <a:spcPct val="40000"/>
              </a:spcAft>
              <a:buChar char="•"/>
              <a:defRPr>
                <a:solidFill>
                  <a:srgbClr val="0054A6"/>
                </a:solidFill>
                <a:latin typeface="Arial" charset="0"/>
              </a:defRPr>
            </a:lvl1pPr>
            <a:lvl2pPr marL="742950" indent="-285750" eaLnBrk="0" hangingPunct="0">
              <a:spcBef>
                <a:spcPct val="10000"/>
              </a:spcBef>
              <a:spcAft>
                <a:spcPct val="40000"/>
              </a:spcAft>
              <a:buChar char="–"/>
              <a:defRPr sz="1600">
                <a:solidFill>
                  <a:srgbClr val="0054A6"/>
                </a:solidFill>
                <a:latin typeface="Arial" charset="0"/>
              </a:defRPr>
            </a:lvl2pPr>
            <a:lvl3pPr marL="1143000" indent="-228600" eaLnBrk="0" hangingPunct="0">
              <a:spcBef>
                <a:spcPct val="10000"/>
              </a:spcBef>
              <a:spcAft>
                <a:spcPct val="40000"/>
              </a:spcAft>
              <a:buChar char="•"/>
              <a:defRPr sz="14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spcBef>
                <a:spcPct val="0"/>
              </a:spcBef>
              <a:spcAft>
                <a:spcPct val="0"/>
              </a:spcAft>
              <a:buFontTx/>
              <a:buNone/>
            </a:pPr>
            <a:r>
              <a:rPr lang="en-GB" altLang="en-US" dirty="0" smtClean="0">
                <a:cs typeface="Arial" charset="0"/>
              </a:rPr>
              <a:t>American Chemical Society</a:t>
            </a:r>
          </a:p>
        </p:txBody>
      </p:sp>
      <p:sp>
        <p:nvSpPr>
          <p:cNvPr id="34819" name="Slide Number Placeholder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10000"/>
              </a:spcBef>
              <a:spcAft>
                <a:spcPct val="40000"/>
              </a:spcAft>
              <a:buChar char="•"/>
              <a:defRPr>
                <a:solidFill>
                  <a:srgbClr val="0054A6"/>
                </a:solidFill>
                <a:latin typeface="Arial" charset="0"/>
              </a:defRPr>
            </a:lvl1pPr>
            <a:lvl2pPr marL="742950" indent="-285750" eaLnBrk="0" hangingPunct="0">
              <a:spcBef>
                <a:spcPct val="10000"/>
              </a:spcBef>
              <a:spcAft>
                <a:spcPct val="40000"/>
              </a:spcAft>
              <a:buChar char="–"/>
              <a:defRPr sz="1600">
                <a:solidFill>
                  <a:srgbClr val="0054A6"/>
                </a:solidFill>
                <a:latin typeface="Arial" charset="0"/>
              </a:defRPr>
            </a:lvl2pPr>
            <a:lvl3pPr marL="1143000" indent="-228600" eaLnBrk="0" hangingPunct="0">
              <a:spcBef>
                <a:spcPct val="10000"/>
              </a:spcBef>
              <a:spcAft>
                <a:spcPct val="40000"/>
              </a:spcAft>
              <a:buChar char="•"/>
              <a:defRPr sz="14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spcBef>
                <a:spcPct val="0"/>
              </a:spcBef>
              <a:spcAft>
                <a:spcPct val="0"/>
              </a:spcAft>
              <a:buFontTx/>
              <a:buNone/>
            </a:pPr>
            <a:fld id="{FBB491FE-FBD0-4EE4-9790-AF929995F429}" type="slidenum">
              <a:rPr lang="en-GB" altLang="en-US" smtClean="0">
                <a:cs typeface="Arial" charset="0"/>
              </a:rPr>
              <a:pPr eaLnBrk="1" hangingPunct="1">
                <a:spcBef>
                  <a:spcPct val="0"/>
                </a:spcBef>
                <a:spcAft>
                  <a:spcPct val="0"/>
                </a:spcAft>
                <a:buFontTx/>
                <a:buNone/>
              </a:pPr>
              <a:t>29</a:t>
            </a:fld>
            <a:endParaRPr lang="en-GB" altLang="en-US" dirty="0" smtClean="0">
              <a:cs typeface="Arial" charset="0"/>
            </a:endParaRPr>
          </a:p>
        </p:txBody>
      </p:sp>
      <p:sp>
        <p:nvSpPr>
          <p:cNvPr id="34820" name="Rectangle 2"/>
          <p:cNvSpPr>
            <a:spLocks noGrp="1" noChangeArrowheads="1"/>
          </p:cNvSpPr>
          <p:nvPr>
            <p:ph type="title"/>
          </p:nvPr>
        </p:nvSpPr>
        <p:spPr>
          <a:xfrm>
            <a:off x="611188" y="188913"/>
            <a:ext cx="6553200" cy="1655762"/>
          </a:xfrm>
        </p:spPr>
        <p:txBody>
          <a:bodyPr/>
          <a:lstStyle/>
          <a:p>
            <a:pPr eaLnBrk="1" hangingPunct="1"/>
            <a:r>
              <a:rPr lang="en-US" altLang="en-US" sz="2800" dirty="0" smtClean="0"/>
              <a:t>Federal Tax Filing Requirements  Form 990-T </a:t>
            </a:r>
            <a:br>
              <a:rPr lang="en-US" altLang="en-US" sz="2800" dirty="0" smtClean="0"/>
            </a:br>
            <a:r>
              <a:rPr lang="en-US" altLang="en-US" sz="2000" dirty="0" smtClean="0"/>
              <a:t>(Exempt Organization Business Income Tax Return)</a:t>
            </a:r>
          </a:p>
        </p:txBody>
      </p:sp>
      <p:sp>
        <p:nvSpPr>
          <p:cNvPr id="34821" name="Rectangle 3"/>
          <p:cNvSpPr>
            <a:spLocks noGrp="1" noChangeArrowheads="1"/>
          </p:cNvSpPr>
          <p:nvPr>
            <p:ph type="body" idx="1"/>
          </p:nvPr>
        </p:nvSpPr>
        <p:spPr>
          <a:xfrm>
            <a:off x="684213" y="2133600"/>
            <a:ext cx="8002587" cy="3992563"/>
          </a:xfrm>
        </p:spPr>
        <p:txBody>
          <a:bodyPr/>
          <a:lstStyle/>
          <a:p>
            <a:pPr>
              <a:lnSpc>
                <a:spcPct val="90000"/>
              </a:lnSpc>
              <a:buFontTx/>
              <a:buNone/>
            </a:pPr>
            <a:r>
              <a:rPr lang="en-US" altLang="en-US" sz="2000" b="1" i="1" dirty="0" smtClean="0">
                <a:solidFill>
                  <a:srgbClr val="800000"/>
                </a:solidFill>
              </a:rPr>
              <a:t>When are you required to file Form 990-T?</a:t>
            </a:r>
            <a:endParaRPr lang="en-US" altLang="en-US" sz="2000" b="1" dirty="0" smtClean="0">
              <a:solidFill>
                <a:srgbClr val="800000"/>
              </a:solidFill>
            </a:endParaRPr>
          </a:p>
          <a:p>
            <a:pPr>
              <a:lnSpc>
                <a:spcPct val="90000"/>
              </a:lnSpc>
            </a:pPr>
            <a:r>
              <a:rPr lang="en-US" altLang="en-US" sz="2000" b="1" dirty="0" smtClean="0"/>
              <a:t>Unrelated business income </a:t>
            </a:r>
            <a:r>
              <a:rPr lang="en-US" altLang="en-US" sz="2000" b="1" dirty="0" smtClean="0">
                <a:latin typeface="Symbol" pitchFamily="18" charset="2"/>
              </a:rPr>
              <a:t>³</a:t>
            </a:r>
            <a:r>
              <a:rPr lang="en-US" altLang="en-US" sz="2000" b="1" dirty="0" smtClean="0"/>
              <a:t> $1,000</a:t>
            </a:r>
          </a:p>
          <a:p>
            <a:pPr>
              <a:lnSpc>
                <a:spcPct val="90000"/>
              </a:lnSpc>
            </a:pPr>
            <a:r>
              <a:rPr lang="en-US" altLang="en-US" sz="2000" b="1" dirty="0" smtClean="0"/>
              <a:t>UBI is income from:</a:t>
            </a:r>
          </a:p>
          <a:p>
            <a:pPr lvl="1">
              <a:lnSpc>
                <a:spcPct val="90000"/>
              </a:lnSpc>
            </a:pPr>
            <a:r>
              <a:rPr lang="en-US" altLang="en-US" sz="2000" b="1" dirty="0" smtClean="0"/>
              <a:t>A trade or business</a:t>
            </a:r>
          </a:p>
          <a:p>
            <a:pPr lvl="1">
              <a:lnSpc>
                <a:spcPct val="90000"/>
              </a:lnSpc>
            </a:pPr>
            <a:r>
              <a:rPr lang="en-US" altLang="en-US" sz="2000" b="1" dirty="0" smtClean="0"/>
              <a:t>Conducted on a regular basis</a:t>
            </a:r>
          </a:p>
          <a:p>
            <a:pPr lvl="1">
              <a:lnSpc>
                <a:spcPct val="90000"/>
              </a:lnSpc>
            </a:pPr>
            <a:r>
              <a:rPr lang="en-US" altLang="en-US" sz="2000" b="1" dirty="0" smtClean="0"/>
              <a:t>That is not substantially related to the organization’s exempt purpose </a:t>
            </a:r>
          </a:p>
          <a:p>
            <a:pPr eaLnBrk="1" hangingPunct="1">
              <a:lnSpc>
                <a:spcPct val="90000"/>
              </a:lnSpc>
            </a:pPr>
            <a:endParaRPr lang="en-US" altLang="en-US" dirty="0" smtClean="0"/>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GB" dirty="0"/>
              <a:t>American Chemical Society</a:t>
            </a:r>
          </a:p>
        </p:txBody>
      </p:sp>
      <p:sp>
        <p:nvSpPr>
          <p:cNvPr id="5" name="Slide Number Placeholder 4"/>
          <p:cNvSpPr>
            <a:spLocks noGrp="1"/>
          </p:cNvSpPr>
          <p:nvPr>
            <p:ph type="sldNum" sz="quarter" idx="11"/>
          </p:nvPr>
        </p:nvSpPr>
        <p:spPr/>
        <p:txBody>
          <a:bodyPr/>
          <a:lstStyle/>
          <a:p>
            <a:fld id="{0D1BD2F3-93FA-44AB-B872-C6EB517735B1}" type="slidenum">
              <a:rPr lang="en-GB"/>
              <a:pPr/>
              <a:t>3</a:t>
            </a:fld>
            <a:endParaRPr lang="en-GB" dirty="0"/>
          </a:p>
        </p:txBody>
      </p:sp>
      <p:sp>
        <p:nvSpPr>
          <p:cNvPr id="230402" name="Rectangle 2"/>
          <p:cNvSpPr>
            <a:spLocks noGrp="1" noChangeArrowheads="1"/>
          </p:cNvSpPr>
          <p:nvPr>
            <p:ph type="title"/>
          </p:nvPr>
        </p:nvSpPr>
        <p:spPr/>
        <p:txBody>
          <a:bodyPr/>
          <a:lstStyle/>
          <a:p>
            <a:r>
              <a:rPr lang="en-GB" sz="3200" dirty="0" smtClean="0"/>
              <a:t>You are </a:t>
            </a:r>
            <a:r>
              <a:rPr lang="en-GB" sz="3200" dirty="0" smtClean="0">
                <a:solidFill>
                  <a:srgbClr val="FF0000"/>
                </a:solidFill>
              </a:rPr>
              <a:t>THE</a:t>
            </a:r>
            <a:r>
              <a:rPr lang="en-GB" sz="3200" dirty="0" smtClean="0"/>
              <a:t> Treasurer </a:t>
            </a:r>
            <a:endParaRPr lang="en-GB" sz="3200" dirty="0"/>
          </a:p>
        </p:txBody>
      </p:sp>
      <p:sp>
        <p:nvSpPr>
          <p:cNvPr id="230403" name="Rectangle 3"/>
          <p:cNvSpPr>
            <a:spLocks noGrp="1" noChangeArrowheads="1"/>
          </p:cNvSpPr>
          <p:nvPr>
            <p:ph type="body" idx="1"/>
          </p:nvPr>
        </p:nvSpPr>
        <p:spPr/>
        <p:txBody>
          <a:bodyPr/>
          <a:lstStyle/>
          <a:p>
            <a:r>
              <a:rPr lang="en-GB" sz="2800" b="1" dirty="0" smtClean="0"/>
              <a:t>The Financial Officer</a:t>
            </a:r>
          </a:p>
          <a:p>
            <a:r>
              <a:rPr lang="en-GB" sz="2800" b="1" dirty="0" smtClean="0"/>
              <a:t>FORMS – Annual Report submission</a:t>
            </a:r>
          </a:p>
          <a:p>
            <a:pPr lvl="1"/>
            <a:r>
              <a:rPr lang="en-GB" sz="2600" b="1" dirty="0" smtClean="0"/>
              <a:t>Bylaw requirement</a:t>
            </a:r>
          </a:p>
          <a:p>
            <a:pPr lvl="1"/>
            <a:r>
              <a:rPr lang="en-GB" sz="2600" b="1" dirty="0" smtClean="0"/>
              <a:t>Facilitates the allotment disbursement</a:t>
            </a:r>
          </a:p>
          <a:p>
            <a:pPr lvl="1"/>
            <a:r>
              <a:rPr lang="en-GB" sz="2600" b="1" dirty="0"/>
              <a:t>Assists the Committee on Divisional  Activities(DAC) and the Local Section Activities Committee (LSAC) with assessing the health and vitality of divisions and sections</a:t>
            </a:r>
          </a:p>
          <a:p>
            <a:pPr lvl="1"/>
            <a:endParaRPr lang="en-GB" sz="2600" b="1" dirty="0"/>
          </a:p>
          <a:p>
            <a:pPr marL="457200" lvl="1" indent="0">
              <a:buNone/>
            </a:pPr>
            <a:endParaRPr lang="en-GB" sz="2600" b="1" dirty="0"/>
          </a:p>
          <a:p>
            <a:pPr lvl="1">
              <a:buFontTx/>
              <a:buNone/>
            </a:pPr>
            <a:endParaRPr lang="en-GB" dirty="0"/>
          </a:p>
        </p:txBody>
      </p:sp>
    </p:spTree>
    <p:extLst>
      <p:ext uri="{BB962C8B-B14F-4D97-AF65-F5344CB8AC3E}">
        <p14:creationId xmlns:p14="http://schemas.microsoft.com/office/powerpoint/2010/main" val="4011307946"/>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oter Placeholder 3"/>
          <p:cNvSpPr>
            <a:spLocks noGrp="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10000"/>
              </a:spcBef>
              <a:spcAft>
                <a:spcPct val="40000"/>
              </a:spcAft>
              <a:buChar char="•"/>
              <a:defRPr>
                <a:solidFill>
                  <a:srgbClr val="0054A6"/>
                </a:solidFill>
                <a:latin typeface="Arial" charset="0"/>
              </a:defRPr>
            </a:lvl1pPr>
            <a:lvl2pPr marL="742950" indent="-285750" eaLnBrk="0" hangingPunct="0">
              <a:spcBef>
                <a:spcPct val="10000"/>
              </a:spcBef>
              <a:spcAft>
                <a:spcPct val="40000"/>
              </a:spcAft>
              <a:buChar char="–"/>
              <a:defRPr sz="1600">
                <a:solidFill>
                  <a:srgbClr val="0054A6"/>
                </a:solidFill>
                <a:latin typeface="Arial" charset="0"/>
              </a:defRPr>
            </a:lvl2pPr>
            <a:lvl3pPr marL="1143000" indent="-228600" eaLnBrk="0" hangingPunct="0">
              <a:spcBef>
                <a:spcPct val="10000"/>
              </a:spcBef>
              <a:spcAft>
                <a:spcPct val="40000"/>
              </a:spcAft>
              <a:buChar char="•"/>
              <a:defRPr sz="14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spcBef>
                <a:spcPct val="0"/>
              </a:spcBef>
              <a:spcAft>
                <a:spcPct val="0"/>
              </a:spcAft>
              <a:buFontTx/>
              <a:buNone/>
            </a:pPr>
            <a:r>
              <a:rPr lang="en-GB" altLang="en-US" dirty="0" smtClean="0">
                <a:cs typeface="Arial" charset="0"/>
              </a:rPr>
              <a:t>American Chemical Society</a:t>
            </a:r>
          </a:p>
        </p:txBody>
      </p:sp>
      <p:sp>
        <p:nvSpPr>
          <p:cNvPr id="35843" name="Slide Number Placeholder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10000"/>
              </a:spcBef>
              <a:spcAft>
                <a:spcPct val="40000"/>
              </a:spcAft>
              <a:buChar char="•"/>
              <a:defRPr>
                <a:solidFill>
                  <a:srgbClr val="0054A6"/>
                </a:solidFill>
                <a:latin typeface="Arial" charset="0"/>
              </a:defRPr>
            </a:lvl1pPr>
            <a:lvl2pPr marL="742950" indent="-285750" eaLnBrk="0" hangingPunct="0">
              <a:spcBef>
                <a:spcPct val="10000"/>
              </a:spcBef>
              <a:spcAft>
                <a:spcPct val="40000"/>
              </a:spcAft>
              <a:buChar char="–"/>
              <a:defRPr sz="1600">
                <a:solidFill>
                  <a:srgbClr val="0054A6"/>
                </a:solidFill>
                <a:latin typeface="Arial" charset="0"/>
              </a:defRPr>
            </a:lvl2pPr>
            <a:lvl3pPr marL="1143000" indent="-228600" eaLnBrk="0" hangingPunct="0">
              <a:spcBef>
                <a:spcPct val="10000"/>
              </a:spcBef>
              <a:spcAft>
                <a:spcPct val="40000"/>
              </a:spcAft>
              <a:buChar char="•"/>
              <a:defRPr sz="14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spcBef>
                <a:spcPct val="0"/>
              </a:spcBef>
              <a:spcAft>
                <a:spcPct val="0"/>
              </a:spcAft>
              <a:buFontTx/>
              <a:buNone/>
            </a:pPr>
            <a:fld id="{B8FE0167-F8E9-4EF9-A7D7-BAFEAAC17DB6}" type="slidenum">
              <a:rPr lang="en-GB" altLang="en-US" smtClean="0">
                <a:cs typeface="Arial" charset="0"/>
              </a:rPr>
              <a:pPr eaLnBrk="1" hangingPunct="1">
                <a:spcBef>
                  <a:spcPct val="0"/>
                </a:spcBef>
                <a:spcAft>
                  <a:spcPct val="0"/>
                </a:spcAft>
                <a:buFontTx/>
                <a:buNone/>
              </a:pPr>
              <a:t>30</a:t>
            </a:fld>
            <a:endParaRPr lang="en-GB" altLang="en-US" dirty="0" smtClean="0">
              <a:cs typeface="Arial" charset="0"/>
            </a:endParaRPr>
          </a:p>
        </p:txBody>
      </p:sp>
      <p:sp>
        <p:nvSpPr>
          <p:cNvPr id="35844" name="Rectangle 2"/>
          <p:cNvSpPr>
            <a:spLocks noGrp="1" noChangeArrowheads="1"/>
          </p:cNvSpPr>
          <p:nvPr>
            <p:ph type="title"/>
          </p:nvPr>
        </p:nvSpPr>
        <p:spPr/>
        <p:txBody>
          <a:bodyPr/>
          <a:lstStyle/>
          <a:p>
            <a:pPr eaLnBrk="1" hangingPunct="1"/>
            <a:r>
              <a:rPr lang="en-US" altLang="en-US" sz="2800" dirty="0" smtClean="0"/>
              <a:t>Federal Tax Filing Requirements Form 990-T</a:t>
            </a:r>
          </a:p>
        </p:txBody>
      </p:sp>
      <p:sp>
        <p:nvSpPr>
          <p:cNvPr id="99331" name="Rectangle 3"/>
          <p:cNvSpPr>
            <a:spLocks noGrp="1" noChangeArrowheads="1"/>
          </p:cNvSpPr>
          <p:nvPr>
            <p:ph type="body" idx="1"/>
          </p:nvPr>
        </p:nvSpPr>
        <p:spPr>
          <a:xfrm>
            <a:off x="827088" y="1412875"/>
            <a:ext cx="7859712" cy="4968875"/>
          </a:xfrm>
        </p:spPr>
        <p:txBody>
          <a:bodyPr/>
          <a:lstStyle/>
          <a:p>
            <a:pPr>
              <a:lnSpc>
                <a:spcPct val="90000"/>
              </a:lnSpc>
              <a:buFontTx/>
              <a:buNone/>
              <a:defRPr/>
            </a:pPr>
            <a:r>
              <a:rPr lang="en-US" i="1" dirty="0" smtClean="0">
                <a:solidFill>
                  <a:srgbClr val="800000"/>
                </a:solidFill>
              </a:rPr>
              <a:t>	</a:t>
            </a:r>
            <a:r>
              <a:rPr lang="en-US" sz="2000" b="1" i="1" dirty="0" smtClean="0">
                <a:solidFill>
                  <a:srgbClr val="800000"/>
                </a:solidFill>
              </a:rPr>
              <a:t>Examples of some of the more common forms of unrelated trade or business activities include.</a:t>
            </a:r>
            <a:endParaRPr lang="en-US" sz="2000" b="1" dirty="0">
              <a:solidFill>
                <a:srgbClr val="800000"/>
              </a:solidFill>
            </a:endParaRPr>
          </a:p>
          <a:p>
            <a:pPr eaLnBrk="1" hangingPunct="1">
              <a:lnSpc>
                <a:spcPct val="90000"/>
              </a:lnSpc>
              <a:defRPr/>
            </a:pPr>
            <a:r>
              <a:rPr lang="en-US" sz="2000" b="1" dirty="0" smtClean="0">
                <a:solidFill>
                  <a:srgbClr val="FF0000"/>
                </a:solidFill>
              </a:rPr>
              <a:t>Advertising</a:t>
            </a:r>
          </a:p>
          <a:p>
            <a:pPr eaLnBrk="1" hangingPunct="1">
              <a:lnSpc>
                <a:spcPct val="90000"/>
              </a:lnSpc>
              <a:defRPr/>
            </a:pPr>
            <a:r>
              <a:rPr lang="en-US" sz="2000" b="1" dirty="0" smtClean="0"/>
              <a:t>Gaming</a:t>
            </a:r>
          </a:p>
          <a:p>
            <a:pPr eaLnBrk="1" hangingPunct="1">
              <a:lnSpc>
                <a:spcPct val="90000"/>
              </a:lnSpc>
              <a:defRPr/>
            </a:pPr>
            <a:r>
              <a:rPr lang="en-US" sz="2000" b="1" dirty="0" smtClean="0"/>
              <a:t>Sale of merchandise – unrelated to exempt purpose</a:t>
            </a:r>
          </a:p>
          <a:p>
            <a:pPr marL="0" indent="0" eaLnBrk="1" hangingPunct="1">
              <a:lnSpc>
                <a:spcPct val="90000"/>
              </a:lnSpc>
              <a:buFontTx/>
              <a:buNone/>
              <a:defRPr/>
            </a:pPr>
            <a:r>
              <a:rPr lang="en-US" sz="2000" b="1" i="1" dirty="0">
                <a:solidFill>
                  <a:srgbClr val="800000"/>
                </a:solidFill>
              </a:rPr>
              <a:t>      </a:t>
            </a:r>
            <a:r>
              <a:rPr lang="en-US" sz="2000" b="1" i="1" u="sng" dirty="0">
                <a:solidFill>
                  <a:srgbClr val="800000"/>
                </a:solidFill>
              </a:rPr>
              <a:t>Exclusions</a:t>
            </a:r>
            <a:r>
              <a:rPr lang="en-US" sz="2000" b="1" i="1" dirty="0">
                <a:solidFill>
                  <a:srgbClr val="800000"/>
                </a:solidFill>
              </a:rPr>
              <a:t>  </a:t>
            </a:r>
            <a:r>
              <a:rPr lang="en-US" sz="2000" b="1" dirty="0" smtClean="0"/>
              <a:t>(not UBI)</a:t>
            </a:r>
          </a:p>
          <a:p>
            <a:pPr eaLnBrk="1" hangingPunct="1">
              <a:lnSpc>
                <a:spcPct val="90000"/>
              </a:lnSpc>
              <a:defRPr/>
            </a:pPr>
            <a:r>
              <a:rPr lang="en-US" sz="2000" b="1" dirty="0" smtClean="0"/>
              <a:t>Interest, dividends and capital gains</a:t>
            </a:r>
          </a:p>
          <a:p>
            <a:pPr eaLnBrk="1" hangingPunct="1">
              <a:lnSpc>
                <a:spcPct val="90000"/>
              </a:lnSpc>
              <a:defRPr/>
            </a:pPr>
            <a:r>
              <a:rPr lang="en-US" sz="2000" b="1" dirty="0" smtClean="0"/>
              <a:t>Activities conducted substantially by volunteers</a:t>
            </a:r>
          </a:p>
          <a:p>
            <a:pPr marL="0" indent="0" eaLnBrk="1" hangingPunct="1">
              <a:lnSpc>
                <a:spcPct val="90000"/>
              </a:lnSpc>
              <a:buFontTx/>
              <a:buNone/>
              <a:defRPr/>
            </a:pPr>
            <a:r>
              <a:rPr lang="en-US" sz="2000" b="1" dirty="0" smtClean="0"/>
              <a:t>     </a:t>
            </a:r>
            <a:r>
              <a:rPr lang="en-US" sz="2000" b="1" dirty="0" smtClean="0">
                <a:solidFill>
                  <a:srgbClr val="FF0000"/>
                </a:solidFill>
              </a:rPr>
              <a:t>Example: Publications where all of the editorial and </a:t>
            </a:r>
            <a:endParaRPr lang="en-US" sz="2000" b="1" dirty="0">
              <a:solidFill>
                <a:srgbClr val="FF0000"/>
              </a:solidFill>
            </a:endParaRPr>
          </a:p>
          <a:p>
            <a:pPr marL="0" indent="0" eaLnBrk="1" hangingPunct="1">
              <a:lnSpc>
                <a:spcPct val="90000"/>
              </a:lnSpc>
              <a:buFontTx/>
              <a:buNone/>
              <a:defRPr/>
            </a:pPr>
            <a:r>
              <a:rPr lang="en-US" sz="2000" b="1" dirty="0">
                <a:solidFill>
                  <a:srgbClr val="FF0000"/>
                </a:solidFill>
              </a:rPr>
              <a:t> </a:t>
            </a:r>
            <a:r>
              <a:rPr lang="en-US" sz="2000" b="1" dirty="0" smtClean="0">
                <a:solidFill>
                  <a:srgbClr val="FF0000"/>
                </a:solidFill>
              </a:rPr>
              <a:t>    advertising activities are </a:t>
            </a:r>
            <a:r>
              <a:rPr lang="en-US" sz="2000" b="1" dirty="0">
                <a:solidFill>
                  <a:srgbClr val="FF0000"/>
                </a:solidFill>
              </a:rPr>
              <a:t>s</a:t>
            </a:r>
            <a:r>
              <a:rPr lang="en-US" sz="2000" b="1" dirty="0" smtClean="0">
                <a:solidFill>
                  <a:srgbClr val="FF0000"/>
                </a:solidFill>
              </a:rPr>
              <a:t>ubstantially carried on without </a:t>
            </a:r>
          </a:p>
          <a:p>
            <a:pPr marL="0" indent="0" eaLnBrk="1" hangingPunct="1">
              <a:lnSpc>
                <a:spcPct val="90000"/>
              </a:lnSpc>
              <a:buFontTx/>
              <a:buNone/>
              <a:defRPr/>
            </a:pPr>
            <a:r>
              <a:rPr lang="en-US" sz="2000" b="1" dirty="0" smtClean="0">
                <a:solidFill>
                  <a:srgbClr val="FF0000"/>
                </a:solidFill>
              </a:rPr>
              <a:t>     compensation (substantially volunteer run).</a:t>
            </a:r>
          </a:p>
          <a:p>
            <a:pPr eaLnBrk="1" hangingPunct="1">
              <a:lnSpc>
                <a:spcPct val="90000"/>
              </a:lnSpc>
              <a:defRPr/>
            </a:pPr>
            <a:r>
              <a:rPr lang="en-US" sz="2000" b="1" dirty="0" smtClean="0"/>
              <a:t>Sales of donated merchandise</a:t>
            </a:r>
          </a:p>
          <a:p>
            <a:pPr eaLnBrk="1" hangingPunct="1">
              <a:lnSpc>
                <a:spcPct val="90000"/>
              </a:lnSpc>
              <a:defRPr/>
            </a:pPr>
            <a:endParaRPr lang="en-US" b="1" dirty="0"/>
          </a:p>
        </p:txBody>
      </p:sp>
    </p:spTree>
  </p:cSld>
  <p:clrMapOvr>
    <a:masterClrMapping/>
  </p:clrMapOvr>
  <p:transition spd="med">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Footer Placeholder 3"/>
          <p:cNvSpPr>
            <a:spLocks noGrp="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10000"/>
              </a:spcBef>
              <a:spcAft>
                <a:spcPct val="40000"/>
              </a:spcAft>
              <a:buChar char="•"/>
              <a:defRPr>
                <a:solidFill>
                  <a:srgbClr val="0054A6"/>
                </a:solidFill>
                <a:latin typeface="Arial" charset="0"/>
              </a:defRPr>
            </a:lvl1pPr>
            <a:lvl2pPr marL="742950" indent="-285750" eaLnBrk="0" hangingPunct="0">
              <a:spcBef>
                <a:spcPct val="10000"/>
              </a:spcBef>
              <a:spcAft>
                <a:spcPct val="40000"/>
              </a:spcAft>
              <a:buChar char="–"/>
              <a:defRPr sz="1600">
                <a:solidFill>
                  <a:srgbClr val="0054A6"/>
                </a:solidFill>
                <a:latin typeface="Arial" charset="0"/>
              </a:defRPr>
            </a:lvl2pPr>
            <a:lvl3pPr marL="1143000" indent="-228600" eaLnBrk="0" hangingPunct="0">
              <a:spcBef>
                <a:spcPct val="10000"/>
              </a:spcBef>
              <a:spcAft>
                <a:spcPct val="40000"/>
              </a:spcAft>
              <a:buChar char="•"/>
              <a:defRPr sz="14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spcBef>
                <a:spcPct val="0"/>
              </a:spcBef>
              <a:spcAft>
                <a:spcPct val="0"/>
              </a:spcAft>
              <a:buFontTx/>
              <a:buNone/>
            </a:pPr>
            <a:r>
              <a:rPr lang="en-GB" altLang="en-US" dirty="0" smtClean="0">
                <a:cs typeface="Arial" charset="0"/>
              </a:rPr>
              <a:t>American Chemical Society</a:t>
            </a:r>
          </a:p>
        </p:txBody>
      </p:sp>
      <p:sp>
        <p:nvSpPr>
          <p:cNvPr id="36867" name="Slide Number Placeholder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10000"/>
              </a:spcBef>
              <a:spcAft>
                <a:spcPct val="40000"/>
              </a:spcAft>
              <a:buChar char="•"/>
              <a:defRPr>
                <a:solidFill>
                  <a:srgbClr val="0054A6"/>
                </a:solidFill>
                <a:latin typeface="Arial" charset="0"/>
              </a:defRPr>
            </a:lvl1pPr>
            <a:lvl2pPr marL="742950" indent="-285750" eaLnBrk="0" hangingPunct="0">
              <a:spcBef>
                <a:spcPct val="10000"/>
              </a:spcBef>
              <a:spcAft>
                <a:spcPct val="40000"/>
              </a:spcAft>
              <a:buChar char="–"/>
              <a:defRPr sz="1600">
                <a:solidFill>
                  <a:srgbClr val="0054A6"/>
                </a:solidFill>
                <a:latin typeface="Arial" charset="0"/>
              </a:defRPr>
            </a:lvl2pPr>
            <a:lvl3pPr marL="1143000" indent="-228600" eaLnBrk="0" hangingPunct="0">
              <a:spcBef>
                <a:spcPct val="10000"/>
              </a:spcBef>
              <a:spcAft>
                <a:spcPct val="40000"/>
              </a:spcAft>
              <a:buChar char="•"/>
              <a:defRPr sz="14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spcBef>
                <a:spcPct val="0"/>
              </a:spcBef>
              <a:spcAft>
                <a:spcPct val="0"/>
              </a:spcAft>
              <a:buFontTx/>
              <a:buNone/>
            </a:pPr>
            <a:fld id="{542D623C-5B19-419B-A16D-C8822D38BC25}" type="slidenum">
              <a:rPr lang="en-GB" altLang="en-US" smtClean="0">
                <a:cs typeface="Arial" charset="0"/>
              </a:rPr>
              <a:pPr eaLnBrk="1" hangingPunct="1">
                <a:spcBef>
                  <a:spcPct val="0"/>
                </a:spcBef>
                <a:spcAft>
                  <a:spcPct val="0"/>
                </a:spcAft>
                <a:buFontTx/>
                <a:buNone/>
              </a:pPr>
              <a:t>31</a:t>
            </a:fld>
            <a:endParaRPr lang="en-GB" altLang="en-US" dirty="0" smtClean="0">
              <a:cs typeface="Arial" charset="0"/>
            </a:endParaRPr>
          </a:p>
        </p:txBody>
      </p:sp>
      <p:sp>
        <p:nvSpPr>
          <p:cNvPr id="36868" name="Rectangle 2"/>
          <p:cNvSpPr>
            <a:spLocks noGrp="1" noChangeArrowheads="1"/>
          </p:cNvSpPr>
          <p:nvPr>
            <p:ph type="title"/>
          </p:nvPr>
        </p:nvSpPr>
        <p:spPr/>
        <p:txBody>
          <a:bodyPr/>
          <a:lstStyle/>
          <a:p>
            <a:pPr eaLnBrk="1" hangingPunct="1"/>
            <a:r>
              <a:rPr lang="en-US" altLang="en-US" sz="2800" dirty="0" smtClean="0"/>
              <a:t>Federal Tax Filing Requirements Form 1099-MISC</a:t>
            </a:r>
          </a:p>
        </p:txBody>
      </p:sp>
      <p:sp>
        <p:nvSpPr>
          <p:cNvPr id="104451" name="Rectangle 3"/>
          <p:cNvSpPr>
            <a:spLocks noGrp="1" noChangeArrowheads="1"/>
          </p:cNvSpPr>
          <p:nvPr>
            <p:ph type="body" idx="1"/>
          </p:nvPr>
        </p:nvSpPr>
        <p:spPr>
          <a:xfrm>
            <a:off x="827088" y="1341438"/>
            <a:ext cx="7859712" cy="5111750"/>
          </a:xfrm>
        </p:spPr>
        <p:txBody>
          <a:bodyPr/>
          <a:lstStyle/>
          <a:p>
            <a:pPr>
              <a:lnSpc>
                <a:spcPct val="90000"/>
              </a:lnSpc>
              <a:buFontTx/>
              <a:buNone/>
              <a:defRPr/>
            </a:pPr>
            <a:r>
              <a:rPr lang="en-US" sz="2000" b="1" i="1" dirty="0">
                <a:solidFill>
                  <a:srgbClr val="800000"/>
                </a:solidFill>
              </a:rPr>
              <a:t>When are you required to file Form 1099-MISC?</a:t>
            </a:r>
          </a:p>
          <a:p>
            <a:pPr>
              <a:defRPr/>
            </a:pPr>
            <a:r>
              <a:rPr lang="en-US" sz="2000" b="1" dirty="0"/>
              <a:t>Paid at least $600 in rents, services, prizes and awards, other income payments, medical and health care payments, attorney fees, speaker fees, payments to corporations for legal services </a:t>
            </a:r>
          </a:p>
          <a:p>
            <a:pPr marL="0" indent="0">
              <a:buFontTx/>
              <a:buNone/>
              <a:defRPr/>
            </a:pPr>
            <a:r>
              <a:rPr lang="en-US" sz="2000" b="1" dirty="0"/>
              <a:t> </a:t>
            </a:r>
            <a:r>
              <a:rPr lang="en-US" sz="2000" b="1" dirty="0" smtClean="0"/>
              <a:t>    </a:t>
            </a:r>
            <a:r>
              <a:rPr lang="en-US" sz="2000" b="1" dirty="0" smtClean="0">
                <a:solidFill>
                  <a:srgbClr val="FF0000"/>
                </a:solidFill>
              </a:rPr>
              <a:t>FORM 1099- MISC MUST BE ISSUED TO EACH PAYEE FOR  </a:t>
            </a:r>
          </a:p>
          <a:p>
            <a:pPr marL="0" indent="0">
              <a:buFontTx/>
              <a:buNone/>
              <a:defRPr/>
            </a:pPr>
            <a:r>
              <a:rPr lang="en-US" sz="2000" b="1" dirty="0">
                <a:solidFill>
                  <a:srgbClr val="FF0000"/>
                </a:solidFill>
              </a:rPr>
              <a:t> </a:t>
            </a:r>
            <a:r>
              <a:rPr lang="en-US" sz="2000" b="1" dirty="0" smtClean="0">
                <a:solidFill>
                  <a:srgbClr val="FF0000"/>
                </a:solidFill>
              </a:rPr>
              <a:t>    PAYMENTS OF AT LEAST $600</a:t>
            </a:r>
          </a:p>
          <a:p>
            <a:pPr marL="342900" lvl="1" indent="-342900">
              <a:buFontTx/>
              <a:buChar char="•"/>
              <a:defRPr/>
            </a:pPr>
            <a:r>
              <a:rPr lang="en-US" sz="2000" b="1" dirty="0" smtClean="0"/>
              <a:t>Travel Reimbursements – not required to be reported </a:t>
            </a:r>
            <a:r>
              <a:rPr lang="en-US" sz="2000" b="1" dirty="0"/>
              <a:t>if recipient provides adequate accounting of the amount to be </a:t>
            </a:r>
            <a:r>
              <a:rPr lang="en-US" sz="2000" b="1" dirty="0" smtClean="0"/>
              <a:t>reimbursed </a:t>
            </a:r>
            <a:r>
              <a:rPr lang="en-US" sz="2000" b="1" dirty="0"/>
              <a:t>and includes these four elements: amount, place, time and business </a:t>
            </a:r>
            <a:r>
              <a:rPr lang="en-US" sz="2000" b="1" dirty="0" smtClean="0"/>
              <a:t>purpose</a:t>
            </a:r>
            <a:endParaRPr lang="en-US" sz="2000" b="1" dirty="0"/>
          </a:p>
          <a:p>
            <a:pPr>
              <a:lnSpc>
                <a:spcPct val="90000"/>
              </a:lnSpc>
              <a:buFontTx/>
              <a:buNone/>
              <a:defRPr/>
            </a:pPr>
            <a:r>
              <a:rPr lang="en-US" sz="2000" b="1" i="1" dirty="0" smtClean="0">
                <a:solidFill>
                  <a:srgbClr val="800000"/>
                </a:solidFill>
              </a:rPr>
              <a:t>	</a:t>
            </a:r>
            <a:r>
              <a:rPr lang="en-US" sz="2000" b="1" i="1" dirty="0">
                <a:solidFill>
                  <a:srgbClr val="800000"/>
                </a:solidFill>
              </a:rPr>
              <a:t>You need to obtain vendor’s taxpayer identification before making any payments using IRS Form W-9 Request for Taxpayer Identification Number and Certification.</a:t>
            </a:r>
          </a:p>
        </p:txBody>
      </p:sp>
    </p:spTree>
  </p:cSld>
  <p:clrMapOvr>
    <a:masterClrMapping/>
  </p:clrMapOvr>
  <p:transition spd="med">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3"/>
          <p:cNvSpPr>
            <a:spLocks noGrp="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10000"/>
              </a:spcBef>
              <a:spcAft>
                <a:spcPct val="40000"/>
              </a:spcAft>
              <a:buChar char="•"/>
              <a:defRPr>
                <a:solidFill>
                  <a:srgbClr val="0054A6"/>
                </a:solidFill>
                <a:latin typeface="Arial" charset="0"/>
              </a:defRPr>
            </a:lvl1pPr>
            <a:lvl2pPr marL="742950" indent="-285750" eaLnBrk="0" hangingPunct="0">
              <a:spcBef>
                <a:spcPct val="10000"/>
              </a:spcBef>
              <a:spcAft>
                <a:spcPct val="40000"/>
              </a:spcAft>
              <a:buChar char="–"/>
              <a:defRPr sz="1600">
                <a:solidFill>
                  <a:srgbClr val="0054A6"/>
                </a:solidFill>
                <a:latin typeface="Arial" charset="0"/>
              </a:defRPr>
            </a:lvl2pPr>
            <a:lvl3pPr marL="1143000" indent="-228600" eaLnBrk="0" hangingPunct="0">
              <a:spcBef>
                <a:spcPct val="10000"/>
              </a:spcBef>
              <a:spcAft>
                <a:spcPct val="40000"/>
              </a:spcAft>
              <a:buChar char="•"/>
              <a:defRPr sz="14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spcBef>
                <a:spcPct val="0"/>
              </a:spcBef>
              <a:spcAft>
                <a:spcPct val="0"/>
              </a:spcAft>
              <a:buFontTx/>
              <a:buNone/>
            </a:pPr>
            <a:r>
              <a:rPr lang="en-GB" altLang="en-US" dirty="0" smtClean="0">
                <a:cs typeface="Arial" charset="0"/>
              </a:rPr>
              <a:t>American Chemical Society</a:t>
            </a:r>
          </a:p>
        </p:txBody>
      </p:sp>
      <p:sp>
        <p:nvSpPr>
          <p:cNvPr id="37891" name="Slide Number Placeholder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10000"/>
              </a:spcBef>
              <a:spcAft>
                <a:spcPct val="40000"/>
              </a:spcAft>
              <a:buChar char="•"/>
              <a:defRPr>
                <a:solidFill>
                  <a:srgbClr val="0054A6"/>
                </a:solidFill>
                <a:latin typeface="Arial" charset="0"/>
              </a:defRPr>
            </a:lvl1pPr>
            <a:lvl2pPr marL="742950" indent="-285750" eaLnBrk="0" hangingPunct="0">
              <a:spcBef>
                <a:spcPct val="10000"/>
              </a:spcBef>
              <a:spcAft>
                <a:spcPct val="40000"/>
              </a:spcAft>
              <a:buChar char="–"/>
              <a:defRPr sz="1600">
                <a:solidFill>
                  <a:srgbClr val="0054A6"/>
                </a:solidFill>
                <a:latin typeface="Arial" charset="0"/>
              </a:defRPr>
            </a:lvl2pPr>
            <a:lvl3pPr marL="1143000" indent="-228600" eaLnBrk="0" hangingPunct="0">
              <a:spcBef>
                <a:spcPct val="10000"/>
              </a:spcBef>
              <a:spcAft>
                <a:spcPct val="40000"/>
              </a:spcAft>
              <a:buChar char="•"/>
              <a:defRPr sz="14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spcBef>
                <a:spcPct val="0"/>
              </a:spcBef>
              <a:spcAft>
                <a:spcPct val="0"/>
              </a:spcAft>
              <a:buFontTx/>
              <a:buNone/>
            </a:pPr>
            <a:fld id="{46592C2D-C676-4BD3-A1D2-776466053CC7}" type="slidenum">
              <a:rPr lang="en-GB" altLang="en-US" smtClean="0">
                <a:cs typeface="Arial" charset="0"/>
              </a:rPr>
              <a:pPr eaLnBrk="1" hangingPunct="1">
                <a:spcBef>
                  <a:spcPct val="0"/>
                </a:spcBef>
                <a:spcAft>
                  <a:spcPct val="0"/>
                </a:spcAft>
                <a:buFontTx/>
                <a:buNone/>
              </a:pPr>
              <a:t>32</a:t>
            </a:fld>
            <a:endParaRPr lang="en-GB" altLang="en-US" dirty="0" smtClean="0">
              <a:cs typeface="Arial" charset="0"/>
            </a:endParaRPr>
          </a:p>
        </p:txBody>
      </p:sp>
      <p:sp>
        <p:nvSpPr>
          <p:cNvPr id="37892" name="Rectangle 2"/>
          <p:cNvSpPr>
            <a:spLocks noGrp="1" noChangeArrowheads="1"/>
          </p:cNvSpPr>
          <p:nvPr>
            <p:ph type="title"/>
          </p:nvPr>
        </p:nvSpPr>
        <p:spPr/>
        <p:txBody>
          <a:bodyPr/>
          <a:lstStyle/>
          <a:p>
            <a:pPr eaLnBrk="1" hangingPunct="1"/>
            <a:r>
              <a:rPr lang="en-US" altLang="en-US" sz="3000" dirty="0" smtClean="0"/>
              <a:t>Other Requirements - Public Inspection</a:t>
            </a:r>
          </a:p>
        </p:txBody>
      </p:sp>
      <p:sp>
        <p:nvSpPr>
          <p:cNvPr id="37893" name="Rectangle 3"/>
          <p:cNvSpPr>
            <a:spLocks noGrp="1" noChangeArrowheads="1"/>
          </p:cNvSpPr>
          <p:nvPr>
            <p:ph type="body" idx="1"/>
          </p:nvPr>
        </p:nvSpPr>
        <p:spPr/>
        <p:txBody>
          <a:bodyPr/>
          <a:lstStyle/>
          <a:p>
            <a:pPr>
              <a:buFontTx/>
              <a:buNone/>
            </a:pPr>
            <a:r>
              <a:rPr lang="en-US" altLang="en-US" sz="2800" b="1" i="1" dirty="0" smtClean="0">
                <a:solidFill>
                  <a:srgbClr val="800000"/>
                </a:solidFill>
              </a:rPr>
              <a:t>Information Subject to Inspection:  </a:t>
            </a:r>
            <a:endParaRPr lang="en-US" altLang="en-US" sz="2800" b="1" dirty="0" smtClean="0">
              <a:solidFill>
                <a:srgbClr val="800000"/>
              </a:solidFill>
            </a:endParaRPr>
          </a:p>
          <a:p>
            <a:r>
              <a:rPr lang="en-US" altLang="en-US" sz="2000" b="1" dirty="0" smtClean="0"/>
              <a:t>Forms 990, 990-EZ, and 990-T, including all schedules and attachments (except names and addresses of contributors)</a:t>
            </a:r>
          </a:p>
          <a:p>
            <a:r>
              <a:rPr lang="en-US" altLang="en-US" sz="2000" b="1" dirty="0" smtClean="0"/>
              <a:t>Form 1023: Application for Tax Exemption filed after July 15, 1987</a:t>
            </a:r>
          </a:p>
          <a:p>
            <a:pPr eaLnBrk="1" hangingPunct="1"/>
            <a:r>
              <a:rPr lang="en-US" altLang="en-US" sz="2000" b="1" dirty="0" smtClean="0"/>
              <a:t>Must furnish copies upon request</a:t>
            </a:r>
          </a:p>
          <a:p>
            <a:pPr eaLnBrk="1" hangingPunct="1"/>
            <a:r>
              <a:rPr lang="en-US" altLang="en-US" sz="2000" b="1" dirty="0" smtClean="0"/>
              <a:t>May charge a reasonable fee</a:t>
            </a:r>
          </a:p>
        </p:txBody>
      </p:sp>
    </p:spTree>
  </p:cSld>
  <p:clrMapOvr>
    <a:masterClrMapping/>
  </p:clrMapOvr>
  <p:transition spd="med">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Footer Placeholder 3"/>
          <p:cNvSpPr>
            <a:spLocks noGrp="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10000"/>
              </a:spcBef>
              <a:spcAft>
                <a:spcPct val="40000"/>
              </a:spcAft>
              <a:buChar char="•"/>
              <a:defRPr>
                <a:solidFill>
                  <a:srgbClr val="0054A6"/>
                </a:solidFill>
                <a:latin typeface="Arial" charset="0"/>
              </a:defRPr>
            </a:lvl1pPr>
            <a:lvl2pPr marL="742950" indent="-285750" eaLnBrk="0" hangingPunct="0">
              <a:spcBef>
                <a:spcPct val="10000"/>
              </a:spcBef>
              <a:spcAft>
                <a:spcPct val="40000"/>
              </a:spcAft>
              <a:buChar char="–"/>
              <a:defRPr sz="1600">
                <a:solidFill>
                  <a:srgbClr val="0054A6"/>
                </a:solidFill>
                <a:latin typeface="Arial" charset="0"/>
              </a:defRPr>
            </a:lvl2pPr>
            <a:lvl3pPr marL="1143000" indent="-228600" eaLnBrk="0" hangingPunct="0">
              <a:spcBef>
                <a:spcPct val="10000"/>
              </a:spcBef>
              <a:spcAft>
                <a:spcPct val="40000"/>
              </a:spcAft>
              <a:buChar char="•"/>
              <a:defRPr sz="14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spcBef>
                <a:spcPct val="0"/>
              </a:spcBef>
              <a:spcAft>
                <a:spcPct val="0"/>
              </a:spcAft>
              <a:buFontTx/>
              <a:buNone/>
            </a:pPr>
            <a:r>
              <a:rPr lang="en-GB" altLang="en-US" dirty="0" smtClean="0">
                <a:cs typeface="Arial" charset="0"/>
              </a:rPr>
              <a:t>American Chemical Society</a:t>
            </a:r>
          </a:p>
        </p:txBody>
      </p:sp>
      <p:sp>
        <p:nvSpPr>
          <p:cNvPr id="40963" name="Slide Number Placeholder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10000"/>
              </a:spcBef>
              <a:spcAft>
                <a:spcPct val="40000"/>
              </a:spcAft>
              <a:buChar char="•"/>
              <a:defRPr>
                <a:solidFill>
                  <a:srgbClr val="0054A6"/>
                </a:solidFill>
                <a:latin typeface="Arial" charset="0"/>
              </a:defRPr>
            </a:lvl1pPr>
            <a:lvl2pPr marL="742950" indent="-285750" eaLnBrk="0" hangingPunct="0">
              <a:spcBef>
                <a:spcPct val="10000"/>
              </a:spcBef>
              <a:spcAft>
                <a:spcPct val="40000"/>
              </a:spcAft>
              <a:buChar char="–"/>
              <a:defRPr sz="1600">
                <a:solidFill>
                  <a:srgbClr val="0054A6"/>
                </a:solidFill>
                <a:latin typeface="Arial" charset="0"/>
              </a:defRPr>
            </a:lvl2pPr>
            <a:lvl3pPr marL="1143000" indent="-228600" eaLnBrk="0" hangingPunct="0">
              <a:spcBef>
                <a:spcPct val="10000"/>
              </a:spcBef>
              <a:spcAft>
                <a:spcPct val="40000"/>
              </a:spcAft>
              <a:buChar char="•"/>
              <a:defRPr sz="14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spcBef>
                <a:spcPct val="0"/>
              </a:spcBef>
              <a:spcAft>
                <a:spcPct val="0"/>
              </a:spcAft>
              <a:buFontTx/>
              <a:buNone/>
            </a:pPr>
            <a:fld id="{367DF06E-2094-4993-9BFA-4F83F5B2FCF0}" type="slidenum">
              <a:rPr lang="en-GB" altLang="en-US" smtClean="0">
                <a:cs typeface="Arial" charset="0"/>
              </a:rPr>
              <a:pPr eaLnBrk="1" hangingPunct="1">
                <a:spcBef>
                  <a:spcPct val="0"/>
                </a:spcBef>
                <a:spcAft>
                  <a:spcPct val="0"/>
                </a:spcAft>
                <a:buFontTx/>
                <a:buNone/>
              </a:pPr>
              <a:t>33</a:t>
            </a:fld>
            <a:endParaRPr lang="en-GB" altLang="en-US" dirty="0" smtClean="0">
              <a:cs typeface="Arial" charset="0"/>
            </a:endParaRPr>
          </a:p>
        </p:txBody>
      </p:sp>
      <p:sp>
        <p:nvSpPr>
          <p:cNvPr id="40964" name="Rectangle 2"/>
          <p:cNvSpPr>
            <a:spLocks noGrp="1" noChangeArrowheads="1"/>
          </p:cNvSpPr>
          <p:nvPr>
            <p:ph type="title"/>
          </p:nvPr>
        </p:nvSpPr>
        <p:spPr>
          <a:xfrm>
            <a:off x="827088" y="188913"/>
            <a:ext cx="5616575" cy="936625"/>
          </a:xfrm>
        </p:spPr>
        <p:txBody>
          <a:bodyPr/>
          <a:lstStyle/>
          <a:p>
            <a:pPr eaLnBrk="1" hangingPunct="1"/>
            <a:r>
              <a:rPr lang="en-US" altLang="en-US" dirty="0" smtClean="0"/>
              <a:t>Other Requirements- Charitable Contributions</a:t>
            </a:r>
          </a:p>
        </p:txBody>
      </p:sp>
      <p:sp>
        <p:nvSpPr>
          <p:cNvPr id="113667" name="Rectangle 3"/>
          <p:cNvSpPr>
            <a:spLocks noGrp="1" noChangeArrowheads="1"/>
          </p:cNvSpPr>
          <p:nvPr>
            <p:ph type="body" idx="1"/>
          </p:nvPr>
        </p:nvSpPr>
        <p:spPr>
          <a:xfrm>
            <a:off x="827088" y="1268413"/>
            <a:ext cx="7859712" cy="5184775"/>
          </a:xfrm>
        </p:spPr>
        <p:txBody>
          <a:bodyPr/>
          <a:lstStyle/>
          <a:p>
            <a:pPr marL="0" indent="0" eaLnBrk="1" hangingPunct="1">
              <a:buFontTx/>
              <a:buNone/>
              <a:defRPr/>
            </a:pPr>
            <a:endParaRPr lang="en-US" b="1" dirty="0" smtClean="0"/>
          </a:p>
          <a:p>
            <a:pPr marL="0" indent="0" eaLnBrk="1" hangingPunct="1">
              <a:buFontTx/>
              <a:buNone/>
              <a:defRPr/>
            </a:pPr>
            <a:r>
              <a:rPr lang="en-US" sz="2000" b="1" dirty="0" smtClean="0"/>
              <a:t>Donor </a:t>
            </a:r>
            <a:r>
              <a:rPr lang="en-US" sz="2000" b="1" dirty="0"/>
              <a:t>must have contemporaneous acknowledgement for donations ≥ $250</a:t>
            </a:r>
          </a:p>
          <a:p>
            <a:pPr eaLnBrk="1" hangingPunct="1">
              <a:defRPr/>
            </a:pPr>
            <a:endParaRPr lang="en-US" sz="2000" b="1" dirty="0" smtClean="0"/>
          </a:p>
          <a:p>
            <a:pPr eaLnBrk="1" hangingPunct="1">
              <a:defRPr/>
            </a:pPr>
            <a:r>
              <a:rPr lang="en-US" sz="2000" b="1" dirty="0" smtClean="0"/>
              <a:t>New </a:t>
            </a:r>
            <a:r>
              <a:rPr lang="en-US" sz="2000" b="1" dirty="0"/>
              <a:t>– donor must have a bank record or charity documentation for any amount </a:t>
            </a:r>
            <a:r>
              <a:rPr lang="en-US" sz="2000" b="1" dirty="0" smtClean="0"/>
              <a:t>given</a:t>
            </a:r>
          </a:p>
          <a:p>
            <a:pPr eaLnBrk="1" hangingPunct="1">
              <a:defRPr/>
            </a:pPr>
            <a:r>
              <a:rPr lang="en-US" sz="2000" b="1" dirty="0" smtClean="0"/>
              <a:t>Contemporaneous acknowledgement letters must be received by the donors by the earlier of:</a:t>
            </a:r>
          </a:p>
          <a:p>
            <a:pPr marL="0" indent="0" eaLnBrk="1" hangingPunct="1">
              <a:buFontTx/>
              <a:buNone/>
              <a:defRPr/>
            </a:pPr>
            <a:r>
              <a:rPr lang="en-US" sz="2000" b="1" dirty="0"/>
              <a:t>	</a:t>
            </a:r>
            <a:r>
              <a:rPr lang="en-US" sz="2000" b="1" dirty="0" smtClean="0"/>
              <a:t>The date on which the donor actually files his or her 	individual federal income tax return for the year of the 	contribution; or the due date (including extensions) of 	the return</a:t>
            </a:r>
            <a:endParaRPr lang="en-US" sz="2000" b="1" dirty="0"/>
          </a:p>
        </p:txBody>
      </p:sp>
    </p:spTree>
  </p:cSld>
  <p:clrMapOvr>
    <a:masterClrMapping/>
  </p:clrMapOvr>
  <p:transition spd="med">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pPr eaLnBrk="1" hangingPunct="1"/>
            <a:r>
              <a:rPr lang="en-US" altLang="en-US" dirty="0" smtClean="0"/>
              <a:t>Other Requirements-Charitable Acknowledgement Letter</a:t>
            </a:r>
          </a:p>
        </p:txBody>
      </p:sp>
      <p:sp>
        <p:nvSpPr>
          <p:cNvPr id="3" name="Content Placeholder 2"/>
          <p:cNvSpPr>
            <a:spLocks noGrp="1"/>
          </p:cNvSpPr>
          <p:nvPr>
            <p:ph idx="1"/>
          </p:nvPr>
        </p:nvSpPr>
        <p:spPr>
          <a:xfrm>
            <a:off x="827088" y="1341438"/>
            <a:ext cx="7859712" cy="4967287"/>
          </a:xfrm>
        </p:spPr>
        <p:txBody>
          <a:bodyPr/>
          <a:lstStyle/>
          <a:p>
            <a:pPr marL="0" indent="0" eaLnBrk="1" hangingPunct="1">
              <a:buFontTx/>
              <a:buNone/>
              <a:defRPr/>
            </a:pPr>
            <a:r>
              <a:rPr lang="en-US" sz="2000" b="1" dirty="0"/>
              <a:t>The charitable contribution acknowledgement letter must contain the following for amounts of $250 or more:</a:t>
            </a:r>
          </a:p>
          <a:p>
            <a:pPr eaLnBrk="1" hangingPunct="1">
              <a:defRPr/>
            </a:pPr>
            <a:r>
              <a:rPr lang="en-US" sz="2000" b="1" dirty="0" smtClean="0"/>
              <a:t>Name </a:t>
            </a:r>
            <a:r>
              <a:rPr lang="en-US" sz="2000" b="1" dirty="0"/>
              <a:t>of the organization;</a:t>
            </a:r>
          </a:p>
          <a:p>
            <a:pPr eaLnBrk="1" hangingPunct="1">
              <a:defRPr/>
            </a:pPr>
            <a:r>
              <a:rPr lang="en-US" sz="2000" b="1" dirty="0"/>
              <a:t>Amount of cash contribution;</a:t>
            </a:r>
          </a:p>
          <a:p>
            <a:pPr eaLnBrk="1" hangingPunct="1">
              <a:defRPr/>
            </a:pPr>
            <a:r>
              <a:rPr lang="en-US" sz="2000" b="1" dirty="0"/>
              <a:t>Description (but not value) of non-cash contribution;</a:t>
            </a:r>
          </a:p>
          <a:p>
            <a:pPr eaLnBrk="1" hangingPunct="1">
              <a:defRPr/>
            </a:pPr>
            <a:r>
              <a:rPr lang="en-US" sz="2000" b="1" dirty="0"/>
              <a:t>Statement that no goods or services were provided by the organization, if that is the case;</a:t>
            </a:r>
          </a:p>
          <a:p>
            <a:pPr eaLnBrk="1" hangingPunct="1">
              <a:defRPr/>
            </a:pPr>
            <a:r>
              <a:rPr lang="en-US" sz="2000" b="1" dirty="0"/>
              <a:t>Description and good faith estimate of the value of goods or services, if any, that </a:t>
            </a:r>
            <a:r>
              <a:rPr lang="en-US" sz="2000" b="1" dirty="0" smtClean="0"/>
              <a:t>the organization </a:t>
            </a:r>
            <a:r>
              <a:rPr lang="en-US" sz="2000" b="1" dirty="0"/>
              <a:t>provided in return for the contribution; and</a:t>
            </a:r>
          </a:p>
          <a:p>
            <a:pPr eaLnBrk="1" hangingPunct="1">
              <a:defRPr/>
            </a:pPr>
            <a:endParaRPr lang="en-US" dirty="0" smtClean="0"/>
          </a:p>
          <a:p>
            <a:pPr eaLnBrk="1" hangingPunct="1">
              <a:defRPr/>
            </a:pPr>
            <a:endParaRPr lang="en-US" dirty="0"/>
          </a:p>
        </p:txBody>
      </p:sp>
      <p:sp>
        <p:nvSpPr>
          <p:cNvPr id="41988" name="Footer Placeholder 3"/>
          <p:cNvSpPr>
            <a:spLocks noGrp="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10000"/>
              </a:spcBef>
              <a:spcAft>
                <a:spcPct val="40000"/>
              </a:spcAft>
              <a:buChar char="•"/>
              <a:defRPr>
                <a:solidFill>
                  <a:srgbClr val="0054A6"/>
                </a:solidFill>
                <a:latin typeface="Arial" charset="0"/>
              </a:defRPr>
            </a:lvl1pPr>
            <a:lvl2pPr marL="742950" indent="-285750" eaLnBrk="0" hangingPunct="0">
              <a:spcBef>
                <a:spcPct val="10000"/>
              </a:spcBef>
              <a:spcAft>
                <a:spcPct val="40000"/>
              </a:spcAft>
              <a:buChar char="–"/>
              <a:defRPr sz="1600">
                <a:solidFill>
                  <a:srgbClr val="0054A6"/>
                </a:solidFill>
                <a:latin typeface="Arial" charset="0"/>
              </a:defRPr>
            </a:lvl2pPr>
            <a:lvl3pPr marL="1143000" indent="-228600" eaLnBrk="0" hangingPunct="0">
              <a:spcBef>
                <a:spcPct val="10000"/>
              </a:spcBef>
              <a:spcAft>
                <a:spcPct val="40000"/>
              </a:spcAft>
              <a:buChar char="•"/>
              <a:defRPr sz="14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spcBef>
                <a:spcPct val="0"/>
              </a:spcBef>
              <a:spcAft>
                <a:spcPct val="0"/>
              </a:spcAft>
              <a:buFontTx/>
              <a:buNone/>
            </a:pPr>
            <a:r>
              <a:rPr lang="en-GB" altLang="en-US" dirty="0" smtClean="0">
                <a:cs typeface="Arial" charset="0"/>
              </a:rPr>
              <a:t>American Chemical Society</a:t>
            </a:r>
          </a:p>
        </p:txBody>
      </p:sp>
      <p:sp>
        <p:nvSpPr>
          <p:cNvPr id="41989" name="Slide Number Placeholder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10000"/>
              </a:spcBef>
              <a:spcAft>
                <a:spcPct val="40000"/>
              </a:spcAft>
              <a:buChar char="•"/>
              <a:defRPr>
                <a:solidFill>
                  <a:srgbClr val="0054A6"/>
                </a:solidFill>
                <a:latin typeface="Arial" charset="0"/>
              </a:defRPr>
            </a:lvl1pPr>
            <a:lvl2pPr marL="742950" indent="-285750" eaLnBrk="0" hangingPunct="0">
              <a:spcBef>
                <a:spcPct val="10000"/>
              </a:spcBef>
              <a:spcAft>
                <a:spcPct val="40000"/>
              </a:spcAft>
              <a:buChar char="–"/>
              <a:defRPr sz="1600">
                <a:solidFill>
                  <a:srgbClr val="0054A6"/>
                </a:solidFill>
                <a:latin typeface="Arial" charset="0"/>
              </a:defRPr>
            </a:lvl2pPr>
            <a:lvl3pPr marL="1143000" indent="-228600" eaLnBrk="0" hangingPunct="0">
              <a:spcBef>
                <a:spcPct val="10000"/>
              </a:spcBef>
              <a:spcAft>
                <a:spcPct val="40000"/>
              </a:spcAft>
              <a:buChar char="•"/>
              <a:defRPr sz="14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spcBef>
                <a:spcPct val="0"/>
              </a:spcBef>
              <a:spcAft>
                <a:spcPct val="0"/>
              </a:spcAft>
              <a:buFontTx/>
              <a:buNone/>
            </a:pPr>
            <a:fld id="{1320B134-FD04-43EE-85FC-AD7303650456}" type="slidenum">
              <a:rPr lang="en-GB" altLang="en-US" smtClean="0">
                <a:cs typeface="Arial" charset="0"/>
              </a:rPr>
              <a:pPr eaLnBrk="1" hangingPunct="1">
                <a:spcBef>
                  <a:spcPct val="0"/>
                </a:spcBef>
                <a:spcAft>
                  <a:spcPct val="0"/>
                </a:spcAft>
                <a:buFontTx/>
                <a:buNone/>
              </a:pPr>
              <a:t>34</a:t>
            </a:fld>
            <a:endParaRPr lang="en-GB" altLang="en-US" dirty="0" smtClean="0">
              <a:cs typeface="Arial" charset="0"/>
            </a:endParaRPr>
          </a:p>
        </p:txBody>
      </p:sp>
    </p:spTree>
  </p:cSld>
  <p:clrMapOvr>
    <a:masterClrMapping/>
  </p:clrMapOvr>
  <p:transition spd="med">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pPr eaLnBrk="1" hangingPunct="1"/>
            <a:r>
              <a:rPr lang="en-US" altLang="en-US" dirty="0" smtClean="0"/>
              <a:t>Other Requirements-Charitable Contributions</a:t>
            </a:r>
          </a:p>
        </p:txBody>
      </p:sp>
      <p:sp>
        <p:nvSpPr>
          <p:cNvPr id="3" name="Content Placeholder 2"/>
          <p:cNvSpPr>
            <a:spLocks noGrp="1"/>
          </p:cNvSpPr>
          <p:nvPr>
            <p:ph idx="1"/>
          </p:nvPr>
        </p:nvSpPr>
        <p:spPr/>
        <p:txBody>
          <a:bodyPr/>
          <a:lstStyle/>
          <a:p>
            <a:pPr>
              <a:buFontTx/>
              <a:buNone/>
              <a:defRPr/>
            </a:pPr>
            <a:r>
              <a:rPr lang="en-US" sz="2000" b="1" i="1" dirty="0">
                <a:solidFill>
                  <a:srgbClr val="800000"/>
                </a:solidFill>
              </a:rPr>
              <a:t>Quid Pro Quo</a:t>
            </a:r>
            <a:endParaRPr lang="en-US" sz="2000" b="1" dirty="0">
              <a:solidFill>
                <a:srgbClr val="800000"/>
              </a:solidFill>
            </a:endParaRPr>
          </a:p>
          <a:p>
            <a:pPr eaLnBrk="1" hangingPunct="1">
              <a:defRPr/>
            </a:pPr>
            <a:r>
              <a:rPr lang="en-US" sz="2000" b="1" dirty="0"/>
              <a:t>Disclose value of goods or services provided to donor when contribution &gt;$75.  For example, a donor gives $100 in exchange for a concert ticket with a FMV of $40.  The donor’s deduction may not exceed $60</a:t>
            </a:r>
          </a:p>
          <a:p>
            <a:pPr eaLnBrk="1" hangingPunct="1">
              <a:defRPr/>
            </a:pPr>
            <a:r>
              <a:rPr lang="en-US" sz="2000" b="1" dirty="0"/>
              <a:t>Disclose at time of solicitation or receipt of </a:t>
            </a:r>
            <a:r>
              <a:rPr lang="en-US" sz="2000" b="1" dirty="0" smtClean="0"/>
              <a:t>contribution</a:t>
            </a:r>
          </a:p>
          <a:p>
            <a:pPr marL="0" indent="0" eaLnBrk="1" hangingPunct="1">
              <a:buNone/>
              <a:defRPr/>
            </a:pPr>
            <a:endParaRPr lang="en-US" sz="2000" b="1" dirty="0"/>
          </a:p>
          <a:p>
            <a:pPr marL="0" indent="0" eaLnBrk="1" hangingPunct="1">
              <a:buFontTx/>
              <a:buNone/>
              <a:defRPr/>
            </a:pPr>
            <a:r>
              <a:rPr lang="en-US" sz="2000" b="1" dirty="0">
                <a:solidFill>
                  <a:srgbClr val="FF0000"/>
                </a:solidFill>
              </a:rPr>
              <a:t>Refer to IRS Publication 1771 Charitable Contributions – Substantiation and Disclosure Requirements</a:t>
            </a:r>
          </a:p>
          <a:p>
            <a:pPr eaLnBrk="1" hangingPunct="1">
              <a:defRPr/>
            </a:pPr>
            <a:endParaRPr lang="en-US" dirty="0"/>
          </a:p>
        </p:txBody>
      </p:sp>
      <p:sp>
        <p:nvSpPr>
          <p:cNvPr id="43012" name="Footer Placeholder 3"/>
          <p:cNvSpPr>
            <a:spLocks noGrp="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10000"/>
              </a:spcBef>
              <a:spcAft>
                <a:spcPct val="40000"/>
              </a:spcAft>
              <a:buChar char="•"/>
              <a:defRPr>
                <a:solidFill>
                  <a:srgbClr val="0054A6"/>
                </a:solidFill>
                <a:latin typeface="Arial" charset="0"/>
              </a:defRPr>
            </a:lvl1pPr>
            <a:lvl2pPr marL="742950" indent="-285750" eaLnBrk="0" hangingPunct="0">
              <a:spcBef>
                <a:spcPct val="10000"/>
              </a:spcBef>
              <a:spcAft>
                <a:spcPct val="40000"/>
              </a:spcAft>
              <a:buChar char="–"/>
              <a:defRPr sz="1600">
                <a:solidFill>
                  <a:srgbClr val="0054A6"/>
                </a:solidFill>
                <a:latin typeface="Arial" charset="0"/>
              </a:defRPr>
            </a:lvl2pPr>
            <a:lvl3pPr marL="1143000" indent="-228600" eaLnBrk="0" hangingPunct="0">
              <a:spcBef>
                <a:spcPct val="10000"/>
              </a:spcBef>
              <a:spcAft>
                <a:spcPct val="40000"/>
              </a:spcAft>
              <a:buChar char="•"/>
              <a:defRPr sz="14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spcBef>
                <a:spcPct val="0"/>
              </a:spcBef>
              <a:spcAft>
                <a:spcPct val="0"/>
              </a:spcAft>
              <a:buFontTx/>
              <a:buNone/>
            </a:pPr>
            <a:r>
              <a:rPr lang="en-GB" altLang="en-US" dirty="0" smtClean="0">
                <a:cs typeface="Arial" charset="0"/>
              </a:rPr>
              <a:t>American Chemical Society</a:t>
            </a:r>
          </a:p>
        </p:txBody>
      </p:sp>
      <p:sp>
        <p:nvSpPr>
          <p:cNvPr id="43013" name="Slide Number Placeholder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10000"/>
              </a:spcBef>
              <a:spcAft>
                <a:spcPct val="40000"/>
              </a:spcAft>
              <a:buChar char="•"/>
              <a:defRPr>
                <a:solidFill>
                  <a:srgbClr val="0054A6"/>
                </a:solidFill>
                <a:latin typeface="Arial" charset="0"/>
              </a:defRPr>
            </a:lvl1pPr>
            <a:lvl2pPr marL="742950" indent="-285750" eaLnBrk="0" hangingPunct="0">
              <a:spcBef>
                <a:spcPct val="10000"/>
              </a:spcBef>
              <a:spcAft>
                <a:spcPct val="40000"/>
              </a:spcAft>
              <a:buChar char="–"/>
              <a:defRPr sz="1600">
                <a:solidFill>
                  <a:srgbClr val="0054A6"/>
                </a:solidFill>
                <a:latin typeface="Arial" charset="0"/>
              </a:defRPr>
            </a:lvl2pPr>
            <a:lvl3pPr marL="1143000" indent="-228600" eaLnBrk="0" hangingPunct="0">
              <a:spcBef>
                <a:spcPct val="10000"/>
              </a:spcBef>
              <a:spcAft>
                <a:spcPct val="40000"/>
              </a:spcAft>
              <a:buChar char="•"/>
              <a:defRPr sz="14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spcBef>
                <a:spcPct val="0"/>
              </a:spcBef>
              <a:spcAft>
                <a:spcPct val="0"/>
              </a:spcAft>
              <a:buFontTx/>
              <a:buNone/>
            </a:pPr>
            <a:fld id="{BB2DC4F5-B8AF-4F3E-BC04-D1EFA8BFF5D9}" type="slidenum">
              <a:rPr lang="en-GB" altLang="en-US" smtClean="0">
                <a:cs typeface="Arial" charset="0"/>
              </a:rPr>
              <a:pPr eaLnBrk="1" hangingPunct="1">
                <a:spcBef>
                  <a:spcPct val="0"/>
                </a:spcBef>
                <a:spcAft>
                  <a:spcPct val="0"/>
                </a:spcAft>
                <a:buFontTx/>
                <a:buNone/>
              </a:pPr>
              <a:t>35</a:t>
            </a:fld>
            <a:endParaRPr lang="en-GB" altLang="en-US" dirty="0" smtClean="0">
              <a:cs typeface="Arial" charset="0"/>
            </a:endParaRPr>
          </a:p>
        </p:txBody>
      </p:sp>
    </p:spTree>
  </p:cSld>
  <p:clrMapOvr>
    <a:masterClrMapping/>
  </p:clrMapOvr>
  <p:transition spd="med">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827088" y="188913"/>
            <a:ext cx="5616575" cy="1223962"/>
          </a:xfrm>
        </p:spPr>
        <p:txBody>
          <a:bodyPr/>
          <a:lstStyle/>
          <a:p>
            <a:pPr eaLnBrk="1" hangingPunct="1"/>
            <a:r>
              <a:rPr lang="en-US" altLang="en-US" dirty="0" smtClean="0"/>
              <a:t>Other Topics:</a:t>
            </a:r>
            <a:br>
              <a:rPr lang="en-US" altLang="en-US" dirty="0" smtClean="0"/>
            </a:br>
            <a:r>
              <a:rPr lang="en-US" altLang="en-US" dirty="0" smtClean="0"/>
              <a:t>Awards and Prizes</a:t>
            </a:r>
          </a:p>
        </p:txBody>
      </p:sp>
      <p:sp>
        <p:nvSpPr>
          <p:cNvPr id="3" name="Content Placeholder 2"/>
          <p:cNvSpPr>
            <a:spLocks noGrp="1"/>
          </p:cNvSpPr>
          <p:nvPr>
            <p:ph idx="1"/>
          </p:nvPr>
        </p:nvSpPr>
        <p:spPr>
          <a:xfrm>
            <a:off x="827088" y="1125538"/>
            <a:ext cx="7859712" cy="5256212"/>
          </a:xfrm>
        </p:spPr>
        <p:txBody>
          <a:bodyPr/>
          <a:lstStyle/>
          <a:p>
            <a:pPr marL="0" indent="0">
              <a:buFontTx/>
              <a:buNone/>
              <a:defRPr/>
            </a:pPr>
            <a:endParaRPr lang="en-US" b="1" dirty="0" smtClean="0"/>
          </a:p>
          <a:p>
            <a:pPr marL="0" indent="0">
              <a:buFontTx/>
              <a:buNone/>
              <a:defRPr/>
            </a:pPr>
            <a:endParaRPr lang="en-US" b="1" dirty="0"/>
          </a:p>
          <a:p>
            <a:pPr>
              <a:defRPr/>
            </a:pPr>
            <a:r>
              <a:rPr lang="en-US" sz="2000" b="1" dirty="0" smtClean="0"/>
              <a:t>In </a:t>
            </a:r>
            <a:r>
              <a:rPr lang="en-US" sz="2000" b="1" dirty="0"/>
              <a:t>general, all amounts </a:t>
            </a:r>
            <a:r>
              <a:rPr lang="en-US" sz="2000" b="1" dirty="0" smtClean="0"/>
              <a:t>paid </a:t>
            </a:r>
            <a:r>
              <a:rPr lang="en-US" sz="2000" b="1" dirty="0"/>
              <a:t>as prizes and awards, </a:t>
            </a:r>
            <a:r>
              <a:rPr lang="en-US" sz="2000" b="1" dirty="0" smtClean="0"/>
              <a:t>are </a:t>
            </a:r>
            <a:r>
              <a:rPr lang="en-US" sz="2000" b="1" dirty="0"/>
              <a:t>included in gross </a:t>
            </a:r>
            <a:r>
              <a:rPr lang="en-US" sz="2000" b="1" dirty="0" smtClean="0"/>
              <a:t>income of recipients</a:t>
            </a:r>
          </a:p>
          <a:p>
            <a:pPr>
              <a:defRPr/>
            </a:pPr>
            <a:endParaRPr lang="en-US" sz="2000" b="1" dirty="0" smtClean="0"/>
          </a:p>
          <a:p>
            <a:pPr>
              <a:defRPr/>
            </a:pPr>
            <a:r>
              <a:rPr lang="en-US" sz="2000" b="1" dirty="0" smtClean="0"/>
              <a:t>For </a:t>
            </a:r>
            <a:r>
              <a:rPr lang="en-US" sz="2000" b="1" dirty="0"/>
              <a:t>non-cash prizes and awards use the fair market value to estimate the amounts that must be included in gross </a:t>
            </a:r>
            <a:r>
              <a:rPr lang="en-US" sz="2000" b="1" dirty="0" smtClean="0"/>
              <a:t>income </a:t>
            </a:r>
          </a:p>
          <a:p>
            <a:pPr>
              <a:defRPr/>
            </a:pPr>
            <a:endParaRPr lang="en-US" sz="2000" b="1" dirty="0"/>
          </a:p>
          <a:p>
            <a:pPr>
              <a:defRPr/>
            </a:pPr>
            <a:r>
              <a:rPr lang="en-US" sz="2000" b="1" dirty="0" smtClean="0"/>
              <a:t>Report </a:t>
            </a:r>
            <a:r>
              <a:rPr lang="en-US" sz="2000" b="1" dirty="0"/>
              <a:t>the income in box 3 of Form 1099-MISC if the amounts are $600 and above for US </a:t>
            </a:r>
            <a:r>
              <a:rPr lang="en-US" sz="2000" b="1" dirty="0" smtClean="0"/>
              <a:t>residents</a:t>
            </a:r>
            <a:endParaRPr lang="en-US" dirty="0"/>
          </a:p>
        </p:txBody>
      </p:sp>
      <p:sp>
        <p:nvSpPr>
          <p:cNvPr id="44036" name="Footer Placeholder 3"/>
          <p:cNvSpPr>
            <a:spLocks noGrp="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10000"/>
              </a:spcBef>
              <a:spcAft>
                <a:spcPct val="40000"/>
              </a:spcAft>
              <a:buChar char="•"/>
              <a:defRPr>
                <a:solidFill>
                  <a:srgbClr val="0054A6"/>
                </a:solidFill>
                <a:latin typeface="Arial" charset="0"/>
              </a:defRPr>
            </a:lvl1pPr>
            <a:lvl2pPr marL="742950" indent="-285750" eaLnBrk="0" hangingPunct="0">
              <a:spcBef>
                <a:spcPct val="10000"/>
              </a:spcBef>
              <a:spcAft>
                <a:spcPct val="40000"/>
              </a:spcAft>
              <a:buChar char="–"/>
              <a:defRPr sz="1600">
                <a:solidFill>
                  <a:srgbClr val="0054A6"/>
                </a:solidFill>
                <a:latin typeface="Arial" charset="0"/>
              </a:defRPr>
            </a:lvl2pPr>
            <a:lvl3pPr marL="1143000" indent="-228600" eaLnBrk="0" hangingPunct="0">
              <a:spcBef>
                <a:spcPct val="10000"/>
              </a:spcBef>
              <a:spcAft>
                <a:spcPct val="40000"/>
              </a:spcAft>
              <a:buChar char="•"/>
              <a:defRPr sz="14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spcBef>
                <a:spcPct val="0"/>
              </a:spcBef>
              <a:spcAft>
                <a:spcPct val="0"/>
              </a:spcAft>
              <a:buFontTx/>
              <a:buNone/>
            </a:pPr>
            <a:r>
              <a:rPr lang="en-GB" altLang="en-US" dirty="0" smtClean="0">
                <a:cs typeface="Arial" charset="0"/>
              </a:rPr>
              <a:t>American Chemical Society</a:t>
            </a:r>
          </a:p>
        </p:txBody>
      </p:sp>
      <p:sp>
        <p:nvSpPr>
          <p:cNvPr id="44037" name="Slide Number Placeholder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10000"/>
              </a:spcBef>
              <a:spcAft>
                <a:spcPct val="40000"/>
              </a:spcAft>
              <a:buChar char="•"/>
              <a:defRPr>
                <a:solidFill>
                  <a:srgbClr val="0054A6"/>
                </a:solidFill>
                <a:latin typeface="Arial" charset="0"/>
              </a:defRPr>
            </a:lvl1pPr>
            <a:lvl2pPr marL="742950" indent="-285750" eaLnBrk="0" hangingPunct="0">
              <a:spcBef>
                <a:spcPct val="10000"/>
              </a:spcBef>
              <a:spcAft>
                <a:spcPct val="40000"/>
              </a:spcAft>
              <a:buChar char="–"/>
              <a:defRPr sz="1600">
                <a:solidFill>
                  <a:srgbClr val="0054A6"/>
                </a:solidFill>
                <a:latin typeface="Arial" charset="0"/>
              </a:defRPr>
            </a:lvl2pPr>
            <a:lvl3pPr marL="1143000" indent="-228600" eaLnBrk="0" hangingPunct="0">
              <a:spcBef>
                <a:spcPct val="10000"/>
              </a:spcBef>
              <a:spcAft>
                <a:spcPct val="40000"/>
              </a:spcAft>
              <a:buChar char="•"/>
              <a:defRPr sz="14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spcBef>
                <a:spcPct val="0"/>
              </a:spcBef>
              <a:spcAft>
                <a:spcPct val="0"/>
              </a:spcAft>
              <a:buFontTx/>
              <a:buNone/>
            </a:pPr>
            <a:fld id="{404401BD-9893-476C-916B-DDC5D10AEA58}" type="slidenum">
              <a:rPr lang="en-GB" altLang="en-US" smtClean="0">
                <a:cs typeface="Arial" charset="0"/>
              </a:rPr>
              <a:pPr eaLnBrk="1" hangingPunct="1">
                <a:spcBef>
                  <a:spcPct val="0"/>
                </a:spcBef>
                <a:spcAft>
                  <a:spcPct val="0"/>
                </a:spcAft>
                <a:buFontTx/>
                <a:buNone/>
              </a:pPr>
              <a:t>36</a:t>
            </a:fld>
            <a:endParaRPr lang="en-GB" altLang="en-US" dirty="0" smtClean="0">
              <a:cs typeface="Arial" charset="0"/>
            </a:endParaRPr>
          </a:p>
        </p:txBody>
      </p:sp>
    </p:spTree>
  </p:cSld>
  <p:clrMapOvr>
    <a:masterClrMapping/>
  </p:clrMapOvr>
  <p:transition spd="med">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pPr eaLnBrk="1" hangingPunct="1"/>
            <a:r>
              <a:rPr lang="en-US" altLang="en-US" dirty="0" smtClean="0"/>
              <a:t>Other Topics:</a:t>
            </a:r>
            <a:br>
              <a:rPr lang="en-US" altLang="en-US" dirty="0" smtClean="0"/>
            </a:br>
            <a:r>
              <a:rPr lang="en-US" altLang="en-US" dirty="0" smtClean="0"/>
              <a:t>Awards and Prizes</a:t>
            </a:r>
          </a:p>
        </p:txBody>
      </p:sp>
      <p:sp>
        <p:nvSpPr>
          <p:cNvPr id="3" name="Content Placeholder 2"/>
          <p:cNvSpPr>
            <a:spLocks noGrp="1"/>
          </p:cNvSpPr>
          <p:nvPr>
            <p:ph idx="1"/>
          </p:nvPr>
        </p:nvSpPr>
        <p:spPr>
          <a:xfrm>
            <a:off x="827088" y="1412875"/>
            <a:ext cx="7859712" cy="4713288"/>
          </a:xfrm>
        </p:spPr>
        <p:txBody>
          <a:bodyPr wrap="square">
            <a:noAutofit/>
          </a:bodyPr>
          <a:lstStyle/>
          <a:p>
            <a:pPr marL="0" indent="0">
              <a:buNone/>
              <a:defRPr/>
            </a:pPr>
            <a:r>
              <a:rPr lang="en-US" b="1" dirty="0" smtClean="0"/>
              <a:t>Prizes </a:t>
            </a:r>
            <a:r>
              <a:rPr lang="en-US" b="1" dirty="0"/>
              <a:t>and awards received in recognition of past accomplishments in religious, charitable, scientific, artistic, educational, literary, or civic fields </a:t>
            </a:r>
            <a:r>
              <a:rPr lang="en-US" b="1" dirty="0" smtClean="0"/>
              <a:t>are </a:t>
            </a:r>
            <a:r>
              <a:rPr lang="en-US" b="1" dirty="0"/>
              <a:t>reportable on Form 1099-MISC </a:t>
            </a:r>
            <a:r>
              <a:rPr lang="en-US" b="1" dirty="0" smtClean="0">
                <a:solidFill>
                  <a:srgbClr val="FF0000"/>
                </a:solidFill>
              </a:rPr>
              <a:t>unless</a:t>
            </a:r>
            <a:r>
              <a:rPr lang="en-US" b="1" dirty="0" smtClean="0"/>
              <a:t> they </a:t>
            </a:r>
            <a:r>
              <a:rPr lang="en-US" b="1" dirty="0"/>
              <a:t>meet all of the following conditions:</a:t>
            </a:r>
          </a:p>
          <a:p>
            <a:pPr marL="0" indent="0">
              <a:buNone/>
              <a:defRPr/>
            </a:pPr>
            <a:r>
              <a:rPr lang="en-US" b="1" dirty="0"/>
              <a:t> </a:t>
            </a:r>
            <a:r>
              <a:rPr lang="en-US" b="1" dirty="0" smtClean="0"/>
              <a:t> a. The </a:t>
            </a:r>
            <a:r>
              <a:rPr lang="en-US" b="1" dirty="0"/>
              <a:t>recipients are chosen without action on their part,</a:t>
            </a:r>
          </a:p>
          <a:p>
            <a:pPr marL="0" indent="0">
              <a:buNone/>
              <a:defRPr/>
            </a:pPr>
            <a:r>
              <a:rPr lang="en-US" b="1" dirty="0" smtClean="0"/>
              <a:t>  b. The </a:t>
            </a:r>
            <a:r>
              <a:rPr lang="en-US" b="1" dirty="0"/>
              <a:t>recipients are not expected to perform future services, and</a:t>
            </a:r>
          </a:p>
          <a:p>
            <a:pPr marL="400050" indent="-400050">
              <a:buNone/>
              <a:defRPr/>
            </a:pPr>
            <a:r>
              <a:rPr lang="en-US" b="1" dirty="0" smtClean="0"/>
              <a:t>  c. The recipients must authorize the payor to transfer the prize or                                    award to a charitable organization or governmental unit under a designation made by the recipient. </a:t>
            </a:r>
          </a:p>
          <a:p>
            <a:pPr marL="0" indent="0">
              <a:buFontTx/>
              <a:buNone/>
              <a:defRPr/>
            </a:pPr>
            <a:r>
              <a:rPr lang="en-US" b="1" dirty="0" smtClean="0">
                <a:solidFill>
                  <a:srgbClr val="FF0000"/>
                </a:solidFill>
              </a:rPr>
              <a:t>NOTE: The authorization by the recipient should be made prior to the prize or award is actually presented by the payor so as to avoid the possibility of a disqualifying use.  If this is not possible, then the recipient must, before the item is used, return the prize and award to the payor along with a statement that “No use of this prize or award was made prior to its return to the payor”.</a:t>
            </a:r>
          </a:p>
          <a:p>
            <a:pPr eaLnBrk="1" hangingPunct="1">
              <a:defRPr/>
            </a:pPr>
            <a:endParaRPr lang="en-US" dirty="0"/>
          </a:p>
        </p:txBody>
      </p:sp>
      <p:sp>
        <p:nvSpPr>
          <p:cNvPr id="45060" name="Footer Placeholder 3"/>
          <p:cNvSpPr>
            <a:spLocks noGrp="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10000"/>
              </a:spcBef>
              <a:spcAft>
                <a:spcPct val="40000"/>
              </a:spcAft>
              <a:buChar char="•"/>
              <a:defRPr>
                <a:solidFill>
                  <a:srgbClr val="0054A6"/>
                </a:solidFill>
                <a:latin typeface="Arial" charset="0"/>
              </a:defRPr>
            </a:lvl1pPr>
            <a:lvl2pPr marL="742950" indent="-285750" eaLnBrk="0" hangingPunct="0">
              <a:spcBef>
                <a:spcPct val="10000"/>
              </a:spcBef>
              <a:spcAft>
                <a:spcPct val="40000"/>
              </a:spcAft>
              <a:buChar char="–"/>
              <a:defRPr sz="1600">
                <a:solidFill>
                  <a:srgbClr val="0054A6"/>
                </a:solidFill>
                <a:latin typeface="Arial" charset="0"/>
              </a:defRPr>
            </a:lvl2pPr>
            <a:lvl3pPr marL="1143000" indent="-228600" eaLnBrk="0" hangingPunct="0">
              <a:spcBef>
                <a:spcPct val="10000"/>
              </a:spcBef>
              <a:spcAft>
                <a:spcPct val="40000"/>
              </a:spcAft>
              <a:buChar char="•"/>
              <a:defRPr sz="14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spcBef>
                <a:spcPct val="0"/>
              </a:spcBef>
              <a:spcAft>
                <a:spcPct val="0"/>
              </a:spcAft>
              <a:buFontTx/>
              <a:buNone/>
            </a:pPr>
            <a:r>
              <a:rPr lang="en-GB" altLang="en-US" dirty="0" smtClean="0">
                <a:cs typeface="Arial" charset="0"/>
              </a:rPr>
              <a:t>American Chemical Society</a:t>
            </a:r>
          </a:p>
        </p:txBody>
      </p:sp>
      <p:sp>
        <p:nvSpPr>
          <p:cNvPr id="45061" name="Slide Number Placeholder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10000"/>
              </a:spcBef>
              <a:spcAft>
                <a:spcPct val="40000"/>
              </a:spcAft>
              <a:buChar char="•"/>
              <a:defRPr>
                <a:solidFill>
                  <a:srgbClr val="0054A6"/>
                </a:solidFill>
                <a:latin typeface="Arial" charset="0"/>
              </a:defRPr>
            </a:lvl1pPr>
            <a:lvl2pPr marL="742950" indent="-285750" eaLnBrk="0" hangingPunct="0">
              <a:spcBef>
                <a:spcPct val="10000"/>
              </a:spcBef>
              <a:spcAft>
                <a:spcPct val="40000"/>
              </a:spcAft>
              <a:buChar char="–"/>
              <a:defRPr sz="1600">
                <a:solidFill>
                  <a:srgbClr val="0054A6"/>
                </a:solidFill>
                <a:latin typeface="Arial" charset="0"/>
              </a:defRPr>
            </a:lvl2pPr>
            <a:lvl3pPr marL="1143000" indent="-228600" eaLnBrk="0" hangingPunct="0">
              <a:spcBef>
                <a:spcPct val="10000"/>
              </a:spcBef>
              <a:spcAft>
                <a:spcPct val="40000"/>
              </a:spcAft>
              <a:buChar char="•"/>
              <a:defRPr sz="14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spcBef>
                <a:spcPct val="0"/>
              </a:spcBef>
              <a:spcAft>
                <a:spcPct val="0"/>
              </a:spcAft>
              <a:buFontTx/>
              <a:buNone/>
            </a:pPr>
            <a:fld id="{D24E570D-1F4B-438C-878D-92E6988F276B}" type="slidenum">
              <a:rPr lang="en-GB" altLang="en-US" smtClean="0">
                <a:cs typeface="Arial" charset="0"/>
              </a:rPr>
              <a:pPr eaLnBrk="1" hangingPunct="1">
                <a:spcBef>
                  <a:spcPct val="0"/>
                </a:spcBef>
                <a:spcAft>
                  <a:spcPct val="0"/>
                </a:spcAft>
                <a:buFontTx/>
                <a:buNone/>
              </a:pPr>
              <a:t>37</a:t>
            </a:fld>
            <a:endParaRPr lang="en-GB" altLang="en-US" dirty="0" smtClean="0">
              <a:cs typeface="Arial" charset="0"/>
            </a:endParaRPr>
          </a:p>
        </p:txBody>
      </p:sp>
    </p:spTree>
  </p:cSld>
  <p:clrMapOvr>
    <a:masterClrMapping/>
  </p:clrMapOvr>
  <p:transition spd="med">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pPr eaLnBrk="1" hangingPunct="1"/>
            <a:r>
              <a:rPr lang="en-US" altLang="en-US" dirty="0" smtClean="0"/>
              <a:t>Other Topics: Scholarships and Fellowship Grants.</a:t>
            </a:r>
          </a:p>
        </p:txBody>
      </p:sp>
      <p:sp>
        <p:nvSpPr>
          <p:cNvPr id="3" name="Content Placeholder 2"/>
          <p:cNvSpPr>
            <a:spLocks noGrp="1"/>
          </p:cNvSpPr>
          <p:nvPr>
            <p:ph idx="1"/>
          </p:nvPr>
        </p:nvSpPr>
        <p:spPr>
          <a:xfrm>
            <a:off x="755650" y="1341438"/>
            <a:ext cx="7859713" cy="5183187"/>
          </a:xfrm>
        </p:spPr>
        <p:txBody>
          <a:bodyPr/>
          <a:lstStyle/>
          <a:p>
            <a:pPr marL="0" indent="0" eaLnBrk="1" hangingPunct="1">
              <a:buFontTx/>
              <a:buNone/>
              <a:defRPr/>
            </a:pPr>
            <a:r>
              <a:rPr lang="en-US" b="1" dirty="0" smtClean="0"/>
              <a:t> </a:t>
            </a:r>
          </a:p>
          <a:p>
            <a:pPr marL="0" indent="0" eaLnBrk="1" hangingPunct="1">
              <a:buFontTx/>
              <a:buNone/>
              <a:defRPr/>
            </a:pPr>
            <a:r>
              <a:rPr lang="en-US" b="1" dirty="0" smtClean="0"/>
              <a:t>According to IRS Section 117, qualified scholarships </a:t>
            </a:r>
            <a:r>
              <a:rPr lang="en-US" b="1" dirty="0"/>
              <a:t>and fellowship grants are tax-free if they meet </a:t>
            </a:r>
            <a:r>
              <a:rPr lang="en-US" b="1" dirty="0" smtClean="0"/>
              <a:t>the following:</a:t>
            </a:r>
            <a:endParaRPr lang="en-US" b="1" dirty="0"/>
          </a:p>
          <a:p>
            <a:pPr eaLnBrk="1" hangingPunct="1">
              <a:defRPr/>
            </a:pPr>
            <a:r>
              <a:rPr lang="en-US" b="1" dirty="0" smtClean="0"/>
              <a:t>They must be for a degree at a qualified educational organization </a:t>
            </a:r>
          </a:p>
          <a:p>
            <a:pPr eaLnBrk="1" hangingPunct="1">
              <a:defRPr/>
            </a:pPr>
            <a:r>
              <a:rPr lang="en-US" b="1" dirty="0" smtClean="0"/>
              <a:t>They </a:t>
            </a:r>
            <a:r>
              <a:rPr lang="en-US" b="1" dirty="0"/>
              <a:t>must be used for qualified tuition and related expenses </a:t>
            </a:r>
          </a:p>
          <a:p>
            <a:pPr eaLnBrk="1" hangingPunct="1">
              <a:defRPr/>
            </a:pPr>
            <a:r>
              <a:rPr lang="en-US" b="1" dirty="0" smtClean="0"/>
              <a:t>They  </a:t>
            </a:r>
            <a:r>
              <a:rPr lang="en-US" b="1" dirty="0"/>
              <a:t>must not represent payment for teaching, research or other services required as a condition for receiving the </a:t>
            </a:r>
            <a:r>
              <a:rPr lang="en-US" b="1" dirty="0" smtClean="0"/>
              <a:t>scholarships</a:t>
            </a:r>
            <a:endParaRPr lang="en-US" b="1" dirty="0"/>
          </a:p>
          <a:p>
            <a:pPr eaLnBrk="1" hangingPunct="1">
              <a:defRPr/>
            </a:pPr>
            <a:r>
              <a:rPr lang="en-US" b="1" dirty="0"/>
              <a:t>They must not be considered compensation for past, present or future employment services, or represent payment for services that are subject to the direction or supervision of the grantor, or for research or studies for the primary benefit of the </a:t>
            </a:r>
            <a:r>
              <a:rPr lang="en-US" b="1" dirty="0" smtClean="0"/>
              <a:t>grantor</a:t>
            </a:r>
            <a:endParaRPr lang="en-US" b="1" dirty="0"/>
          </a:p>
          <a:p>
            <a:pPr marL="0" indent="0" eaLnBrk="1" hangingPunct="1">
              <a:buFontTx/>
              <a:buNone/>
              <a:defRPr/>
            </a:pPr>
            <a:r>
              <a:rPr lang="en-US" b="1" dirty="0">
                <a:solidFill>
                  <a:srgbClr val="FF0000"/>
                </a:solidFill>
              </a:rPr>
              <a:t>The full amount of a scholarship or financial aid granted to non-degree candidates are subject to federal income tax, even if it is spent on educational </a:t>
            </a:r>
            <a:r>
              <a:rPr lang="en-US" b="1" dirty="0" smtClean="0">
                <a:solidFill>
                  <a:srgbClr val="FF0000"/>
                </a:solidFill>
              </a:rPr>
              <a:t>expenses</a:t>
            </a:r>
            <a:endParaRPr lang="en-US" b="1" dirty="0">
              <a:solidFill>
                <a:srgbClr val="FF0000"/>
              </a:solidFill>
            </a:endParaRPr>
          </a:p>
        </p:txBody>
      </p:sp>
      <p:sp>
        <p:nvSpPr>
          <p:cNvPr id="47108" name="Footer Placeholder 3"/>
          <p:cNvSpPr>
            <a:spLocks noGrp="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10000"/>
              </a:spcBef>
              <a:spcAft>
                <a:spcPct val="40000"/>
              </a:spcAft>
              <a:buChar char="•"/>
              <a:defRPr>
                <a:solidFill>
                  <a:srgbClr val="0054A6"/>
                </a:solidFill>
                <a:latin typeface="Arial" charset="0"/>
              </a:defRPr>
            </a:lvl1pPr>
            <a:lvl2pPr marL="742950" indent="-285750" eaLnBrk="0" hangingPunct="0">
              <a:spcBef>
                <a:spcPct val="10000"/>
              </a:spcBef>
              <a:spcAft>
                <a:spcPct val="40000"/>
              </a:spcAft>
              <a:buChar char="–"/>
              <a:defRPr sz="1600">
                <a:solidFill>
                  <a:srgbClr val="0054A6"/>
                </a:solidFill>
                <a:latin typeface="Arial" charset="0"/>
              </a:defRPr>
            </a:lvl2pPr>
            <a:lvl3pPr marL="1143000" indent="-228600" eaLnBrk="0" hangingPunct="0">
              <a:spcBef>
                <a:spcPct val="10000"/>
              </a:spcBef>
              <a:spcAft>
                <a:spcPct val="40000"/>
              </a:spcAft>
              <a:buChar char="•"/>
              <a:defRPr sz="14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spcBef>
                <a:spcPct val="0"/>
              </a:spcBef>
              <a:spcAft>
                <a:spcPct val="0"/>
              </a:spcAft>
              <a:buFontTx/>
              <a:buNone/>
            </a:pPr>
            <a:r>
              <a:rPr lang="en-GB" altLang="en-US" dirty="0" smtClean="0">
                <a:cs typeface="Arial" charset="0"/>
              </a:rPr>
              <a:t>American Chemical Society</a:t>
            </a:r>
          </a:p>
        </p:txBody>
      </p:sp>
      <p:sp>
        <p:nvSpPr>
          <p:cNvPr id="47109" name="Slide Number Placeholder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10000"/>
              </a:spcBef>
              <a:spcAft>
                <a:spcPct val="40000"/>
              </a:spcAft>
              <a:buChar char="•"/>
              <a:defRPr>
                <a:solidFill>
                  <a:srgbClr val="0054A6"/>
                </a:solidFill>
                <a:latin typeface="Arial" charset="0"/>
              </a:defRPr>
            </a:lvl1pPr>
            <a:lvl2pPr marL="742950" indent="-285750" eaLnBrk="0" hangingPunct="0">
              <a:spcBef>
                <a:spcPct val="10000"/>
              </a:spcBef>
              <a:spcAft>
                <a:spcPct val="40000"/>
              </a:spcAft>
              <a:buChar char="–"/>
              <a:defRPr sz="1600">
                <a:solidFill>
                  <a:srgbClr val="0054A6"/>
                </a:solidFill>
                <a:latin typeface="Arial" charset="0"/>
              </a:defRPr>
            </a:lvl2pPr>
            <a:lvl3pPr marL="1143000" indent="-228600" eaLnBrk="0" hangingPunct="0">
              <a:spcBef>
                <a:spcPct val="10000"/>
              </a:spcBef>
              <a:spcAft>
                <a:spcPct val="40000"/>
              </a:spcAft>
              <a:buChar char="•"/>
              <a:defRPr sz="14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spcBef>
                <a:spcPct val="0"/>
              </a:spcBef>
              <a:spcAft>
                <a:spcPct val="0"/>
              </a:spcAft>
              <a:buFontTx/>
              <a:buNone/>
            </a:pPr>
            <a:fld id="{BAF42421-5DA4-4BF5-AD72-73ABDC20F088}" type="slidenum">
              <a:rPr lang="en-GB" altLang="en-US" smtClean="0">
                <a:cs typeface="Arial" charset="0"/>
              </a:rPr>
              <a:pPr eaLnBrk="1" hangingPunct="1">
                <a:spcBef>
                  <a:spcPct val="0"/>
                </a:spcBef>
                <a:spcAft>
                  <a:spcPct val="0"/>
                </a:spcAft>
                <a:buFontTx/>
                <a:buNone/>
              </a:pPr>
              <a:t>38</a:t>
            </a:fld>
            <a:endParaRPr lang="en-GB" altLang="en-US" dirty="0" smtClean="0">
              <a:cs typeface="Arial" charset="0"/>
            </a:endParaRPr>
          </a:p>
        </p:txBody>
      </p:sp>
    </p:spTree>
  </p:cSld>
  <p:clrMapOvr>
    <a:masterClrMapping/>
  </p:clrMapOvr>
  <p:transition spd="med">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pPr eaLnBrk="1" hangingPunct="1"/>
            <a:r>
              <a:rPr lang="en-US" altLang="en-US" dirty="0" smtClean="0"/>
              <a:t>Other Topics: Scholarships and Fellowship Grants</a:t>
            </a:r>
          </a:p>
        </p:txBody>
      </p:sp>
      <p:sp>
        <p:nvSpPr>
          <p:cNvPr id="3" name="Content Placeholder 2"/>
          <p:cNvSpPr>
            <a:spLocks noGrp="1"/>
          </p:cNvSpPr>
          <p:nvPr>
            <p:ph idx="1"/>
          </p:nvPr>
        </p:nvSpPr>
        <p:spPr>
          <a:xfrm>
            <a:off x="827088" y="1196975"/>
            <a:ext cx="7859712" cy="5761038"/>
          </a:xfrm>
        </p:spPr>
        <p:txBody>
          <a:bodyPr/>
          <a:lstStyle/>
          <a:p>
            <a:pPr marL="0" indent="0" eaLnBrk="1" hangingPunct="1">
              <a:buFontTx/>
              <a:buNone/>
              <a:defRPr/>
            </a:pPr>
            <a:endParaRPr lang="en-US" sz="1600" b="1" dirty="0"/>
          </a:p>
          <a:p>
            <a:pPr eaLnBrk="1" hangingPunct="1">
              <a:defRPr/>
            </a:pPr>
            <a:endParaRPr lang="en-US" sz="1600" b="1" dirty="0" smtClean="0"/>
          </a:p>
          <a:p>
            <a:pPr marL="0" indent="0" eaLnBrk="1" hangingPunct="1">
              <a:buFontTx/>
              <a:buNone/>
              <a:defRPr/>
            </a:pPr>
            <a:r>
              <a:rPr lang="en-US" sz="2000" b="1" dirty="0" smtClean="0"/>
              <a:t>Scholarships and Fellowship grants </a:t>
            </a:r>
            <a:r>
              <a:rPr lang="en-US" sz="2000" b="1" dirty="0"/>
              <a:t>are </a:t>
            </a:r>
            <a:r>
              <a:rPr lang="en-US" sz="2000" b="1" dirty="0" smtClean="0"/>
              <a:t>generally not-reportable </a:t>
            </a:r>
            <a:r>
              <a:rPr lang="en-US" sz="2000" b="1" dirty="0"/>
              <a:t>as taxable income </a:t>
            </a:r>
            <a:r>
              <a:rPr lang="en-US" sz="2000" b="1" dirty="0" smtClean="0"/>
              <a:t>of the recipients because they </a:t>
            </a:r>
            <a:r>
              <a:rPr lang="en-US" sz="2000" b="1" dirty="0"/>
              <a:t>meet all the requirements of “qualified scholarships” under IRS Section </a:t>
            </a:r>
            <a:r>
              <a:rPr lang="en-US" sz="2000" b="1" dirty="0" smtClean="0"/>
              <a:t>117 </a:t>
            </a:r>
          </a:p>
          <a:p>
            <a:pPr eaLnBrk="1" hangingPunct="1">
              <a:defRPr/>
            </a:pPr>
            <a:endParaRPr lang="en-US" sz="2000" b="1" dirty="0" smtClean="0">
              <a:solidFill>
                <a:srgbClr val="FF0000"/>
              </a:solidFill>
            </a:endParaRPr>
          </a:p>
          <a:p>
            <a:pPr eaLnBrk="1" hangingPunct="1">
              <a:defRPr/>
            </a:pPr>
            <a:r>
              <a:rPr lang="en-US" sz="2000" b="1" dirty="0">
                <a:solidFill>
                  <a:srgbClr val="FF0000"/>
                </a:solidFill>
              </a:rPr>
              <a:t>Scholarships are not-reportable on Form 1099-MISC </a:t>
            </a:r>
          </a:p>
          <a:p>
            <a:pPr eaLnBrk="1" hangingPunct="1">
              <a:defRPr/>
            </a:pPr>
            <a:endParaRPr lang="en-US" sz="2000" b="1" dirty="0">
              <a:solidFill>
                <a:srgbClr val="FF0000"/>
              </a:solidFill>
            </a:endParaRPr>
          </a:p>
          <a:p>
            <a:pPr eaLnBrk="1" hangingPunct="1">
              <a:defRPr/>
            </a:pPr>
            <a:r>
              <a:rPr lang="en-US" sz="2000" b="1" dirty="0">
                <a:solidFill>
                  <a:srgbClr val="FF0000"/>
                </a:solidFill>
              </a:rPr>
              <a:t>Fellowship Grants are not-reportable on Form 1099-MISC</a:t>
            </a:r>
          </a:p>
          <a:p>
            <a:pPr eaLnBrk="1" hangingPunct="1">
              <a:defRPr/>
            </a:pPr>
            <a:endParaRPr lang="en-US" sz="1600" b="1" dirty="0" smtClean="0"/>
          </a:p>
          <a:p>
            <a:pPr marL="0" indent="0" eaLnBrk="1" hangingPunct="1">
              <a:buFontTx/>
              <a:buNone/>
              <a:defRPr/>
            </a:pPr>
            <a:r>
              <a:rPr lang="en-US" sz="1600" b="1" dirty="0" smtClean="0"/>
              <a:t> </a:t>
            </a:r>
            <a:endParaRPr lang="en-US" sz="1200" dirty="0">
              <a:solidFill>
                <a:srgbClr val="FF0000"/>
              </a:solidFill>
            </a:endParaRPr>
          </a:p>
        </p:txBody>
      </p:sp>
      <p:sp>
        <p:nvSpPr>
          <p:cNvPr id="46084" name="Footer Placeholder 3"/>
          <p:cNvSpPr>
            <a:spLocks noGrp="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10000"/>
              </a:spcBef>
              <a:spcAft>
                <a:spcPct val="40000"/>
              </a:spcAft>
              <a:buChar char="•"/>
              <a:defRPr>
                <a:solidFill>
                  <a:srgbClr val="0054A6"/>
                </a:solidFill>
                <a:latin typeface="Arial" charset="0"/>
              </a:defRPr>
            </a:lvl1pPr>
            <a:lvl2pPr marL="742950" indent="-285750" eaLnBrk="0" hangingPunct="0">
              <a:spcBef>
                <a:spcPct val="10000"/>
              </a:spcBef>
              <a:spcAft>
                <a:spcPct val="40000"/>
              </a:spcAft>
              <a:buChar char="–"/>
              <a:defRPr sz="1600">
                <a:solidFill>
                  <a:srgbClr val="0054A6"/>
                </a:solidFill>
                <a:latin typeface="Arial" charset="0"/>
              </a:defRPr>
            </a:lvl2pPr>
            <a:lvl3pPr marL="1143000" indent="-228600" eaLnBrk="0" hangingPunct="0">
              <a:spcBef>
                <a:spcPct val="10000"/>
              </a:spcBef>
              <a:spcAft>
                <a:spcPct val="40000"/>
              </a:spcAft>
              <a:buChar char="•"/>
              <a:defRPr sz="14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spcBef>
                <a:spcPct val="0"/>
              </a:spcBef>
              <a:spcAft>
                <a:spcPct val="0"/>
              </a:spcAft>
              <a:buFontTx/>
              <a:buNone/>
            </a:pPr>
            <a:r>
              <a:rPr lang="en-GB" altLang="en-US" dirty="0" smtClean="0">
                <a:cs typeface="Arial" charset="0"/>
              </a:rPr>
              <a:t>American Chemical Society</a:t>
            </a:r>
          </a:p>
        </p:txBody>
      </p:sp>
      <p:sp>
        <p:nvSpPr>
          <p:cNvPr id="46085" name="Slide Number Placeholder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10000"/>
              </a:spcBef>
              <a:spcAft>
                <a:spcPct val="40000"/>
              </a:spcAft>
              <a:buChar char="•"/>
              <a:defRPr>
                <a:solidFill>
                  <a:srgbClr val="0054A6"/>
                </a:solidFill>
                <a:latin typeface="Arial" charset="0"/>
              </a:defRPr>
            </a:lvl1pPr>
            <a:lvl2pPr marL="742950" indent="-285750" eaLnBrk="0" hangingPunct="0">
              <a:spcBef>
                <a:spcPct val="10000"/>
              </a:spcBef>
              <a:spcAft>
                <a:spcPct val="40000"/>
              </a:spcAft>
              <a:buChar char="–"/>
              <a:defRPr sz="1600">
                <a:solidFill>
                  <a:srgbClr val="0054A6"/>
                </a:solidFill>
                <a:latin typeface="Arial" charset="0"/>
              </a:defRPr>
            </a:lvl2pPr>
            <a:lvl3pPr marL="1143000" indent="-228600" eaLnBrk="0" hangingPunct="0">
              <a:spcBef>
                <a:spcPct val="10000"/>
              </a:spcBef>
              <a:spcAft>
                <a:spcPct val="40000"/>
              </a:spcAft>
              <a:buChar char="•"/>
              <a:defRPr sz="14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spcBef>
                <a:spcPct val="0"/>
              </a:spcBef>
              <a:spcAft>
                <a:spcPct val="0"/>
              </a:spcAft>
              <a:buFontTx/>
              <a:buNone/>
            </a:pPr>
            <a:fld id="{83685BE3-77F4-4760-9CE0-8CA48324D754}" type="slidenum">
              <a:rPr lang="en-GB" altLang="en-US" smtClean="0">
                <a:cs typeface="Arial" charset="0"/>
              </a:rPr>
              <a:pPr eaLnBrk="1" hangingPunct="1">
                <a:spcBef>
                  <a:spcPct val="0"/>
                </a:spcBef>
                <a:spcAft>
                  <a:spcPct val="0"/>
                </a:spcAft>
                <a:buFontTx/>
                <a:buNone/>
              </a:pPr>
              <a:t>39</a:t>
            </a:fld>
            <a:endParaRPr lang="en-GB" altLang="en-US" dirty="0" smtClean="0">
              <a:cs typeface="Arial" charset="0"/>
            </a:endParaRPr>
          </a:p>
        </p:txBody>
      </p:sp>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Responsibilities</a:t>
            </a:r>
            <a:endParaRPr lang="en-US" dirty="0"/>
          </a:p>
        </p:txBody>
      </p:sp>
      <p:sp>
        <p:nvSpPr>
          <p:cNvPr id="3" name="Content Placeholder 2"/>
          <p:cNvSpPr>
            <a:spLocks noGrp="1"/>
          </p:cNvSpPr>
          <p:nvPr>
            <p:ph idx="1"/>
          </p:nvPr>
        </p:nvSpPr>
        <p:spPr/>
        <p:txBody>
          <a:bodyPr/>
          <a:lstStyle/>
          <a:p>
            <a:r>
              <a:rPr lang="en-US" b="1" dirty="0"/>
              <a:t>Retain accurate and proper </a:t>
            </a:r>
            <a:r>
              <a:rPr lang="en-US" b="1" dirty="0" smtClean="0"/>
              <a:t>records</a:t>
            </a:r>
          </a:p>
          <a:p>
            <a:pPr lvl="1"/>
            <a:r>
              <a:rPr lang="en-US" b="1" dirty="0" smtClean="0"/>
              <a:t>Bank records, invoices, receipts</a:t>
            </a:r>
          </a:p>
          <a:p>
            <a:pPr marL="346075" lvl="1" indent="-346075">
              <a:buFont typeface="Arial" pitchFamily="34" charset="0"/>
              <a:buChar char="•"/>
            </a:pPr>
            <a:r>
              <a:rPr lang="en-US" sz="1800" b="1" dirty="0"/>
              <a:t>Maintain a book of accounts (ledger) showing the details of all revenues and expenses</a:t>
            </a:r>
            <a:endParaRPr lang="en-US" sz="1800" b="1" dirty="0" smtClean="0"/>
          </a:p>
          <a:p>
            <a:pPr marL="346075" lvl="1" indent="-346075">
              <a:buFont typeface="Arial" pitchFamily="34" charset="0"/>
              <a:buChar char="•"/>
              <a:tabLst>
                <a:tab pos="346075" algn="l"/>
              </a:tabLst>
            </a:pPr>
            <a:r>
              <a:rPr lang="en-US" sz="1800" b="1" dirty="0" smtClean="0"/>
              <a:t>Manage Bank accounts</a:t>
            </a:r>
          </a:p>
          <a:p>
            <a:pPr marL="346075" lvl="1" indent="-346075">
              <a:buFont typeface="Arial" pitchFamily="34" charset="0"/>
              <a:buChar char="•"/>
              <a:tabLst>
                <a:tab pos="346075" algn="l"/>
              </a:tabLst>
            </a:pPr>
            <a:r>
              <a:rPr lang="en-US" sz="1800" b="1" dirty="0" smtClean="0"/>
              <a:t>Maintain records of all investments</a:t>
            </a:r>
            <a:endParaRPr lang="en-US" sz="1800" b="1" dirty="0"/>
          </a:p>
          <a:p>
            <a:pPr marL="346075" lvl="1" indent="-346075">
              <a:buFont typeface="Arial" pitchFamily="34" charset="0"/>
              <a:buChar char="•"/>
              <a:tabLst>
                <a:tab pos="346075" algn="l"/>
              </a:tabLst>
            </a:pPr>
            <a:r>
              <a:rPr lang="en-US" sz="1800" b="1" dirty="0" smtClean="0"/>
              <a:t>Keep the executive committee informed of all financial matters</a:t>
            </a:r>
          </a:p>
          <a:p>
            <a:pPr marL="346075" lvl="1" indent="-346075">
              <a:buFont typeface="Arial" pitchFamily="34" charset="0"/>
              <a:buChar char="•"/>
              <a:tabLst>
                <a:tab pos="346075" algn="l"/>
              </a:tabLst>
            </a:pPr>
            <a:r>
              <a:rPr lang="en-US" sz="1800" b="1" dirty="0" smtClean="0"/>
              <a:t>File appropriate IRS forms and provide ACS with a copy</a:t>
            </a:r>
          </a:p>
          <a:p>
            <a:pPr marL="346075" lvl="1" indent="-346075">
              <a:buFont typeface="Arial" pitchFamily="34" charset="0"/>
              <a:buChar char="•"/>
              <a:tabLst>
                <a:tab pos="346075" algn="l"/>
              </a:tabLst>
            </a:pPr>
            <a:r>
              <a:rPr lang="en-US" sz="1800" b="1" dirty="0" smtClean="0"/>
              <a:t>Review the section’s or division’s Bylaws to determine if there are other duties required by the section or division</a:t>
            </a:r>
          </a:p>
          <a:p>
            <a:pPr marL="346075" lvl="1" indent="-346075">
              <a:buFont typeface="Arial" pitchFamily="34" charset="0"/>
              <a:buChar char="•"/>
              <a:tabLst>
                <a:tab pos="346075" algn="l"/>
              </a:tabLst>
            </a:pPr>
            <a:endParaRPr lang="en-US" sz="1800" dirty="0" smtClean="0"/>
          </a:p>
        </p:txBody>
      </p:sp>
      <p:sp>
        <p:nvSpPr>
          <p:cNvPr id="4" name="Footer Placeholder 3"/>
          <p:cNvSpPr>
            <a:spLocks noGrp="1"/>
          </p:cNvSpPr>
          <p:nvPr>
            <p:ph type="ftr" sz="quarter" idx="10"/>
          </p:nvPr>
        </p:nvSpPr>
        <p:spPr/>
        <p:txBody>
          <a:bodyPr/>
          <a:lstStyle/>
          <a:p>
            <a:r>
              <a:rPr lang="en-GB" dirty="0" smtClean="0"/>
              <a:t>American Chemical Society</a:t>
            </a:r>
            <a:endParaRPr lang="en-GB" dirty="0"/>
          </a:p>
        </p:txBody>
      </p:sp>
      <p:sp>
        <p:nvSpPr>
          <p:cNvPr id="5" name="Slide Number Placeholder 4"/>
          <p:cNvSpPr>
            <a:spLocks noGrp="1"/>
          </p:cNvSpPr>
          <p:nvPr>
            <p:ph type="sldNum" sz="quarter" idx="11"/>
          </p:nvPr>
        </p:nvSpPr>
        <p:spPr/>
        <p:txBody>
          <a:bodyPr/>
          <a:lstStyle/>
          <a:p>
            <a:fld id="{DAB355CE-8BB4-4917-9AE4-E427BB9056C9}" type="slidenum">
              <a:rPr lang="en-GB" smtClean="0"/>
              <a:pPr/>
              <a:t>4</a:t>
            </a:fld>
            <a:endParaRPr lang="en-GB" dirty="0"/>
          </a:p>
        </p:txBody>
      </p:sp>
    </p:spTree>
    <p:extLst>
      <p:ext uri="{BB962C8B-B14F-4D97-AF65-F5344CB8AC3E}">
        <p14:creationId xmlns:p14="http://schemas.microsoft.com/office/powerpoint/2010/main" val="1073124914"/>
      </p:ext>
    </p:extLst>
  </p:cSld>
  <p:clrMapOvr>
    <a:masterClrMapping/>
  </p:clrMapOvr>
  <p:transition spd="med">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Other Topics: Sales and Use Tax Exemption</a:t>
            </a:r>
            <a:endParaRPr lang="en-US" dirty="0"/>
          </a:p>
        </p:txBody>
      </p:sp>
      <p:sp>
        <p:nvSpPr>
          <p:cNvPr id="3" name="Content Placeholder 2"/>
          <p:cNvSpPr>
            <a:spLocks noGrp="1"/>
          </p:cNvSpPr>
          <p:nvPr>
            <p:ph idx="1"/>
          </p:nvPr>
        </p:nvSpPr>
        <p:spPr>
          <a:xfrm>
            <a:off x="827088" y="1484784"/>
            <a:ext cx="7859712" cy="4641379"/>
          </a:xfrm>
        </p:spPr>
        <p:txBody>
          <a:bodyPr/>
          <a:lstStyle/>
          <a:p>
            <a:pPr eaLnBrk="1" hangingPunct="1">
              <a:defRPr/>
            </a:pPr>
            <a:r>
              <a:rPr lang="en-US" b="1" dirty="0"/>
              <a:t>Generally, tax-exempt organizations must independently apply for the exemption from state sales and use taxes on purchases</a:t>
            </a:r>
          </a:p>
          <a:p>
            <a:pPr eaLnBrk="1" hangingPunct="1">
              <a:defRPr/>
            </a:pPr>
            <a:r>
              <a:rPr lang="en-US" b="1" dirty="0"/>
              <a:t>To qualify for exemption on purchases a valid Exemption Certificate or other State issued document must be given to </a:t>
            </a:r>
            <a:r>
              <a:rPr lang="en-US" b="1" dirty="0" smtClean="0"/>
              <a:t>vendors</a:t>
            </a:r>
          </a:p>
          <a:p>
            <a:pPr eaLnBrk="1" hangingPunct="1">
              <a:defRPr/>
            </a:pPr>
            <a:r>
              <a:rPr lang="en-US" b="1" dirty="0" smtClean="0"/>
              <a:t>State sales and use tax exemption might not apply to local sales tax collected local cities and jurisdictions</a:t>
            </a:r>
            <a:endParaRPr lang="en-US" b="1" dirty="0"/>
          </a:p>
          <a:p>
            <a:pPr eaLnBrk="1" hangingPunct="1">
              <a:defRPr/>
            </a:pPr>
            <a:r>
              <a:rPr lang="en-US" sz="2000" b="1" dirty="0">
                <a:solidFill>
                  <a:srgbClr val="FF0000"/>
                </a:solidFill>
              </a:rPr>
              <a:t>The ACS’ </a:t>
            </a:r>
            <a:r>
              <a:rPr lang="en-US" sz="2000" b="1" dirty="0" smtClean="0">
                <a:solidFill>
                  <a:srgbClr val="FF0000"/>
                </a:solidFill>
              </a:rPr>
              <a:t>sales and use </a:t>
            </a:r>
            <a:r>
              <a:rPr lang="en-US" sz="2000" b="1" dirty="0">
                <a:solidFill>
                  <a:srgbClr val="FF0000"/>
                </a:solidFill>
              </a:rPr>
              <a:t>tax exemption does not extend to the ACS Affiliates</a:t>
            </a:r>
          </a:p>
          <a:p>
            <a:pPr eaLnBrk="1" hangingPunct="1">
              <a:defRPr/>
            </a:pPr>
            <a:r>
              <a:rPr lang="en-US" b="1" dirty="0"/>
              <a:t>The Federal Identification Number (FEIN/EIN) is generally </a:t>
            </a:r>
            <a:r>
              <a:rPr lang="en-US" b="1" dirty="0">
                <a:solidFill>
                  <a:srgbClr val="FF0000"/>
                </a:solidFill>
              </a:rPr>
              <a:t>NOT</a:t>
            </a:r>
            <a:r>
              <a:rPr lang="en-US" b="1" dirty="0"/>
              <a:t> the State sales and use tax exemption number</a:t>
            </a:r>
          </a:p>
          <a:p>
            <a:pPr eaLnBrk="1" hangingPunct="1">
              <a:defRPr/>
            </a:pPr>
            <a:endParaRPr lang="en-US" b="1" dirty="0"/>
          </a:p>
          <a:p>
            <a:endParaRPr lang="en-US" dirty="0"/>
          </a:p>
        </p:txBody>
      </p:sp>
      <p:sp>
        <p:nvSpPr>
          <p:cNvPr id="4" name="Footer Placeholder 3"/>
          <p:cNvSpPr>
            <a:spLocks noGrp="1"/>
          </p:cNvSpPr>
          <p:nvPr>
            <p:ph type="ftr" sz="quarter" idx="10"/>
          </p:nvPr>
        </p:nvSpPr>
        <p:spPr/>
        <p:txBody>
          <a:bodyPr/>
          <a:lstStyle/>
          <a:p>
            <a:pPr>
              <a:defRPr/>
            </a:pPr>
            <a:r>
              <a:rPr lang="en-GB" dirty="0" smtClean="0"/>
              <a:t>American Chemical Society</a:t>
            </a:r>
            <a:endParaRPr lang="en-GB" dirty="0"/>
          </a:p>
        </p:txBody>
      </p:sp>
      <p:sp>
        <p:nvSpPr>
          <p:cNvPr id="5" name="Slide Number Placeholder 4"/>
          <p:cNvSpPr>
            <a:spLocks noGrp="1"/>
          </p:cNvSpPr>
          <p:nvPr>
            <p:ph type="sldNum" sz="quarter" idx="11"/>
          </p:nvPr>
        </p:nvSpPr>
        <p:spPr/>
        <p:txBody>
          <a:bodyPr/>
          <a:lstStyle/>
          <a:p>
            <a:pPr>
              <a:defRPr/>
            </a:pPr>
            <a:fld id="{5BA0B404-E167-459B-B01F-7B441AB4A6D9}" type="slidenum">
              <a:rPr lang="en-GB" smtClean="0"/>
              <a:pPr>
                <a:defRPr/>
              </a:pPr>
              <a:t>40</a:t>
            </a:fld>
            <a:endParaRPr lang="en-GB" dirty="0"/>
          </a:p>
        </p:txBody>
      </p:sp>
    </p:spTree>
    <p:extLst>
      <p:ext uri="{BB962C8B-B14F-4D97-AF65-F5344CB8AC3E}">
        <p14:creationId xmlns:p14="http://schemas.microsoft.com/office/powerpoint/2010/main" val="808847646"/>
      </p:ext>
    </p:extLst>
  </p:cSld>
  <p:clrMapOvr>
    <a:masterClrMapping/>
  </p:clrMapOvr>
  <p:transition spd="med">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oter Placeholder 3"/>
          <p:cNvSpPr>
            <a:spLocks noGrp="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10000"/>
              </a:spcBef>
              <a:spcAft>
                <a:spcPct val="40000"/>
              </a:spcAft>
              <a:buChar char="•"/>
              <a:defRPr>
                <a:solidFill>
                  <a:srgbClr val="0054A6"/>
                </a:solidFill>
                <a:latin typeface="Arial" charset="0"/>
              </a:defRPr>
            </a:lvl1pPr>
            <a:lvl2pPr marL="742950" indent="-285750" eaLnBrk="0" hangingPunct="0">
              <a:spcBef>
                <a:spcPct val="10000"/>
              </a:spcBef>
              <a:spcAft>
                <a:spcPct val="40000"/>
              </a:spcAft>
              <a:buChar char="–"/>
              <a:defRPr sz="1600">
                <a:solidFill>
                  <a:srgbClr val="0054A6"/>
                </a:solidFill>
                <a:latin typeface="Arial" charset="0"/>
              </a:defRPr>
            </a:lvl2pPr>
            <a:lvl3pPr marL="1143000" indent="-228600" eaLnBrk="0" hangingPunct="0">
              <a:spcBef>
                <a:spcPct val="10000"/>
              </a:spcBef>
              <a:spcAft>
                <a:spcPct val="40000"/>
              </a:spcAft>
              <a:buChar char="•"/>
              <a:defRPr sz="14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spcBef>
                <a:spcPct val="0"/>
              </a:spcBef>
              <a:spcAft>
                <a:spcPct val="0"/>
              </a:spcAft>
              <a:buFontTx/>
              <a:buNone/>
            </a:pPr>
            <a:r>
              <a:rPr lang="en-GB" altLang="en-US" dirty="0" smtClean="0">
                <a:cs typeface="Arial" charset="0"/>
              </a:rPr>
              <a:t>American Chemical Society</a:t>
            </a:r>
          </a:p>
        </p:txBody>
      </p:sp>
      <p:sp>
        <p:nvSpPr>
          <p:cNvPr id="48131" name="Slide Number Placeholder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10000"/>
              </a:spcBef>
              <a:spcAft>
                <a:spcPct val="40000"/>
              </a:spcAft>
              <a:buChar char="•"/>
              <a:defRPr>
                <a:solidFill>
                  <a:srgbClr val="0054A6"/>
                </a:solidFill>
                <a:latin typeface="Arial" charset="0"/>
              </a:defRPr>
            </a:lvl1pPr>
            <a:lvl2pPr marL="742950" indent="-285750" eaLnBrk="0" hangingPunct="0">
              <a:spcBef>
                <a:spcPct val="10000"/>
              </a:spcBef>
              <a:spcAft>
                <a:spcPct val="40000"/>
              </a:spcAft>
              <a:buChar char="–"/>
              <a:defRPr sz="1600">
                <a:solidFill>
                  <a:srgbClr val="0054A6"/>
                </a:solidFill>
                <a:latin typeface="Arial" charset="0"/>
              </a:defRPr>
            </a:lvl2pPr>
            <a:lvl3pPr marL="1143000" indent="-228600" eaLnBrk="0" hangingPunct="0">
              <a:spcBef>
                <a:spcPct val="10000"/>
              </a:spcBef>
              <a:spcAft>
                <a:spcPct val="40000"/>
              </a:spcAft>
              <a:buChar char="•"/>
              <a:defRPr sz="14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spcBef>
                <a:spcPct val="0"/>
              </a:spcBef>
              <a:spcAft>
                <a:spcPct val="0"/>
              </a:spcAft>
              <a:buFontTx/>
              <a:buNone/>
            </a:pPr>
            <a:fld id="{784AE6AC-DA60-4F0C-81C9-F3BF71869286}" type="slidenum">
              <a:rPr lang="en-GB" altLang="en-US" smtClean="0">
                <a:cs typeface="Arial" charset="0"/>
              </a:rPr>
              <a:pPr eaLnBrk="1" hangingPunct="1">
                <a:spcBef>
                  <a:spcPct val="0"/>
                </a:spcBef>
                <a:spcAft>
                  <a:spcPct val="0"/>
                </a:spcAft>
                <a:buFontTx/>
                <a:buNone/>
              </a:pPr>
              <a:t>41</a:t>
            </a:fld>
            <a:endParaRPr lang="en-GB" altLang="en-US" dirty="0" smtClean="0">
              <a:cs typeface="Arial" charset="0"/>
            </a:endParaRPr>
          </a:p>
        </p:txBody>
      </p:sp>
      <p:sp>
        <p:nvSpPr>
          <p:cNvPr id="48132" name="Rectangle 2"/>
          <p:cNvSpPr>
            <a:spLocks noGrp="1" noChangeArrowheads="1"/>
          </p:cNvSpPr>
          <p:nvPr>
            <p:ph type="title"/>
          </p:nvPr>
        </p:nvSpPr>
        <p:spPr/>
        <p:txBody>
          <a:bodyPr/>
          <a:lstStyle/>
          <a:p>
            <a:pPr eaLnBrk="1" hangingPunct="1"/>
            <a:r>
              <a:rPr lang="en-US" altLang="en-US" dirty="0" smtClean="0"/>
              <a:t>Resources </a:t>
            </a:r>
          </a:p>
        </p:txBody>
      </p:sp>
      <p:sp>
        <p:nvSpPr>
          <p:cNvPr id="48133" name="Rectangle 3"/>
          <p:cNvSpPr>
            <a:spLocks noGrp="1" noChangeArrowheads="1"/>
          </p:cNvSpPr>
          <p:nvPr>
            <p:ph type="body" idx="1"/>
          </p:nvPr>
        </p:nvSpPr>
        <p:spPr/>
        <p:txBody>
          <a:bodyPr/>
          <a:lstStyle/>
          <a:p>
            <a:pPr>
              <a:buFontTx/>
              <a:buNone/>
            </a:pPr>
            <a:r>
              <a:rPr lang="en-US" altLang="en-US" sz="2000" u="sng" dirty="0" smtClean="0"/>
              <a:t>To obtain IRS federal forms and publications</a:t>
            </a:r>
          </a:p>
          <a:p>
            <a:pPr>
              <a:buFontTx/>
              <a:buNone/>
            </a:pPr>
            <a:r>
              <a:rPr lang="en-US" altLang="en-US" sz="2000" dirty="0" smtClean="0">
                <a:solidFill>
                  <a:schemeClr val="bg2"/>
                </a:solidFill>
              </a:rPr>
              <a:t>IRS Website</a:t>
            </a:r>
            <a:r>
              <a:rPr lang="en-US" altLang="en-US" sz="2000" dirty="0" smtClean="0"/>
              <a:t>: </a:t>
            </a:r>
          </a:p>
          <a:p>
            <a:pPr>
              <a:buFontTx/>
              <a:buNone/>
            </a:pPr>
            <a:r>
              <a:rPr lang="en-US" altLang="en-US" sz="2000" b="1" dirty="0" smtClean="0">
                <a:hlinkClick r:id="rId3"/>
              </a:rPr>
              <a:t>http://www.irs.gov/formspubs/index.html</a:t>
            </a:r>
            <a:endParaRPr lang="en-US" altLang="en-US" sz="2000" b="1" dirty="0" smtClean="0"/>
          </a:p>
          <a:p>
            <a:pPr>
              <a:buFontTx/>
              <a:buNone/>
            </a:pPr>
            <a:endParaRPr lang="en-US" altLang="en-US" sz="2000" dirty="0" smtClean="0"/>
          </a:p>
        </p:txBody>
      </p:sp>
      <p:pic>
        <p:nvPicPr>
          <p:cNvPr id="48134" name="Picture 5"/>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42988" y="3644900"/>
            <a:ext cx="3889375" cy="25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5"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19700" y="3644900"/>
            <a:ext cx="2881313" cy="25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Footer Placeholder 3"/>
          <p:cNvSpPr>
            <a:spLocks noGrp="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10000"/>
              </a:spcBef>
              <a:spcAft>
                <a:spcPct val="40000"/>
              </a:spcAft>
              <a:buChar char="•"/>
              <a:defRPr>
                <a:solidFill>
                  <a:srgbClr val="0054A6"/>
                </a:solidFill>
                <a:latin typeface="Arial" charset="0"/>
              </a:defRPr>
            </a:lvl1pPr>
            <a:lvl2pPr marL="742950" indent="-285750" eaLnBrk="0" hangingPunct="0">
              <a:spcBef>
                <a:spcPct val="10000"/>
              </a:spcBef>
              <a:spcAft>
                <a:spcPct val="40000"/>
              </a:spcAft>
              <a:buChar char="–"/>
              <a:defRPr sz="1600">
                <a:solidFill>
                  <a:srgbClr val="0054A6"/>
                </a:solidFill>
                <a:latin typeface="Arial" charset="0"/>
              </a:defRPr>
            </a:lvl2pPr>
            <a:lvl3pPr marL="1143000" indent="-228600" eaLnBrk="0" hangingPunct="0">
              <a:spcBef>
                <a:spcPct val="10000"/>
              </a:spcBef>
              <a:spcAft>
                <a:spcPct val="40000"/>
              </a:spcAft>
              <a:buChar char="•"/>
              <a:defRPr sz="14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spcBef>
                <a:spcPct val="0"/>
              </a:spcBef>
              <a:spcAft>
                <a:spcPct val="0"/>
              </a:spcAft>
              <a:buFontTx/>
              <a:buNone/>
            </a:pPr>
            <a:r>
              <a:rPr lang="en-GB" altLang="en-US" dirty="0" smtClean="0">
                <a:cs typeface="Arial" charset="0"/>
              </a:rPr>
              <a:t>American Chemical Society</a:t>
            </a:r>
          </a:p>
        </p:txBody>
      </p:sp>
      <p:sp>
        <p:nvSpPr>
          <p:cNvPr id="49155" name="Slide Number Placeholder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10000"/>
              </a:spcBef>
              <a:spcAft>
                <a:spcPct val="40000"/>
              </a:spcAft>
              <a:buChar char="•"/>
              <a:defRPr>
                <a:solidFill>
                  <a:srgbClr val="0054A6"/>
                </a:solidFill>
                <a:latin typeface="Arial" charset="0"/>
              </a:defRPr>
            </a:lvl1pPr>
            <a:lvl2pPr marL="742950" indent="-285750" eaLnBrk="0" hangingPunct="0">
              <a:spcBef>
                <a:spcPct val="10000"/>
              </a:spcBef>
              <a:spcAft>
                <a:spcPct val="40000"/>
              </a:spcAft>
              <a:buChar char="–"/>
              <a:defRPr sz="1600">
                <a:solidFill>
                  <a:srgbClr val="0054A6"/>
                </a:solidFill>
                <a:latin typeface="Arial" charset="0"/>
              </a:defRPr>
            </a:lvl2pPr>
            <a:lvl3pPr marL="1143000" indent="-228600" eaLnBrk="0" hangingPunct="0">
              <a:spcBef>
                <a:spcPct val="10000"/>
              </a:spcBef>
              <a:spcAft>
                <a:spcPct val="40000"/>
              </a:spcAft>
              <a:buChar char="•"/>
              <a:defRPr sz="14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spcBef>
                <a:spcPct val="0"/>
              </a:spcBef>
              <a:spcAft>
                <a:spcPct val="0"/>
              </a:spcAft>
              <a:buFontTx/>
              <a:buNone/>
            </a:pPr>
            <a:fld id="{4A23280B-0E02-4966-AFBF-8B9206C31ABF}" type="slidenum">
              <a:rPr lang="en-GB" altLang="en-US" smtClean="0">
                <a:cs typeface="Arial" charset="0"/>
              </a:rPr>
              <a:pPr eaLnBrk="1" hangingPunct="1">
                <a:spcBef>
                  <a:spcPct val="0"/>
                </a:spcBef>
                <a:spcAft>
                  <a:spcPct val="0"/>
                </a:spcAft>
                <a:buFontTx/>
                <a:buNone/>
              </a:pPr>
              <a:t>42</a:t>
            </a:fld>
            <a:endParaRPr lang="en-GB" altLang="en-US" dirty="0" smtClean="0">
              <a:cs typeface="Arial" charset="0"/>
            </a:endParaRPr>
          </a:p>
        </p:txBody>
      </p:sp>
      <p:sp>
        <p:nvSpPr>
          <p:cNvPr id="49156" name="Rectangle 2"/>
          <p:cNvSpPr>
            <a:spLocks noGrp="1" noChangeArrowheads="1"/>
          </p:cNvSpPr>
          <p:nvPr>
            <p:ph type="title"/>
          </p:nvPr>
        </p:nvSpPr>
        <p:spPr/>
        <p:txBody>
          <a:bodyPr/>
          <a:lstStyle/>
          <a:p>
            <a:pPr eaLnBrk="1" hangingPunct="1"/>
            <a:r>
              <a:rPr lang="en-US" altLang="en-US" dirty="0" smtClean="0"/>
              <a:t>American Chemical Society</a:t>
            </a:r>
          </a:p>
        </p:txBody>
      </p:sp>
      <p:sp>
        <p:nvSpPr>
          <p:cNvPr id="108547" name="Rectangle 3"/>
          <p:cNvSpPr>
            <a:spLocks noGrp="1" noChangeArrowheads="1"/>
          </p:cNvSpPr>
          <p:nvPr>
            <p:ph type="body" idx="1"/>
          </p:nvPr>
        </p:nvSpPr>
        <p:spPr>
          <a:xfrm>
            <a:off x="900113" y="1484313"/>
            <a:ext cx="7859712" cy="4824412"/>
          </a:xfrm>
        </p:spPr>
        <p:txBody>
          <a:bodyPr/>
          <a:lstStyle/>
          <a:p>
            <a:pPr>
              <a:lnSpc>
                <a:spcPct val="90000"/>
              </a:lnSpc>
              <a:buFontTx/>
              <a:buNone/>
              <a:defRPr/>
            </a:pPr>
            <a:r>
              <a:rPr lang="en-US" sz="2000" u="sng" dirty="0" smtClean="0"/>
              <a:t>ACS Tax Office:</a:t>
            </a:r>
            <a:endParaRPr lang="en-US" sz="2000" dirty="0"/>
          </a:p>
          <a:p>
            <a:pPr>
              <a:lnSpc>
                <a:spcPct val="90000"/>
              </a:lnSpc>
              <a:buFontTx/>
              <a:buNone/>
              <a:defRPr/>
            </a:pPr>
            <a:r>
              <a:rPr lang="en-US" b="1" dirty="0" smtClean="0"/>
              <a:t>Please send </a:t>
            </a:r>
            <a:r>
              <a:rPr lang="en-US" b="1" dirty="0"/>
              <a:t>email inquiries to: </a:t>
            </a:r>
            <a:r>
              <a:rPr lang="en-US" b="1" dirty="0">
                <a:hlinkClick r:id="rId3"/>
              </a:rPr>
              <a:t>Tax@acs.org</a:t>
            </a:r>
            <a:endParaRPr lang="en-US" b="1" dirty="0"/>
          </a:p>
          <a:p>
            <a:pPr>
              <a:lnSpc>
                <a:spcPct val="90000"/>
              </a:lnSpc>
              <a:buFontTx/>
              <a:buNone/>
              <a:defRPr/>
            </a:pPr>
            <a:endParaRPr lang="en-US" sz="1400" dirty="0">
              <a:solidFill>
                <a:schemeClr val="bg2"/>
              </a:solidFill>
            </a:endParaRPr>
          </a:p>
          <a:p>
            <a:pPr>
              <a:lnSpc>
                <a:spcPct val="90000"/>
              </a:lnSpc>
              <a:buFontTx/>
              <a:buNone/>
              <a:defRPr/>
            </a:pPr>
            <a:r>
              <a:rPr lang="en-US" sz="1600" u="sng" dirty="0" smtClean="0">
                <a:solidFill>
                  <a:schemeClr val="bg2"/>
                </a:solidFill>
              </a:rPr>
              <a:t> Name 	</a:t>
            </a:r>
            <a:r>
              <a:rPr lang="en-US" sz="1600" dirty="0">
                <a:solidFill>
                  <a:schemeClr val="bg2"/>
                </a:solidFill>
              </a:rPr>
              <a:t>	</a:t>
            </a:r>
            <a:r>
              <a:rPr lang="en-US" sz="1600" u="sng" dirty="0">
                <a:solidFill>
                  <a:schemeClr val="bg2"/>
                </a:solidFill>
              </a:rPr>
              <a:t>Title</a:t>
            </a:r>
            <a:r>
              <a:rPr lang="en-US" sz="1600" dirty="0">
                <a:solidFill>
                  <a:schemeClr val="bg2"/>
                </a:solidFill>
              </a:rPr>
              <a:t>		</a:t>
            </a:r>
            <a:r>
              <a:rPr lang="en-US" sz="1600" u="sng" dirty="0">
                <a:solidFill>
                  <a:schemeClr val="bg2"/>
                </a:solidFill>
              </a:rPr>
              <a:t>Telephone No.</a:t>
            </a:r>
            <a:r>
              <a:rPr lang="en-US" sz="1600" dirty="0">
                <a:solidFill>
                  <a:schemeClr val="bg2"/>
                </a:solidFill>
              </a:rPr>
              <a:t> 	</a:t>
            </a:r>
            <a:r>
              <a:rPr lang="en-US" sz="1600" u="sng" dirty="0">
                <a:solidFill>
                  <a:schemeClr val="bg2"/>
                </a:solidFill>
              </a:rPr>
              <a:t>Email</a:t>
            </a:r>
          </a:p>
          <a:p>
            <a:pPr>
              <a:lnSpc>
                <a:spcPct val="90000"/>
              </a:lnSpc>
              <a:buFontTx/>
              <a:buNone/>
              <a:defRPr/>
            </a:pPr>
            <a:r>
              <a:rPr lang="en-US" sz="1600" dirty="0" smtClean="0">
                <a:solidFill>
                  <a:schemeClr val="tx1"/>
                </a:solidFill>
              </a:rPr>
              <a:t>Rosalee Lewis </a:t>
            </a:r>
            <a:r>
              <a:rPr lang="en-US" sz="1600" dirty="0">
                <a:solidFill>
                  <a:schemeClr val="tx1"/>
                </a:solidFill>
              </a:rPr>
              <a:t>	</a:t>
            </a:r>
            <a:r>
              <a:rPr lang="en-US" sz="1600" dirty="0" smtClean="0">
                <a:solidFill>
                  <a:schemeClr val="tx1"/>
                </a:solidFill>
              </a:rPr>
              <a:t>Tax Manager	(202)872-6306</a:t>
            </a:r>
            <a:r>
              <a:rPr lang="en-US" sz="1600" dirty="0">
                <a:solidFill>
                  <a:schemeClr val="tx1"/>
                </a:solidFill>
              </a:rPr>
              <a:t>	</a:t>
            </a:r>
            <a:r>
              <a:rPr lang="en-US" sz="1600" dirty="0" smtClean="0">
                <a:solidFill>
                  <a:schemeClr val="tx1"/>
                </a:solidFill>
              </a:rPr>
              <a:t>R_Lewis@acs.org</a:t>
            </a:r>
          </a:p>
          <a:p>
            <a:pPr>
              <a:lnSpc>
                <a:spcPct val="90000"/>
              </a:lnSpc>
              <a:buFontTx/>
              <a:buNone/>
              <a:defRPr/>
            </a:pPr>
            <a:r>
              <a:rPr lang="en-US" sz="1600" dirty="0" smtClean="0">
                <a:solidFill>
                  <a:schemeClr val="tx1"/>
                </a:solidFill>
              </a:rPr>
              <a:t>Maria Tolentino</a:t>
            </a:r>
            <a:r>
              <a:rPr lang="en-US" sz="1600" dirty="0">
                <a:solidFill>
                  <a:schemeClr val="tx1"/>
                </a:solidFill>
              </a:rPr>
              <a:t>	</a:t>
            </a:r>
            <a:r>
              <a:rPr lang="en-US" sz="1600" dirty="0" smtClean="0">
                <a:solidFill>
                  <a:schemeClr val="tx1"/>
                </a:solidFill>
              </a:rPr>
              <a:t>Sr. Tax Accountant  (202)872-6233</a:t>
            </a:r>
            <a:r>
              <a:rPr lang="en-US" sz="1600" dirty="0">
                <a:solidFill>
                  <a:schemeClr val="tx1"/>
                </a:solidFill>
              </a:rPr>
              <a:t>	</a:t>
            </a:r>
            <a:r>
              <a:rPr lang="en-US" sz="1600" dirty="0" smtClean="0">
                <a:solidFill>
                  <a:schemeClr val="tx1"/>
                </a:solidFill>
              </a:rPr>
              <a:t>M_Tolentino@acs.org</a:t>
            </a:r>
          </a:p>
          <a:p>
            <a:pPr>
              <a:lnSpc>
                <a:spcPct val="90000"/>
              </a:lnSpc>
              <a:buFontTx/>
              <a:buNone/>
              <a:defRPr/>
            </a:pPr>
            <a:r>
              <a:rPr lang="en-US" sz="1600" dirty="0" smtClean="0">
                <a:solidFill>
                  <a:schemeClr val="tx1"/>
                </a:solidFill>
              </a:rPr>
              <a:t>Brinky Qiu	Tax Accountant	(202)872-6231	B_Qiu@acs.org</a:t>
            </a:r>
            <a:endParaRPr lang="en-US" sz="1600" dirty="0">
              <a:solidFill>
                <a:schemeClr val="tx1"/>
              </a:solidFill>
            </a:endParaRPr>
          </a:p>
          <a:p>
            <a:pPr>
              <a:lnSpc>
                <a:spcPct val="90000"/>
              </a:lnSpc>
              <a:buFontTx/>
              <a:buNone/>
              <a:defRPr/>
            </a:pPr>
            <a:r>
              <a:rPr lang="en-US" sz="1600" dirty="0" smtClean="0">
                <a:solidFill>
                  <a:schemeClr val="tx1"/>
                </a:solidFill>
              </a:rPr>
              <a:t>Lisa Wolfinger	Tax Accountant	(202)872-6052	L_Wolfinger@acs.org</a:t>
            </a:r>
          </a:p>
          <a:p>
            <a:pPr>
              <a:lnSpc>
                <a:spcPct val="90000"/>
              </a:lnSpc>
              <a:buFontTx/>
              <a:buNone/>
              <a:defRPr/>
            </a:pPr>
            <a:r>
              <a:rPr lang="en-US" sz="1600" dirty="0" smtClean="0">
                <a:solidFill>
                  <a:schemeClr val="tx1"/>
                </a:solidFill>
              </a:rPr>
              <a:t>Leila Hoen	Assistant Director	(202)872-6027	L_Hoen@acs.org</a:t>
            </a:r>
          </a:p>
          <a:p>
            <a:pPr marL="0" indent="0" eaLnBrk="1" hangingPunct="1">
              <a:lnSpc>
                <a:spcPct val="90000"/>
              </a:lnSpc>
              <a:buFontTx/>
              <a:buNone/>
              <a:defRPr/>
            </a:pPr>
            <a:endParaRPr lang="en-US" sz="1600" dirty="0" smtClean="0"/>
          </a:p>
        </p:txBody>
      </p:sp>
    </p:spTree>
  </p:cSld>
  <p:clrMapOvr>
    <a:masterClrMapping/>
  </p:clrMapOvr>
  <p:transition spd="med">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
          <p:cNvSpPr>
            <a:spLocks noGrp="1" noChangeArrowheads="1"/>
          </p:cNvSpPr>
          <p:nvPr>
            <p:ph type="ftr" sz="quarter" idx="10"/>
          </p:nvPr>
        </p:nvSpPr>
        <p:spPr>
          <a:noFill/>
        </p:spPr>
        <p:txBody>
          <a:bodyPr/>
          <a:lstStyle>
            <a:lvl1pPr eaLnBrk="0" hangingPunct="0">
              <a:spcBef>
                <a:spcPct val="10000"/>
              </a:spcBef>
              <a:spcAft>
                <a:spcPct val="40000"/>
              </a:spcAft>
              <a:buChar char="•"/>
              <a:defRPr>
                <a:solidFill>
                  <a:srgbClr val="0054A6"/>
                </a:solidFill>
                <a:latin typeface="Arial" charset="0"/>
              </a:defRPr>
            </a:lvl1pPr>
            <a:lvl2pPr marL="742950" indent="-285750" eaLnBrk="0" hangingPunct="0">
              <a:spcBef>
                <a:spcPct val="10000"/>
              </a:spcBef>
              <a:spcAft>
                <a:spcPct val="40000"/>
              </a:spcAft>
              <a:buChar char="–"/>
              <a:defRPr sz="1600">
                <a:solidFill>
                  <a:srgbClr val="0054A6"/>
                </a:solidFill>
                <a:latin typeface="Arial" charset="0"/>
              </a:defRPr>
            </a:lvl2pPr>
            <a:lvl3pPr marL="1143000" indent="-228600" eaLnBrk="0" hangingPunct="0">
              <a:spcBef>
                <a:spcPct val="10000"/>
              </a:spcBef>
              <a:spcAft>
                <a:spcPct val="40000"/>
              </a:spcAft>
              <a:buChar char="•"/>
              <a:defRPr sz="14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spcBef>
                <a:spcPct val="0"/>
              </a:spcBef>
              <a:spcAft>
                <a:spcPct val="0"/>
              </a:spcAft>
              <a:buFontTx/>
              <a:buNone/>
            </a:pPr>
            <a:r>
              <a:rPr lang="en-GB" altLang="en-US" dirty="0" smtClean="0"/>
              <a:t>American Chemical Society</a:t>
            </a:r>
          </a:p>
        </p:txBody>
      </p:sp>
      <p:sp>
        <p:nvSpPr>
          <p:cNvPr id="5123" name="Rectangle 4"/>
          <p:cNvSpPr>
            <a:spLocks noGrp="1" noChangeArrowheads="1"/>
          </p:cNvSpPr>
          <p:nvPr>
            <p:ph type="ctrTitle"/>
          </p:nvPr>
        </p:nvSpPr>
        <p:spPr/>
        <p:txBody>
          <a:bodyPr/>
          <a:lstStyle/>
          <a:p>
            <a:pPr eaLnBrk="1" hangingPunct="1"/>
            <a:r>
              <a:rPr lang="en-US" altLang="en-US" b="1" dirty="0" smtClean="0"/>
              <a:t>Legal Stuff You Need To Know*</a:t>
            </a:r>
          </a:p>
        </p:txBody>
      </p:sp>
      <p:sp>
        <p:nvSpPr>
          <p:cNvPr id="5124" name="Rectangle 5"/>
          <p:cNvSpPr>
            <a:spLocks noGrp="1" noChangeArrowheads="1"/>
          </p:cNvSpPr>
          <p:nvPr>
            <p:ph type="subTitle" idx="1"/>
          </p:nvPr>
        </p:nvSpPr>
        <p:spPr/>
        <p:txBody>
          <a:bodyPr/>
          <a:lstStyle/>
          <a:p>
            <a:pPr algn="r" eaLnBrk="1" hangingPunct="1"/>
            <a:r>
              <a:rPr lang="en-US" altLang="en-US" dirty="0" smtClean="0"/>
              <a:t>David T. Smorodin</a:t>
            </a:r>
          </a:p>
          <a:p>
            <a:pPr algn="r" eaLnBrk="1" hangingPunct="1"/>
            <a:r>
              <a:rPr lang="en-US" altLang="en-US" dirty="0" smtClean="0"/>
              <a:t>Assistant General Counsel </a:t>
            </a:r>
          </a:p>
          <a:p>
            <a:pPr algn="r" eaLnBrk="1" hangingPunct="1"/>
            <a:r>
              <a:rPr lang="en-US" altLang="en-US" dirty="0" smtClean="0"/>
              <a:t>August  18, 2015</a:t>
            </a:r>
          </a:p>
          <a:p>
            <a:pPr algn="r" eaLnBrk="1" hangingPunct="1"/>
            <a:endParaRPr lang="en-US" altLang="en-US" dirty="0"/>
          </a:p>
          <a:p>
            <a:pPr algn="r" eaLnBrk="1" hangingPunct="1"/>
            <a:endParaRPr lang="en-US" altLang="en-US" dirty="0" smtClean="0"/>
          </a:p>
          <a:p>
            <a:pPr algn="r" eaLnBrk="1" hangingPunct="1"/>
            <a:endParaRPr lang="en-US" altLang="en-US" dirty="0" smtClean="0"/>
          </a:p>
        </p:txBody>
      </p:sp>
    </p:spTree>
    <p:extLst>
      <p:ext uri="{BB962C8B-B14F-4D97-AF65-F5344CB8AC3E}">
        <p14:creationId xmlns:p14="http://schemas.microsoft.com/office/powerpoint/2010/main" val="17496272"/>
      </p:ext>
    </p:extLst>
  </p:cSld>
  <p:clrMapOvr>
    <a:masterClrMapping/>
  </p:clrMapOvr>
  <p:transition>
    <p:wipe dir="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0"/>
          </p:nvPr>
        </p:nvSpPr>
        <p:spPr>
          <a:noFill/>
        </p:spPr>
        <p:txBody>
          <a:bodyPr/>
          <a:lstStyle>
            <a:lvl1pPr eaLnBrk="0" hangingPunct="0">
              <a:spcBef>
                <a:spcPct val="20000"/>
              </a:spcBef>
              <a:buChar char="•"/>
              <a:defRPr>
                <a:solidFill>
                  <a:schemeClr val="bg1"/>
                </a:solidFill>
                <a:latin typeface="Arial" charset="0"/>
              </a:defRPr>
            </a:lvl1pPr>
            <a:lvl2pPr marL="742950" indent="-285750" eaLnBrk="0" hangingPunct="0">
              <a:spcBef>
                <a:spcPct val="20000"/>
              </a:spcBef>
              <a:buChar char="–"/>
              <a:defRPr sz="1600">
                <a:solidFill>
                  <a:schemeClr val="bg1"/>
                </a:solidFill>
                <a:latin typeface="Arial" charset="0"/>
              </a:defRPr>
            </a:lvl2pPr>
            <a:lvl3pPr marL="1143000" indent="-228600" eaLnBrk="0" hangingPunct="0">
              <a:spcBef>
                <a:spcPct val="20000"/>
              </a:spcBef>
              <a:buChar char="•"/>
              <a:defRPr sz="1400">
                <a:solidFill>
                  <a:schemeClr val="bg1"/>
                </a:solidFill>
                <a:latin typeface="Arial" charset="0"/>
              </a:defRPr>
            </a:lvl3pPr>
            <a:lvl4pPr marL="1600200" indent="-228600" eaLnBrk="0" hangingPunct="0">
              <a:spcBef>
                <a:spcPct val="20000"/>
              </a:spcBef>
              <a:buChar char="–"/>
              <a:defRPr sz="1200">
                <a:solidFill>
                  <a:schemeClr val="bg1"/>
                </a:solidFill>
                <a:latin typeface="Arial" charset="0"/>
              </a:defRPr>
            </a:lvl4pPr>
            <a:lvl5pPr marL="2057400" indent="-228600" eaLnBrk="0" hangingPunct="0">
              <a:spcBef>
                <a:spcPct val="20000"/>
              </a:spcBef>
              <a:buChar char="»"/>
              <a:defRPr sz="1000">
                <a:solidFill>
                  <a:schemeClr val="bg1"/>
                </a:solidFill>
                <a:latin typeface="Arial" charset="0"/>
              </a:defRPr>
            </a:lvl5pPr>
            <a:lvl6pPr marL="2514600" indent="-228600" eaLnBrk="0" fontAlgn="base" hangingPunct="0">
              <a:spcBef>
                <a:spcPct val="20000"/>
              </a:spcBef>
              <a:spcAft>
                <a:spcPct val="0"/>
              </a:spcAft>
              <a:buChar char="»"/>
              <a:defRPr sz="1000">
                <a:solidFill>
                  <a:schemeClr val="bg1"/>
                </a:solidFill>
                <a:latin typeface="Arial" charset="0"/>
              </a:defRPr>
            </a:lvl6pPr>
            <a:lvl7pPr marL="2971800" indent="-228600" eaLnBrk="0" fontAlgn="base" hangingPunct="0">
              <a:spcBef>
                <a:spcPct val="20000"/>
              </a:spcBef>
              <a:spcAft>
                <a:spcPct val="0"/>
              </a:spcAft>
              <a:buChar char="»"/>
              <a:defRPr sz="1000">
                <a:solidFill>
                  <a:schemeClr val="bg1"/>
                </a:solidFill>
                <a:latin typeface="Arial" charset="0"/>
              </a:defRPr>
            </a:lvl7pPr>
            <a:lvl8pPr marL="3429000" indent="-228600" eaLnBrk="0" fontAlgn="base" hangingPunct="0">
              <a:spcBef>
                <a:spcPct val="20000"/>
              </a:spcBef>
              <a:spcAft>
                <a:spcPct val="0"/>
              </a:spcAft>
              <a:buChar char="»"/>
              <a:defRPr sz="1000">
                <a:solidFill>
                  <a:schemeClr val="bg1"/>
                </a:solidFill>
                <a:latin typeface="Arial" charset="0"/>
              </a:defRPr>
            </a:lvl8pPr>
            <a:lvl9pPr marL="3886200" indent="-228600" eaLnBrk="0" fontAlgn="base" hangingPunct="0">
              <a:spcBef>
                <a:spcPct val="20000"/>
              </a:spcBef>
              <a:spcAft>
                <a:spcPct val="0"/>
              </a:spcAft>
              <a:buChar char="»"/>
              <a:defRPr sz="1000">
                <a:solidFill>
                  <a:schemeClr val="bg1"/>
                </a:solidFill>
                <a:latin typeface="Arial" charset="0"/>
              </a:defRPr>
            </a:lvl9pPr>
          </a:lstStyle>
          <a:p>
            <a:pPr eaLnBrk="1" hangingPunct="1">
              <a:spcBef>
                <a:spcPct val="0"/>
              </a:spcBef>
              <a:buFontTx/>
              <a:buNone/>
            </a:pPr>
            <a:fld id="{4A30603E-4D40-4C94-8BFF-818F575A6608}" type="slidenum">
              <a:rPr lang="en-GB" altLang="en-US" smtClean="0"/>
              <a:pPr eaLnBrk="1" hangingPunct="1">
                <a:spcBef>
                  <a:spcPct val="0"/>
                </a:spcBef>
                <a:buFontTx/>
                <a:buNone/>
              </a:pPr>
              <a:t>44</a:t>
            </a:fld>
            <a:endParaRPr lang="en-GB" altLang="en-US" dirty="0" smtClean="0"/>
          </a:p>
        </p:txBody>
      </p:sp>
      <p:sp>
        <p:nvSpPr>
          <p:cNvPr id="6147" name="Footer Placeholder 4"/>
          <p:cNvSpPr>
            <a:spLocks noGrp="1"/>
          </p:cNvSpPr>
          <p:nvPr>
            <p:ph type="ftr" sz="quarter" idx="11"/>
          </p:nvPr>
        </p:nvSpPr>
        <p:spPr>
          <a:noFill/>
        </p:spPr>
        <p:txBody>
          <a:bodyPr/>
          <a:lstStyle>
            <a:lvl1pPr eaLnBrk="0" hangingPunct="0">
              <a:spcBef>
                <a:spcPct val="20000"/>
              </a:spcBef>
              <a:buChar char="•"/>
              <a:defRPr>
                <a:solidFill>
                  <a:schemeClr val="bg1"/>
                </a:solidFill>
                <a:latin typeface="Arial" charset="0"/>
              </a:defRPr>
            </a:lvl1pPr>
            <a:lvl2pPr marL="742950" indent="-285750" eaLnBrk="0" hangingPunct="0">
              <a:spcBef>
                <a:spcPct val="20000"/>
              </a:spcBef>
              <a:buChar char="–"/>
              <a:defRPr sz="1600">
                <a:solidFill>
                  <a:schemeClr val="bg1"/>
                </a:solidFill>
                <a:latin typeface="Arial" charset="0"/>
              </a:defRPr>
            </a:lvl2pPr>
            <a:lvl3pPr marL="1143000" indent="-228600" eaLnBrk="0" hangingPunct="0">
              <a:spcBef>
                <a:spcPct val="20000"/>
              </a:spcBef>
              <a:buChar char="•"/>
              <a:defRPr sz="1400">
                <a:solidFill>
                  <a:schemeClr val="bg1"/>
                </a:solidFill>
                <a:latin typeface="Arial" charset="0"/>
              </a:defRPr>
            </a:lvl3pPr>
            <a:lvl4pPr marL="1600200" indent="-228600" eaLnBrk="0" hangingPunct="0">
              <a:spcBef>
                <a:spcPct val="20000"/>
              </a:spcBef>
              <a:buChar char="–"/>
              <a:defRPr sz="1200">
                <a:solidFill>
                  <a:schemeClr val="bg1"/>
                </a:solidFill>
                <a:latin typeface="Arial" charset="0"/>
              </a:defRPr>
            </a:lvl4pPr>
            <a:lvl5pPr marL="2057400" indent="-228600" eaLnBrk="0" hangingPunct="0">
              <a:spcBef>
                <a:spcPct val="20000"/>
              </a:spcBef>
              <a:buChar char="»"/>
              <a:defRPr sz="1000">
                <a:solidFill>
                  <a:schemeClr val="bg1"/>
                </a:solidFill>
                <a:latin typeface="Arial" charset="0"/>
              </a:defRPr>
            </a:lvl5pPr>
            <a:lvl6pPr marL="2514600" indent="-228600" eaLnBrk="0" fontAlgn="base" hangingPunct="0">
              <a:spcBef>
                <a:spcPct val="20000"/>
              </a:spcBef>
              <a:spcAft>
                <a:spcPct val="0"/>
              </a:spcAft>
              <a:buChar char="»"/>
              <a:defRPr sz="1000">
                <a:solidFill>
                  <a:schemeClr val="bg1"/>
                </a:solidFill>
                <a:latin typeface="Arial" charset="0"/>
              </a:defRPr>
            </a:lvl6pPr>
            <a:lvl7pPr marL="2971800" indent="-228600" eaLnBrk="0" fontAlgn="base" hangingPunct="0">
              <a:spcBef>
                <a:spcPct val="20000"/>
              </a:spcBef>
              <a:spcAft>
                <a:spcPct val="0"/>
              </a:spcAft>
              <a:buChar char="»"/>
              <a:defRPr sz="1000">
                <a:solidFill>
                  <a:schemeClr val="bg1"/>
                </a:solidFill>
                <a:latin typeface="Arial" charset="0"/>
              </a:defRPr>
            </a:lvl7pPr>
            <a:lvl8pPr marL="3429000" indent="-228600" eaLnBrk="0" fontAlgn="base" hangingPunct="0">
              <a:spcBef>
                <a:spcPct val="20000"/>
              </a:spcBef>
              <a:spcAft>
                <a:spcPct val="0"/>
              </a:spcAft>
              <a:buChar char="»"/>
              <a:defRPr sz="1000">
                <a:solidFill>
                  <a:schemeClr val="bg1"/>
                </a:solidFill>
                <a:latin typeface="Arial" charset="0"/>
              </a:defRPr>
            </a:lvl8pPr>
            <a:lvl9pPr marL="3886200" indent="-228600" eaLnBrk="0" fontAlgn="base" hangingPunct="0">
              <a:spcBef>
                <a:spcPct val="20000"/>
              </a:spcBef>
              <a:spcAft>
                <a:spcPct val="0"/>
              </a:spcAft>
              <a:buChar char="»"/>
              <a:defRPr sz="1000">
                <a:solidFill>
                  <a:schemeClr val="bg1"/>
                </a:solidFill>
                <a:latin typeface="Arial" charset="0"/>
              </a:defRPr>
            </a:lvl9pPr>
          </a:lstStyle>
          <a:p>
            <a:pPr eaLnBrk="1" hangingPunct="1">
              <a:spcBef>
                <a:spcPct val="0"/>
              </a:spcBef>
              <a:buFontTx/>
              <a:buNone/>
            </a:pPr>
            <a:r>
              <a:rPr lang="en-GB" altLang="en-US" dirty="0" smtClean="0"/>
              <a:t>American Chemical Society</a:t>
            </a:r>
          </a:p>
        </p:txBody>
      </p:sp>
      <p:sp>
        <p:nvSpPr>
          <p:cNvPr id="6148" name="Rectangle 2"/>
          <p:cNvSpPr>
            <a:spLocks noGrp="1" noChangeArrowheads="1"/>
          </p:cNvSpPr>
          <p:nvPr>
            <p:ph type="title"/>
          </p:nvPr>
        </p:nvSpPr>
        <p:spPr/>
        <p:txBody>
          <a:bodyPr/>
          <a:lstStyle/>
          <a:p>
            <a:pPr eaLnBrk="1" hangingPunct="1"/>
            <a:r>
              <a:rPr lang="en-GB" altLang="en-US" dirty="0" smtClean="0"/>
              <a:t>*Legal Disclaimer…</a:t>
            </a:r>
          </a:p>
        </p:txBody>
      </p:sp>
      <p:sp>
        <p:nvSpPr>
          <p:cNvPr id="6149" name="Rectangle 3"/>
          <p:cNvSpPr>
            <a:spLocks noGrp="1" noChangeArrowheads="1"/>
          </p:cNvSpPr>
          <p:nvPr>
            <p:ph type="body" idx="1"/>
          </p:nvPr>
        </p:nvSpPr>
        <p:spPr/>
        <p:txBody>
          <a:bodyPr/>
          <a:lstStyle/>
          <a:p>
            <a:pPr eaLnBrk="1" hangingPunct="1"/>
            <a:r>
              <a:rPr lang="en-US" altLang="en-US" dirty="0" smtClean="0"/>
              <a:t>Notwithstanding the title of this presentation, these slides are intended to provide a BRIEF legal overview regarding some of the basics of several areas of law.  In other words, these slides do NOT contain ALL the legal stuff you will ever need to know!  </a:t>
            </a:r>
          </a:p>
          <a:p>
            <a:pPr eaLnBrk="1" hangingPunct="1"/>
            <a:endParaRPr lang="en-US" altLang="en-US" dirty="0" smtClean="0"/>
          </a:p>
          <a:p>
            <a:pPr eaLnBrk="1" hangingPunct="1"/>
            <a:r>
              <a:rPr lang="en-US" altLang="en-US" dirty="0" smtClean="0"/>
              <a:t>If you have specific questions, please contact Flint Lewis, David Smorodin, Ken Polk, Eric Slater or Barbara Polansky at the ACS. </a:t>
            </a:r>
            <a:endParaRPr lang="en-GB" altLang="en-US" dirty="0" smtClean="0"/>
          </a:p>
          <a:p>
            <a:pPr eaLnBrk="1" hangingPunct="1"/>
            <a:endParaRPr lang="en-GB" altLang="en-US" dirty="0" smtClean="0"/>
          </a:p>
          <a:p>
            <a:pPr eaLnBrk="1" hangingPunct="1"/>
            <a:endParaRPr lang="en-GB" altLang="en-US" dirty="0" smtClean="0"/>
          </a:p>
        </p:txBody>
      </p:sp>
    </p:spTree>
    <p:extLst>
      <p:ext uri="{BB962C8B-B14F-4D97-AF65-F5344CB8AC3E}">
        <p14:creationId xmlns:p14="http://schemas.microsoft.com/office/powerpoint/2010/main" val="4042287499"/>
      </p:ext>
    </p:extLst>
  </p:cSld>
  <p:clrMapOvr>
    <a:masterClrMapping/>
  </p:clrMapOvr>
  <p:transition>
    <p:wipe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oter Placeholder 3"/>
          <p:cNvSpPr>
            <a:spLocks noGrp="1"/>
          </p:cNvSpPr>
          <p:nvPr>
            <p:ph type="ftr" sz="quarter" idx="10"/>
          </p:nvPr>
        </p:nvSpPr>
        <p:spPr>
          <a:noFill/>
        </p:spPr>
        <p:txBody>
          <a:bodyPr/>
          <a:lstStyle>
            <a:lvl1pPr eaLnBrk="0" hangingPunct="0">
              <a:spcBef>
                <a:spcPct val="10000"/>
              </a:spcBef>
              <a:spcAft>
                <a:spcPct val="40000"/>
              </a:spcAft>
              <a:buChar char="•"/>
              <a:defRPr>
                <a:solidFill>
                  <a:srgbClr val="0054A6"/>
                </a:solidFill>
                <a:latin typeface="Arial" charset="0"/>
              </a:defRPr>
            </a:lvl1pPr>
            <a:lvl2pPr marL="742950" indent="-285750" eaLnBrk="0" hangingPunct="0">
              <a:spcBef>
                <a:spcPct val="10000"/>
              </a:spcBef>
              <a:spcAft>
                <a:spcPct val="40000"/>
              </a:spcAft>
              <a:buChar char="–"/>
              <a:defRPr sz="1600">
                <a:solidFill>
                  <a:srgbClr val="0054A6"/>
                </a:solidFill>
                <a:latin typeface="Arial" charset="0"/>
              </a:defRPr>
            </a:lvl2pPr>
            <a:lvl3pPr marL="1143000" indent="-228600" eaLnBrk="0" hangingPunct="0">
              <a:spcBef>
                <a:spcPct val="10000"/>
              </a:spcBef>
              <a:spcAft>
                <a:spcPct val="40000"/>
              </a:spcAft>
              <a:buChar char="•"/>
              <a:defRPr sz="14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spcBef>
                <a:spcPct val="0"/>
              </a:spcBef>
              <a:spcAft>
                <a:spcPct val="0"/>
              </a:spcAft>
              <a:buFontTx/>
              <a:buNone/>
            </a:pPr>
            <a:r>
              <a:rPr lang="en-GB" altLang="en-US" dirty="0" smtClean="0"/>
              <a:t>American Chemical Society</a:t>
            </a:r>
          </a:p>
        </p:txBody>
      </p:sp>
      <p:sp>
        <p:nvSpPr>
          <p:cNvPr id="7171" name="Slide Number Placeholder 4"/>
          <p:cNvSpPr>
            <a:spLocks noGrp="1"/>
          </p:cNvSpPr>
          <p:nvPr>
            <p:ph type="sldNum" sz="quarter" idx="11"/>
          </p:nvPr>
        </p:nvSpPr>
        <p:spPr>
          <a:noFill/>
        </p:spPr>
        <p:txBody>
          <a:bodyPr/>
          <a:lstStyle>
            <a:lvl1pPr eaLnBrk="0" hangingPunct="0">
              <a:spcBef>
                <a:spcPct val="10000"/>
              </a:spcBef>
              <a:spcAft>
                <a:spcPct val="40000"/>
              </a:spcAft>
              <a:buChar char="•"/>
              <a:defRPr>
                <a:solidFill>
                  <a:srgbClr val="0054A6"/>
                </a:solidFill>
                <a:latin typeface="Arial" charset="0"/>
              </a:defRPr>
            </a:lvl1pPr>
            <a:lvl2pPr marL="742950" indent="-285750" eaLnBrk="0" hangingPunct="0">
              <a:spcBef>
                <a:spcPct val="10000"/>
              </a:spcBef>
              <a:spcAft>
                <a:spcPct val="40000"/>
              </a:spcAft>
              <a:buChar char="–"/>
              <a:defRPr sz="1600">
                <a:solidFill>
                  <a:srgbClr val="0054A6"/>
                </a:solidFill>
                <a:latin typeface="Arial" charset="0"/>
              </a:defRPr>
            </a:lvl2pPr>
            <a:lvl3pPr marL="1143000" indent="-228600" eaLnBrk="0" hangingPunct="0">
              <a:spcBef>
                <a:spcPct val="10000"/>
              </a:spcBef>
              <a:spcAft>
                <a:spcPct val="40000"/>
              </a:spcAft>
              <a:buChar char="•"/>
              <a:defRPr sz="14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spcBef>
                <a:spcPct val="0"/>
              </a:spcBef>
              <a:spcAft>
                <a:spcPct val="0"/>
              </a:spcAft>
              <a:buFontTx/>
              <a:buNone/>
            </a:pPr>
            <a:fld id="{B0B7886C-02CD-4F21-9E7E-365C619A8C63}" type="slidenum">
              <a:rPr lang="en-GB" altLang="en-US" smtClean="0"/>
              <a:pPr eaLnBrk="1" hangingPunct="1">
                <a:spcBef>
                  <a:spcPct val="0"/>
                </a:spcBef>
                <a:spcAft>
                  <a:spcPct val="0"/>
                </a:spcAft>
                <a:buFontTx/>
                <a:buNone/>
              </a:pPr>
              <a:t>45</a:t>
            </a:fld>
            <a:endParaRPr lang="en-GB" altLang="en-US" dirty="0" smtClean="0"/>
          </a:p>
        </p:txBody>
      </p:sp>
      <p:sp>
        <p:nvSpPr>
          <p:cNvPr id="7172" name="Rectangle 2"/>
          <p:cNvSpPr>
            <a:spLocks noGrp="1" noChangeArrowheads="1"/>
          </p:cNvSpPr>
          <p:nvPr>
            <p:ph type="title"/>
          </p:nvPr>
        </p:nvSpPr>
        <p:spPr>
          <a:xfrm>
            <a:off x="827088" y="319088"/>
            <a:ext cx="5616575" cy="588962"/>
          </a:xfrm>
        </p:spPr>
        <p:txBody>
          <a:bodyPr/>
          <a:lstStyle/>
          <a:p>
            <a:pPr eaLnBrk="1" hangingPunct="1"/>
            <a:r>
              <a:rPr lang="en-US" altLang="en-US" dirty="0" smtClean="0"/>
              <a:t>Who Is The ACS?</a:t>
            </a:r>
          </a:p>
        </p:txBody>
      </p:sp>
      <p:sp>
        <p:nvSpPr>
          <p:cNvPr id="7173" name="Rectangle 3"/>
          <p:cNvSpPr>
            <a:spLocks noGrp="1" noChangeArrowheads="1"/>
          </p:cNvSpPr>
          <p:nvPr>
            <p:ph type="body" idx="1"/>
          </p:nvPr>
        </p:nvSpPr>
        <p:spPr>
          <a:xfrm>
            <a:off x="600075" y="1076325"/>
            <a:ext cx="8208963" cy="5073650"/>
          </a:xfrm>
        </p:spPr>
        <p:txBody>
          <a:bodyPr/>
          <a:lstStyle/>
          <a:p>
            <a:pPr eaLnBrk="1" hangingPunct="1"/>
            <a:r>
              <a:rPr lang="en-US" altLang="en-US" sz="2000" dirty="0" smtClean="0"/>
              <a:t>“ACS is a federally-chartered, nonprofit corporation headquartered at 1155 16th Street, N.W., Washington, D.C.  20036”</a:t>
            </a:r>
          </a:p>
          <a:p>
            <a:pPr eaLnBrk="1" hangingPunct="1"/>
            <a:r>
              <a:rPr lang="en-US" altLang="en-US" sz="2000" dirty="0" smtClean="0"/>
              <a:t>“Federally chartered”  </a:t>
            </a:r>
          </a:p>
          <a:p>
            <a:pPr lvl="1" eaLnBrk="1" hangingPunct="1"/>
            <a:r>
              <a:rPr lang="en-US" altLang="en-US" sz="2000" dirty="0" smtClean="0"/>
              <a:t>We do not have “articles of incorporation”</a:t>
            </a:r>
          </a:p>
          <a:p>
            <a:pPr lvl="1" eaLnBrk="1" hangingPunct="1"/>
            <a:r>
              <a:rPr lang="en-US" altLang="en-US" sz="2000" dirty="0" smtClean="0"/>
              <a:t>National charter:  36 U.S.C. §§ 20501 – 20506.  </a:t>
            </a:r>
            <a:r>
              <a:rPr lang="en-US" altLang="en-US" sz="2000" i="1" dirty="0" smtClean="0"/>
              <a:t>See</a:t>
            </a:r>
            <a:r>
              <a:rPr lang="en-US" altLang="en-US" sz="2000" dirty="0" smtClean="0"/>
              <a:t> Bulletin 5  </a:t>
            </a:r>
            <a:r>
              <a:rPr lang="en-US" altLang="en-US" sz="2000" dirty="0" smtClean="0">
                <a:hlinkClick r:id="rId3"/>
              </a:rPr>
              <a:t>http://www.acs.org/content/dam/acsorg/about/governance/charter/bulletin-5.pdf</a:t>
            </a:r>
            <a:endParaRPr lang="en-US" altLang="en-US" sz="2000" dirty="0" smtClean="0"/>
          </a:p>
          <a:p>
            <a:pPr lvl="1" eaLnBrk="1" hangingPunct="1"/>
            <a:r>
              <a:rPr lang="en-US" altLang="en-US" sz="2000" dirty="0" smtClean="0"/>
              <a:t>“Nonprofit” is really a bit of a misnomer</a:t>
            </a:r>
          </a:p>
          <a:p>
            <a:pPr lvl="1" eaLnBrk="1" hangingPunct="1"/>
            <a:r>
              <a:rPr lang="en-US" altLang="en-US" sz="2000" dirty="0" smtClean="0"/>
              <a:t>Not “owned” by anyone, </a:t>
            </a:r>
            <a:r>
              <a:rPr lang="en-US" altLang="en-US" sz="2000" i="1" dirty="0" smtClean="0"/>
              <a:t>i.e</a:t>
            </a:r>
            <a:r>
              <a:rPr lang="en-US" altLang="en-US" sz="2000" dirty="0" smtClean="0"/>
              <a:t>., no shareholders – those who control the organization do not have an ownership interest in it</a:t>
            </a:r>
          </a:p>
          <a:p>
            <a:pPr lvl="1" eaLnBrk="1" hangingPunct="1"/>
            <a:r>
              <a:rPr lang="en-US" altLang="en-US" sz="2000" dirty="0" smtClean="0"/>
              <a:t>Prohibition on paying dividends or profits to shareholders, etc.</a:t>
            </a:r>
          </a:p>
          <a:p>
            <a:pPr lvl="1" eaLnBrk="1" hangingPunct="1"/>
            <a:r>
              <a:rPr lang="en-US" altLang="en-US" sz="2000" dirty="0" smtClean="0"/>
              <a:t>Nonprofits </a:t>
            </a:r>
            <a:r>
              <a:rPr lang="en-US" altLang="en-US" sz="2000" u="sng" dirty="0" smtClean="0"/>
              <a:t>should</a:t>
            </a:r>
            <a:r>
              <a:rPr lang="en-US" altLang="en-US" sz="2000" dirty="0" smtClean="0"/>
              <a:t> make profits</a:t>
            </a:r>
          </a:p>
          <a:p>
            <a:pPr lvl="2" eaLnBrk="1" hangingPunct="1"/>
            <a:r>
              <a:rPr lang="en-US" altLang="en-US" sz="2000" dirty="0" smtClean="0"/>
              <a:t>Surpluses must be used for the nonprofit’s stated purposes</a:t>
            </a:r>
            <a:endParaRPr lang="en-GB" altLang="en-US" sz="2000" dirty="0" smtClean="0"/>
          </a:p>
          <a:p>
            <a:pPr eaLnBrk="1" hangingPunct="1"/>
            <a:endParaRPr lang="en-GB" altLang="en-US" dirty="0" smtClean="0"/>
          </a:p>
          <a:p>
            <a:pPr eaLnBrk="1" hangingPunct="1"/>
            <a:endParaRPr lang="en-GB" altLang="en-US" dirty="0" smtClean="0"/>
          </a:p>
        </p:txBody>
      </p:sp>
      <p:sp>
        <p:nvSpPr>
          <p:cNvPr id="7174" name="Rectangle 4"/>
          <p:cNvSpPr>
            <a:spLocks noChangeArrowheads="1"/>
          </p:cNvSpPr>
          <p:nvPr/>
        </p:nvSpPr>
        <p:spPr bwMode="auto">
          <a:xfrm>
            <a:off x="4440238" y="3246438"/>
            <a:ext cx="2635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10000"/>
              </a:spcBef>
              <a:spcAft>
                <a:spcPct val="40000"/>
              </a:spcAft>
              <a:buChar char="•"/>
              <a:defRPr>
                <a:solidFill>
                  <a:srgbClr val="0054A6"/>
                </a:solidFill>
                <a:latin typeface="Arial" charset="0"/>
              </a:defRPr>
            </a:lvl1pPr>
            <a:lvl2pPr marL="742950" indent="-285750" eaLnBrk="0" hangingPunct="0">
              <a:spcBef>
                <a:spcPct val="10000"/>
              </a:spcBef>
              <a:spcAft>
                <a:spcPct val="40000"/>
              </a:spcAft>
              <a:buChar char="–"/>
              <a:defRPr sz="1600">
                <a:solidFill>
                  <a:srgbClr val="0054A6"/>
                </a:solidFill>
                <a:latin typeface="Arial" charset="0"/>
              </a:defRPr>
            </a:lvl2pPr>
            <a:lvl3pPr marL="1143000" indent="-228600" eaLnBrk="0" hangingPunct="0">
              <a:spcBef>
                <a:spcPct val="10000"/>
              </a:spcBef>
              <a:spcAft>
                <a:spcPct val="40000"/>
              </a:spcAft>
              <a:buChar char="•"/>
              <a:defRPr sz="14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endParaRPr lang="en-US" altLang="en-US" dirty="0"/>
          </a:p>
        </p:txBody>
      </p:sp>
    </p:spTree>
    <p:extLst>
      <p:ext uri="{BB962C8B-B14F-4D97-AF65-F5344CB8AC3E}">
        <p14:creationId xmlns:p14="http://schemas.microsoft.com/office/powerpoint/2010/main" val="2096456961"/>
      </p:ext>
    </p:extLst>
  </p:cSld>
  <p:clrMapOvr>
    <a:masterClrMapping/>
  </p:clrMapOvr>
  <p:transition>
    <p:wipe dir="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3"/>
          <p:cNvSpPr>
            <a:spLocks noGrp="1"/>
          </p:cNvSpPr>
          <p:nvPr>
            <p:ph type="ftr" sz="quarter" idx="10"/>
          </p:nvPr>
        </p:nvSpPr>
        <p:spPr>
          <a:noFill/>
        </p:spPr>
        <p:txBody>
          <a:bodyPr/>
          <a:lstStyle>
            <a:lvl1pPr eaLnBrk="0" hangingPunct="0">
              <a:spcBef>
                <a:spcPct val="10000"/>
              </a:spcBef>
              <a:spcAft>
                <a:spcPct val="40000"/>
              </a:spcAft>
              <a:buChar char="•"/>
              <a:defRPr>
                <a:solidFill>
                  <a:srgbClr val="0054A6"/>
                </a:solidFill>
                <a:latin typeface="Arial" charset="0"/>
              </a:defRPr>
            </a:lvl1pPr>
            <a:lvl2pPr marL="742950" indent="-285750" eaLnBrk="0" hangingPunct="0">
              <a:spcBef>
                <a:spcPct val="10000"/>
              </a:spcBef>
              <a:spcAft>
                <a:spcPct val="40000"/>
              </a:spcAft>
              <a:buChar char="–"/>
              <a:defRPr sz="1600">
                <a:solidFill>
                  <a:srgbClr val="0054A6"/>
                </a:solidFill>
                <a:latin typeface="Arial" charset="0"/>
              </a:defRPr>
            </a:lvl2pPr>
            <a:lvl3pPr marL="1143000" indent="-228600" eaLnBrk="0" hangingPunct="0">
              <a:spcBef>
                <a:spcPct val="10000"/>
              </a:spcBef>
              <a:spcAft>
                <a:spcPct val="40000"/>
              </a:spcAft>
              <a:buChar char="•"/>
              <a:defRPr sz="14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spcBef>
                <a:spcPct val="0"/>
              </a:spcBef>
              <a:spcAft>
                <a:spcPct val="0"/>
              </a:spcAft>
              <a:buFontTx/>
              <a:buNone/>
            </a:pPr>
            <a:r>
              <a:rPr lang="en-GB" altLang="en-US" dirty="0" smtClean="0"/>
              <a:t>American Chemical Society</a:t>
            </a:r>
          </a:p>
        </p:txBody>
      </p:sp>
      <p:sp>
        <p:nvSpPr>
          <p:cNvPr id="8195" name="Slide Number Placeholder 4"/>
          <p:cNvSpPr>
            <a:spLocks noGrp="1"/>
          </p:cNvSpPr>
          <p:nvPr>
            <p:ph type="sldNum" sz="quarter" idx="11"/>
          </p:nvPr>
        </p:nvSpPr>
        <p:spPr>
          <a:noFill/>
        </p:spPr>
        <p:txBody>
          <a:bodyPr/>
          <a:lstStyle>
            <a:lvl1pPr eaLnBrk="0" hangingPunct="0">
              <a:spcBef>
                <a:spcPct val="10000"/>
              </a:spcBef>
              <a:spcAft>
                <a:spcPct val="40000"/>
              </a:spcAft>
              <a:buChar char="•"/>
              <a:defRPr>
                <a:solidFill>
                  <a:srgbClr val="0054A6"/>
                </a:solidFill>
                <a:latin typeface="Arial" charset="0"/>
              </a:defRPr>
            </a:lvl1pPr>
            <a:lvl2pPr marL="742950" indent="-285750" eaLnBrk="0" hangingPunct="0">
              <a:spcBef>
                <a:spcPct val="10000"/>
              </a:spcBef>
              <a:spcAft>
                <a:spcPct val="40000"/>
              </a:spcAft>
              <a:buChar char="–"/>
              <a:defRPr sz="1600">
                <a:solidFill>
                  <a:srgbClr val="0054A6"/>
                </a:solidFill>
                <a:latin typeface="Arial" charset="0"/>
              </a:defRPr>
            </a:lvl2pPr>
            <a:lvl3pPr marL="1143000" indent="-228600" eaLnBrk="0" hangingPunct="0">
              <a:spcBef>
                <a:spcPct val="10000"/>
              </a:spcBef>
              <a:spcAft>
                <a:spcPct val="40000"/>
              </a:spcAft>
              <a:buChar char="•"/>
              <a:defRPr sz="14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spcBef>
                <a:spcPct val="0"/>
              </a:spcBef>
              <a:spcAft>
                <a:spcPct val="0"/>
              </a:spcAft>
              <a:buFontTx/>
              <a:buNone/>
            </a:pPr>
            <a:fld id="{D0A3C2B5-C3AE-41B8-A9BD-DEA127C4DD6F}" type="slidenum">
              <a:rPr lang="en-GB" altLang="en-US" smtClean="0"/>
              <a:pPr eaLnBrk="1" hangingPunct="1">
                <a:spcBef>
                  <a:spcPct val="0"/>
                </a:spcBef>
                <a:spcAft>
                  <a:spcPct val="0"/>
                </a:spcAft>
                <a:buFontTx/>
                <a:buNone/>
              </a:pPr>
              <a:t>46</a:t>
            </a:fld>
            <a:endParaRPr lang="en-GB" altLang="en-US" dirty="0" smtClean="0"/>
          </a:p>
        </p:txBody>
      </p:sp>
      <p:sp>
        <p:nvSpPr>
          <p:cNvPr id="8196" name="Rectangle 2"/>
          <p:cNvSpPr>
            <a:spLocks noGrp="1" noChangeArrowheads="1"/>
          </p:cNvSpPr>
          <p:nvPr>
            <p:ph type="title"/>
          </p:nvPr>
        </p:nvSpPr>
        <p:spPr>
          <a:xfrm>
            <a:off x="827088" y="319088"/>
            <a:ext cx="5616575" cy="661987"/>
          </a:xfrm>
        </p:spPr>
        <p:txBody>
          <a:bodyPr/>
          <a:lstStyle/>
          <a:p>
            <a:pPr eaLnBrk="1" hangingPunct="1"/>
            <a:r>
              <a:rPr lang="en-US" altLang="en-US" dirty="0" smtClean="0"/>
              <a:t>What Does ACS Do?</a:t>
            </a:r>
          </a:p>
        </p:txBody>
      </p:sp>
      <p:sp>
        <p:nvSpPr>
          <p:cNvPr id="8197" name="Rectangle 3"/>
          <p:cNvSpPr>
            <a:spLocks noGrp="1" noChangeArrowheads="1"/>
          </p:cNvSpPr>
          <p:nvPr>
            <p:ph type="body" idx="1"/>
          </p:nvPr>
        </p:nvSpPr>
        <p:spPr>
          <a:xfrm>
            <a:off x="827088" y="1412875"/>
            <a:ext cx="7859712" cy="4713288"/>
          </a:xfrm>
        </p:spPr>
        <p:txBody>
          <a:bodyPr/>
          <a:lstStyle/>
          <a:p>
            <a:pPr eaLnBrk="1" hangingPunct="1"/>
            <a:r>
              <a:rPr lang="en-US" altLang="en-US" dirty="0" smtClean="0"/>
              <a:t>ACS is a “501(c)(3)” organization</a:t>
            </a:r>
          </a:p>
          <a:p>
            <a:pPr lvl="1" eaLnBrk="1" hangingPunct="1"/>
            <a:r>
              <a:rPr lang="en-US" altLang="en-US" dirty="0" smtClean="0"/>
              <a:t>Section 501(c)(3) of the Internal Revenue Code</a:t>
            </a:r>
          </a:p>
          <a:p>
            <a:pPr lvl="1" eaLnBrk="1" hangingPunct="1"/>
            <a:r>
              <a:rPr lang="en-US" altLang="en-US" sz="1800" dirty="0" smtClean="0"/>
              <a:t>Must be organized and operated exclusively (primarily) for religious, charitable, educational or scientific purposes</a:t>
            </a:r>
          </a:p>
          <a:p>
            <a:pPr eaLnBrk="1" hangingPunct="1"/>
            <a:r>
              <a:rPr lang="en-US" altLang="en-US" dirty="0" smtClean="0"/>
              <a:t>ACS National Charter:</a:t>
            </a:r>
          </a:p>
          <a:p>
            <a:pPr algn="just" eaLnBrk="1" hangingPunct="1">
              <a:buFontTx/>
              <a:buNone/>
            </a:pPr>
            <a:r>
              <a:rPr lang="en-US" altLang="en-US" dirty="0" smtClean="0"/>
              <a:t>		“[T]he objects of the incorporation shall be to encourage in the broadest and most liberal manner the advancement of chemistry in all its branches; the promotion of research in chemical science and industry; the improvement of the qualifications and usefulness of chemists through high standards of professional ethics, education, and attainments; the increase and diffusion of chemical knowledge; and by its meetings, professional contacts, reports, papers, discussions, and publications, to promote scientific interests and inquiry, thereby fostering public welfare and education, aiding the development of our country’s industries, and adding to the material prosperity and happiness of our people.”</a:t>
            </a:r>
          </a:p>
        </p:txBody>
      </p:sp>
    </p:spTree>
    <p:extLst>
      <p:ext uri="{BB962C8B-B14F-4D97-AF65-F5344CB8AC3E}">
        <p14:creationId xmlns:p14="http://schemas.microsoft.com/office/powerpoint/2010/main" val="3043514932"/>
      </p:ext>
    </p:extLst>
  </p:cSld>
  <p:clrMapOvr>
    <a:masterClrMapping/>
  </p:clrMapOvr>
  <p:transition spd="med">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755650" y="333375"/>
            <a:ext cx="5616575" cy="944563"/>
          </a:xfrm>
        </p:spPr>
        <p:txBody>
          <a:bodyPr/>
          <a:lstStyle/>
          <a:p>
            <a:r>
              <a:rPr lang="en-US" altLang="en-US" sz="4000" dirty="0" smtClean="0"/>
              <a:t>Partisan Politics</a:t>
            </a:r>
          </a:p>
        </p:txBody>
      </p:sp>
      <p:sp>
        <p:nvSpPr>
          <p:cNvPr id="9219" name="Content Placeholder 2"/>
          <p:cNvSpPr>
            <a:spLocks noGrp="1"/>
          </p:cNvSpPr>
          <p:nvPr>
            <p:ph idx="1"/>
          </p:nvPr>
        </p:nvSpPr>
        <p:spPr>
          <a:xfrm>
            <a:off x="827088" y="1412875"/>
            <a:ext cx="7859712" cy="4713288"/>
          </a:xfrm>
        </p:spPr>
        <p:txBody>
          <a:bodyPr/>
          <a:lstStyle/>
          <a:p>
            <a:r>
              <a:rPr lang="en-US" altLang="en-US" sz="3600" dirty="0" smtClean="0"/>
              <a:t>501(c)(3) organizations, such as the ACS, its divisions, its local sections, its regions are absolutely, positively prohibited from participating or intervening in ANY political campaign on behalf of or in opposition to ANY candidate for public office!!!</a:t>
            </a:r>
          </a:p>
          <a:p>
            <a:pPr lvl="1"/>
            <a:r>
              <a:rPr lang="en-US" altLang="en-US" sz="2000" dirty="0" smtClean="0"/>
              <a:t>No letters of support on ACS letterhead</a:t>
            </a:r>
          </a:p>
          <a:p>
            <a:endParaRPr lang="en-US" altLang="en-US" dirty="0" smtClean="0"/>
          </a:p>
          <a:p>
            <a:endParaRPr lang="en-US" altLang="en-US" dirty="0" smtClean="0"/>
          </a:p>
        </p:txBody>
      </p:sp>
      <p:sp>
        <p:nvSpPr>
          <p:cNvPr id="9220" name="Footer Placeholder 3"/>
          <p:cNvSpPr>
            <a:spLocks noGrp="1"/>
          </p:cNvSpPr>
          <p:nvPr>
            <p:ph type="ftr" sz="quarter" idx="10"/>
          </p:nvPr>
        </p:nvSpPr>
        <p:spPr>
          <a:noFill/>
        </p:spPr>
        <p:txBody>
          <a:bodyPr/>
          <a:lstStyle>
            <a:lvl1pPr eaLnBrk="0" hangingPunct="0">
              <a:spcBef>
                <a:spcPct val="10000"/>
              </a:spcBef>
              <a:spcAft>
                <a:spcPct val="40000"/>
              </a:spcAft>
              <a:buChar char="•"/>
              <a:defRPr>
                <a:solidFill>
                  <a:srgbClr val="0054A6"/>
                </a:solidFill>
                <a:latin typeface="Arial" charset="0"/>
              </a:defRPr>
            </a:lvl1pPr>
            <a:lvl2pPr marL="742950" indent="-285750" eaLnBrk="0" hangingPunct="0">
              <a:spcBef>
                <a:spcPct val="10000"/>
              </a:spcBef>
              <a:spcAft>
                <a:spcPct val="40000"/>
              </a:spcAft>
              <a:buChar char="–"/>
              <a:defRPr sz="1600">
                <a:solidFill>
                  <a:srgbClr val="0054A6"/>
                </a:solidFill>
                <a:latin typeface="Arial" charset="0"/>
              </a:defRPr>
            </a:lvl2pPr>
            <a:lvl3pPr marL="1143000" indent="-228600" eaLnBrk="0" hangingPunct="0">
              <a:spcBef>
                <a:spcPct val="10000"/>
              </a:spcBef>
              <a:spcAft>
                <a:spcPct val="40000"/>
              </a:spcAft>
              <a:buChar char="•"/>
              <a:defRPr sz="14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spcBef>
                <a:spcPct val="0"/>
              </a:spcBef>
              <a:spcAft>
                <a:spcPct val="0"/>
              </a:spcAft>
              <a:buFontTx/>
              <a:buNone/>
            </a:pPr>
            <a:r>
              <a:rPr lang="en-GB" altLang="en-US" dirty="0" smtClean="0"/>
              <a:t>American Chemical Society</a:t>
            </a:r>
          </a:p>
        </p:txBody>
      </p:sp>
      <p:sp>
        <p:nvSpPr>
          <p:cNvPr id="9221" name="Slide Number Placeholder 4"/>
          <p:cNvSpPr>
            <a:spLocks noGrp="1"/>
          </p:cNvSpPr>
          <p:nvPr>
            <p:ph type="sldNum" sz="quarter" idx="11"/>
          </p:nvPr>
        </p:nvSpPr>
        <p:spPr>
          <a:noFill/>
        </p:spPr>
        <p:txBody>
          <a:bodyPr/>
          <a:lstStyle>
            <a:lvl1pPr eaLnBrk="0" hangingPunct="0">
              <a:spcBef>
                <a:spcPct val="10000"/>
              </a:spcBef>
              <a:spcAft>
                <a:spcPct val="40000"/>
              </a:spcAft>
              <a:buChar char="•"/>
              <a:defRPr>
                <a:solidFill>
                  <a:srgbClr val="0054A6"/>
                </a:solidFill>
                <a:latin typeface="Arial" charset="0"/>
              </a:defRPr>
            </a:lvl1pPr>
            <a:lvl2pPr marL="742950" indent="-285750" eaLnBrk="0" hangingPunct="0">
              <a:spcBef>
                <a:spcPct val="10000"/>
              </a:spcBef>
              <a:spcAft>
                <a:spcPct val="40000"/>
              </a:spcAft>
              <a:buChar char="–"/>
              <a:defRPr sz="1600">
                <a:solidFill>
                  <a:srgbClr val="0054A6"/>
                </a:solidFill>
                <a:latin typeface="Arial" charset="0"/>
              </a:defRPr>
            </a:lvl2pPr>
            <a:lvl3pPr marL="1143000" indent="-228600" eaLnBrk="0" hangingPunct="0">
              <a:spcBef>
                <a:spcPct val="10000"/>
              </a:spcBef>
              <a:spcAft>
                <a:spcPct val="40000"/>
              </a:spcAft>
              <a:buChar char="•"/>
              <a:defRPr sz="14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spcBef>
                <a:spcPct val="0"/>
              </a:spcBef>
              <a:spcAft>
                <a:spcPct val="0"/>
              </a:spcAft>
              <a:buFontTx/>
              <a:buNone/>
            </a:pPr>
            <a:fld id="{0BD92D01-E1A5-4028-A84C-32A492CD6FC8}" type="slidenum">
              <a:rPr lang="en-GB" altLang="en-US" smtClean="0"/>
              <a:pPr eaLnBrk="1" hangingPunct="1">
                <a:spcBef>
                  <a:spcPct val="0"/>
                </a:spcBef>
                <a:spcAft>
                  <a:spcPct val="0"/>
                </a:spcAft>
                <a:buFontTx/>
                <a:buNone/>
              </a:pPr>
              <a:t>47</a:t>
            </a:fld>
            <a:endParaRPr lang="en-GB" altLang="en-US" dirty="0" smtClean="0"/>
          </a:p>
        </p:txBody>
      </p:sp>
    </p:spTree>
    <p:extLst>
      <p:ext uri="{BB962C8B-B14F-4D97-AF65-F5344CB8AC3E}">
        <p14:creationId xmlns:p14="http://schemas.microsoft.com/office/powerpoint/2010/main" val="3600556460"/>
      </p:ext>
    </p:extLst>
  </p:cSld>
  <p:clrMapOvr>
    <a:masterClrMapping/>
  </p:clrMapOvr>
  <p:transition spd="med">
    <p:fad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oter Placeholder 3"/>
          <p:cNvSpPr>
            <a:spLocks noGrp="1"/>
          </p:cNvSpPr>
          <p:nvPr>
            <p:ph type="ftr" sz="quarter" idx="10"/>
          </p:nvPr>
        </p:nvSpPr>
        <p:spPr>
          <a:noFill/>
        </p:spPr>
        <p:txBody>
          <a:bodyPr/>
          <a:lstStyle>
            <a:lvl1pPr eaLnBrk="0" hangingPunct="0">
              <a:spcBef>
                <a:spcPct val="10000"/>
              </a:spcBef>
              <a:spcAft>
                <a:spcPct val="40000"/>
              </a:spcAft>
              <a:buChar char="•"/>
              <a:defRPr>
                <a:solidFill>
                  <a:srgbClr val="0054A6"/>
                </a:solidFill>
                <a:latin typeface="Arial" charset="0"/>
              </a:defRPr>
            </a:lvl1pPr>
            <a:lvl2pPr marL="742950" indent="-285750" eaLnBrk="0" hangingPunct="0">
              <a:spcBef>
                <a:spcPct val="10000"/>
              </a:spcBef>
              <a:spcAft>
                <a:spcPct val="40000"/>
              </a:spcAft>
              <a:buChar char="–"/>
              <a:defRPr sz="1600">
                <a:solidFill>
                  <a:srgbClr val="0054A6"/>
                </a:solidFill>
                <a:latin typeface="Arial" charset="0"/>
              </a:defRPr>
            </a:lvl2pPr>
            <a:lvl3pPr marL="1143000" indent="-228600" eaLnBrk="0" hangingPunct="0">
              <a:spcBef>
                <a:spcPct val="10000"/>
              </a:spcBef>
              <a:spcAft>
                <a:spcPct val="40000"/>
              </a:spcAft>
              <a:buChar char="•"/>
              <a:defRPr sz="14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spcBef>
                <a:spcPct val="0"/>
              </a:spcBef>
              <a:spcAft>
                <a:spcPct val="0"/>
              </a:spcAft>
              <a:buFontTx/>
              <a:buNone/>
            </a:pPr>
            <a:r>
              <a:rPr lang="en-GB" altLang="en-US" dirty="0" smtClean="0"/>
              <a:t>American Chemical Society</a:t>
            </a:r>
          </a:p>
        </p:txBody>
      </p:sp>
      <p:sp>
        <p:nvSpPr>
          <p:cNvPr id="10243" name="Slide Number Placeholder 4"/>
          <p:cNvSpPr>
            <a:spLocks noGrp="1"/>
          </p:cNvSpPr>
          <p:nvPr>
            <p:ph type="sldNum" sz="quarter" idx="11"/>
          </p:nvPr>
        </p:nvSpPr>
        <p:spPr>
          <a:noFill/>
        </p:spPr>
        <p:txBody>
          <a:bodyPr/>
          <a:lstStyle>
            <a:lvl1pPr eaLnBrk="0" hangingPunct="0">
              <a:spcBef>
                <a:spcPct val="10000"/>
              </a:spcBef>
              <a:spcAft>
                <a:spcPct val="40000"/>
              </a:spcAft>
              <a:buChar char="•"/>
              <a:defRPr>
                <a:solidFill>
                  <a:srgbClr val="0054A6"/>
                </a:solidFill>
                <a:latin typeface="Arial" charset="0"/>
              </a:defRPr>
            </a:lvl1pPr>
            <a:lvl2pPr marL="742950" indent="-285750" eaLnBrk="0" hangingPunct="0">
              <a:spcBef>
                <a:spcPct val="10000"/>
              </a:spcBef>
              <a:spcAft>
                <a:spcPct val="40000"/>
              </a:spcAft>
              <a:buChar char="–"/>
              <a:defRPr sz="1600">
                <a:solidFill>
                  <a:srgbClr val="0054A6"/>
                </a:solidFill>
                <a:latin typeface="Arial" charset="0"/>
              </a:defRPr>
            </a:lvl2pPr>
            <a:lvl3pPr marL="1143000" indent="-228600" eaLnBrk="0" hangingPunct="0">
              <a:spcBef>
                <a:spcPct val="10000"/>
              </a:spcBef>
              <a:spcAft>
                <a:spcPct val="40000"/>
              </a:spcAft>
              <a:buChar char="•"/>
              <a:defRPr sz="14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spcBef>
                <a:spcPct val="0"/>
              </a:spcBef>
              <a:spcAft>
                <a:spcPct val="0"/>
              </a:spcAft>
              <a:buFontTx/>
              <a:buNone/>
            </a:pPr>
            <a:fld id="{D0851747-5962-4FAE-A9CA-A50E26A8B49E}" type="slidenum">
              <a:rPr lang="en-GB" altLang="en-US" smtClean="0"/>
              <a:pPr eaLnBrk="1" hangingPunct="1">
                <a:spcBef>
                  <a:spcPct val="0"/>
                </a:spcBef>
                <a:spcAft>
                  <a:spcPct val="0"/>
                </a:spcAft>
                <a:buFontTx/>
                <a:buNone/>
              </a:pPr>
              <a:t>48</a:t>
            </a:fld>
            <a:endParaRPr lang="en-GB" altLang="en-US" dirty="0" smtClean="0"/>
          </a:p>
        </p:txBody>
      </p:sp>
      <p:sp>
        <p:nvSpPr>
          <p:cNvPr id="10244" name="Rectangle 2"/>
          <p:cNvSpPr>
            <a:spLocks noGrp="1" noChangeArrowheads="1"/>
          </p:cNvSpPr>
          <p:nvPr>
            <p:ph type="title"/>
          </p:nvPr>
        </p:nvSpPr>
        <p:spPr/>
        <p:txBody>
          <a:bodyPr/>
          <a:lstStyle/>
          <a:p>
            <a:pPr eaLnBrk="1" hangingPunct="1"/>
            <a:r>
              <a:rPr lang="en-US" altLang="en-US" dirty="0" smtClean="0"/>
              <a:t>Political Intervention</a:t>
            </a:r>
          </a:p>
        </p:txBody>
      </p:sp>
      <p:sp>
        <p:nvSpPr>
          <p:cNvPr id="10245" name="Rectangle 3"/>
          <p:cNvSpPr>
            <a:spLocks noGrp="1" noChangeArrowheads="1"/>
          </p:cNvSpPr>
          <p:nvPr>
            <p:ph type="body" idx="1"/>
          </p:nvPr>
        </p:nvSpPr>
        <p:spPr>
          <a:xfrm>
            <a:off x="827088" y="1484313"/>
            <a:ext cx="7859712" cy="4641850"/>
          </a:xfrm>
        </p:spPr>
        <p:txBody>
          <a:bodyPr/>
          <a:lstStyle/>
          <a:p>
            <a:pPr algn="just" eaLnBrk="1" hangingPunct="1"/>
            <a:r>
              <a:rPr lang="en-US" altLang="en-US" b="1" dirty="0" smtClean="0"/>
              <a:t>All 501(c)(3) organizations are prohibited from directly or indirectly participating in, or intervening in, any political campaign on behalf of, or in opposition to any candidate for any elective office</a:t>
            </a:r>
          </a:p>
          <a:p>
            <a:pPr algn="just" eaLnBrk="1" hangingPunct="1"/>
            <a:r>
              <a:rPr lang="en-US" altLang="en-US" dirty="0" smtClean="0"/>
              <a:t>Violation may lead to revocation of tax-exempt status and imposition of certain excise taxes</a:t>
            </a:r>
          </a:p>
          <a:p>
            <a:pPr algn="just" eaLnBrk="1" hangingPunct="1"/>
            <a:r>
              <a:rPr lang="en-US" altLang="en-US" dirty="0" smtClean="0"/>
              <a:t>Political campaign intervention includes any and all activities that favor or oppose one or more candidates for public office.</a:t>
            </a:r>
          </a:p>
          <a:p>
            <a:pPr algn="just" eaLnBrk="1" hangingPunct="1"/>
            <a:r>
              <a:rPr lang="en-US" altLang="en-US" dirty="0" smtClean="0"/>
              <a:t>501(c)(3) organizations are permitted to engage in certain voter education activities if carried out in a non-partisan manner</a:t>
            </a:r>
          </a:p>
          <a:p>
            <a:pPr lvl="1" algn="just" eaLnBrk="1" hangingPunct="1"/>
            <a:r>
              <a:rPr lang="en-US" altLang="en-US" sz="1800" b="1" dirty="0" smtClean="0"/>
              <a:t>Before engaging in any activities that may possibly be viewed as political or partisan, please check with the ACS General Counsel’s Office!!!</a:t>
            </a:r>
          </a:p>
          <a:p>
            <a:pPr lvl="1" algn="just" eaLnBrk="1" hangingPunct="1"/>
            <a:r>
              <a:rPr lang="en-US" altLang="en-US" sz="1800" b="1" dirty="0" smtClean="0"/>
              <a:t>Please note:  ACS is permitted to engage in a limited amount of lobbying activity</a:t>
            </a:r>
          </a:p>
          <a:p>
            <a:pPr eaLnBrk="1" hangingPunct="1"/>
            <a:endParaRPr lang="en-US" altLang="en-US" dirty="0" smtClean="0"/>
          </a:p>
          <a:p>
            <a:pPr eaLnBrk="1" hangingPunct="1"/>
            <a:endParaRPr lang="en-US" altLang="en-US" dirty="0" smtClean="0"/>
          </a:p>
        </p:txBody>
      </p:sp>
    </p:spTree>
    <p:extLst>
      <p:ext uri="{BB962C8B-B14F-4D97-AF65-F5344CB8AC3E}">
        <p14:creationId xmlns:p14="http://schemas.microsoft.com/office/powerpoint/2010/main" val="2907904069"/>
      </p:ext>
    </p:extLst>
  </p:cSld>
  <p:clrMapOvr>
    <a:masterClrMapping/>
  </p:clrMapOvr>
  <p:transition spd="med">
    <p:fad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oter Placeholder 3"/>
          <p:cNvSpPr>
            <a:spLocks noGrp="1"/>
          </p:cNvSpPr>
          <p:nvPr>
            <p:ph type="ftr" sz="quarter" idx="10"/>
          </p:nvPr>
        </p:nvSpPr>
        <p:spPr>
          <a:noFill/>
        </p:spPr>
        <p:txBody>
          <a:bodyPr/>
          <a:lstStyle>
            <a:lvl1pPr eaLnBrk="0" hangingPunct="0">
              <a:spcBef>
                <a:spcPct val="10000"/>
              </a:spcBef>
              <a:spcAft>
                <a:spcPct val="40000"/>
              </a:spcAft>
              <a:buChar char="•"/>
              <a:defRPr>
                <a:solidFill>
                  <a:srgbClr val="0054A6"/>
                </a:solidFill>
                <a:latin typeface="Arial" charset="0"/>
              </a:defRPr>
            </a:lvl1pPr>
            <a:lvl2pPr marL="742950" indent="-285750" eaLnBrk="0" hangingPunct="0">
              <a:spcBef>
                <a:spcPct val="10000"/>
              </a:spcBef>
              <a:spcAft>
                <a:spcPct val="40000"/>
              </a:spcAft>
              <a:buChar char="–"/>
              <a:defRPr sz="1600">
                <a:solidFill>
                  <a:srgbClr val="0054A6"/>
                </a:solidFill>
                <a:latin typeface="Arial" charset="0"/>
              </a:defRPr>
            </a:lvl2pPr>
            <a:lvl3pPr marL="1143000" indent="-228600" eaLnBrk="0" hangingPunct="0">
              <a:spcBef>
                <a:spcPct val="10000"/>
              </a:spcBef>
              <a:spcAft>
                <a:spcPct val="40000"/>
              </a:spcAft>
              <a:buChar char="•"/>
              <a:defRPr sz="14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spcBef>
                <a:spcPct val="0"/>
              </a:spcBef>
              <a:spcAft>
                <a:spcPct val="0"/>
              </a:spcAft>
              <a:buFontTx/>
              <a:buNone/>
            </a:pPr>
            <a:r>
              <a:rPr lang="en-GB" altLang="en-US" dirty="0" smtClean="0"/>
              <a:t>American Chemical Society</a:t>
            </a:r>
          </a:p>
        </p:txBody>
      </p:sp>
      <p:sp>
        <p:nvSpPr>
          <p:cNvPr id="11267" name="Slide Number Placeholder 4"/>
          <p:cNvSpPr>
            <a:spLocks noGrp="1"/>
          </p:cNvSpPr>
          <p:nvPr>
            <p:ph type="sldNum" sz="quarter" idx="11"/>
          </p:nvPr>
        </p:nvSpPr>
        <p:spPr>
          <a:noFill/>
        </p:spPr>
        <p:txBody>
          <a:bodyPr/>
          <a:lstStyle>
            <a:lvl1pPr eaLnBrk="0" hangingPunct="0">
              <a:spcBef>
                <a:spcPct val="10000"/>
              </a:spcBef>
              <a:spcAft>
                <a:spcPct val="40000"/>
              </a:spcAft>
              <a:buChar char="•"/>
              <a:defRPr>
                <a:solidFill>
                  <a:srgbClr val="0054A6"/>
                </a:solidFill>
                <a:latin typeface="Arial" charset="0"/>
              </a:defRPr>
            </a:lvl1pPr>
            <a:lvl2pPr marL="742950" indent="-285750" eaLnBrk="0" hangingPunct="0">
              <a:spcBef>
                <a:spcPct val="10000"/>
              </a:spcBef>
              <a:spcAft>
                <a:spcPct val="40000"/>
              </a:spcAft>
              <a:buChar char="–"/>
              <a:defRPr sz="1600">
                <a:solidFill>
                  <a:srgbClr val="0054A6"/>
                </a:solidFill>
                <a:latin typeface="Arial" charset="0"/>
              </a:defRPr>
            </a:lvl2pPr>
            <a:lvl3pPr marL="1143000" indent="-228600" eaLnBrk="0" hangingPunct="0">
              <a:spcBef>
                <a:spcPct val="10000"/>
              </a:spcBef>
              <a:spcAft>
                <a:spcPct val="40000"/>
              </a:spcAft>
              <a:buChar char="•"/>
              <a:defRPr sz="14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spcBef>
                <a:spcPct val="0"/>
              </a:spcBef>
              <a:spcAft>
                <a:spcPct val="0"/>
              </a:spcAft>
              <a:buFontTx/>
              <a:buNone/>
            </a:pPr>
            <a:fld id="{2C534525-BDFA-4002-BD02-9840DDC17223}" type="slidenum">
              <a:rPr lang="en-GB" altLang="en-US" smtClean="0"/>
              <a:pPr eaLnBrk="1" hangingPunct="1">
                <a:spcBef>
                  <a:spcPct val="0"/>
                </a:spcBef>
                <a:spcAft>
                  <a:spcPct val="0"/>
                </a:spcAft>
                <a:buFontTx/>
                <a:buNone/>
              </a:pPr>
              <a:t>49</a:t>
            </a:fld>
            <a:endParaRPr lang="en-GB" altLang="en-US" dirty="0" smtClean="0"/>
          </a:p>
        </p:txBody>
      </p:sp>
      <p:sp>
        <p:nvSpPr>
          <p:cNvPr id="11268" name="Rectangle 2"/>
          <p:cNvSpPr>
            <a:spLocks noGrp="1" noChangeArrowheads="1"/>
          </p:cNvSpPr>
          <p:nvPr>
            <p:ph type="title"/>
          </p:nvPr>
        </p:nvSpPr>
        <p:spPr/>
        <p:txBody>
          <a:bodyPr/>
          <a:lstStyle/>
          <a:p>
            <a:pPr eaLnBrk="1" hangingPunct="1"/>
            <a:endParaRPr lang="en-US" altLang="en-US" dirty="0" smtClean="0"/>
          </a:p>
        </p:txBody>
      </p:sp>
      <p:sp>
        <p:nvSpPr>
          <p:cNvPr id="11269" name="Rectangle 3"/>
          <p:cNvSpPr>
            <a:spLocks noGrp="1" noChangeArrowheads="1"/>
          </p:cNvSpPr>
          <p:nvPr>
            <p:ph type="body" idx="1"/>
          </p:nvPr>
        </p:nvSpPr>
        <p:spPr>
          <a:xfrm>
            <a:off x="755650" y="1484313"/>
            <a:ext cx="8147050" cy="4641850"/>
          </a:xfrm>
        </p:spPr>
        <p:txBody>
          <a:bodyPr/>
          <a:lstStyle/>
          <a:p>
            <a:pPr marL="0" indent="0" eaLnBrk="1" hangingPunct="1">
              <a:buFontTx/>
              <a:buNone/>
            </a:pPr>
            <a:r>
              <a:rPr lang="en-US" altLang="en-US" sz="8000" dirty="0" smtClean="0"/>
              <a:t>To Incorporate or Not to Incorporate?</a:t>
            </a:r>
          </a:p>
        </p:txBody>
      </p:sp>
    </p:spTree>
    <p:extLst>
      <p:ext uri="{BB962C8B-B14F-4D97-AF65-F5344CB8AC3E}">
        <p14:creationId xmlns:p14="http://schemas.microsoft.com/office/powerpoint/2010/main" val="704082759"/>
      </p:ext>
    </p:extLst>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pPr marL="346075" lvl="1" indent="-346075">
              <a:buFont typeface="Arial" pitchFamily="34" charset="0"/>
              <a:buChar char="•"/>
              <a:tabLst>
                <a:tab pos="346075" algn="l"/>
              </a:tabLst>
            </a:pPr>
            <a:endParaRPr lang="en-US" sz="1800" dirty="0" smtClean="0"/>
          </a:p>
          <a:p>
            <a:pPr marL="346075" lvl="1" indent="-346075">
              <a:buFont typeface="Arial" pitchFamily="34" charset="0"/>
              <a:buChar char="•"/>
              <a:tabLst>
                <a:tab pos="346075" algn="l"/>
              </a:tabLst>
            </a:pPr>
            <a:r>
              <a:rPr lang="en-US" sz="2800" dirty="0" smtClean="0"/>
              <a:t>FORMS questions can be sent to </a:t>
            </a:r>
            <a:r>
              <a:rPr lang="en-US" sz="2800" dirty="0" smtClean="0">
                <a:hlinkClick r:id="rId3"/>
              </a:rPr>
              <a:t>forms@acs.org</a:t>
            </a:r>
            <a:endParaRPr lang="en-US" sz="2800" dirty="0" smtClean="0"/>
          </a:p>
          <a:p>
            <a:pPr marL="346075" lvl="1" indent="-346075">
              <a:buFont typeface="Arial" pitchFamily="34" charset="0"/>
              <a:buChar char="•"/>
              <a:tabLst>
                <a:tab pos="346075" algn="l"/>
              </a:tabLst>
            </a:pPr>
            <a:r>
              <a:rPr lang="en-US" sz="2800" dirty="0" smtClean="0"/>
              <a:t>Additional </a:t>
            </a:r>
            <a:r>
              <a:rPr lang="en-US" sz="2800" dirty="0"/>
              <a:t>Resources available </a:t>
            </a:r>
            <a:r>
              <a:rPr lang="en-US" sz="2800" dirty="0" smtClean="0"/>
              <a:t>online at: </a:t>
            </a:r>
            <a:r>
              <a:rPr lang="en-US" sz="2800" dirty="0" smtClean="0">
                <a:hlinkClick r:id="rId4"/>
              </a:rPr>
              <a:t>www.acs.org/getinvolved</a:t>
            </a:r>
            <a:endParaRPr lang="en-US" sz="1800" dirty="0" smtClean="0"/>
          </a:p>
        </p:txBody>
      </p:sp>
      <p:sp>
        <p:nvSpPr>
          <p:cNvPr id="4" name="Footer Placeholder 3"/>
          <p:cNvSpPr>
            <a:spLocks noGrp="1"/>
          </p:cNvSpPr>
          <p:nvPr>
            <p:ph type="ftr" sz="quarter" idx="10"/>
          </p:nvPr>
        </p:nvSpPr>
        <p:spPr/>
        <p:txBody>
          <a:bodyPr/>
          <a:lstStyle/>
          <a:p>
            <a:r>
              <a:rPr lang="en-GB" dirty="0" smtClean="0"/>
              <a:t>American Chemical Society</a:t>
            </a:r>
            <a:endParaRPr lang="en-GB" dirty="0"/>
          </a:p>
        </p:txBody>
      </p:sp>
      <p:sp>
        <p:nvSpPr>
          <p:cNvPr id="5" name="Slide Number Placeholder 4"/>
          <p:cNvSpPr>
            <a:spLocks noGrp="1"/>
          </p:cNvSpPr>
          <p:nvPr>
            <p:ph type="sldNum" sz="quarter" idx="11"/>
          </p:nvPr>
        </p:nvSpPr>
        <p:spPr/>
        <p:txBody>
          <a:bodyPr/>
          <a:lstStyle/>
          <a:p>
            <a:fld id="{DAB355CE-8BB4-4917-9AE4-E427BB9056C9}" type="slidenum">
              <a:rPr lang="en-GB" smtClean="0"/>
              <a:pPr/>
              <a:t>5</a:t>
            </a:fld>
            <a:endParaRPr lang="en-GB" dirty="0"/>
          </a:p>
        </p:txBody>
      </p:sp>
    </p:spTree>
    <p:extLst>
      <p:ext uri="{BB962C8B-B14F-4D97-AF65-F5344CB8AC3E}">
        <p14:creationId xmlns:p14="http://schemas.microsoft.com/office/powerpoint/2010/main" val="3996720917"/>
      </p:ext>
    </p:extLst>
  </p:cSld>
  <p:clrMapOvr>
    <a:masterClrMapping/>
  </p:clrMapOvr>
  <p:transition spd="med">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3"/>
          <p:cNvSpPr>
            <a:spLocks noGrp="1"/>
          </p:cNvSpPr>
          <p:nvPr>
            <p:ph type="ftr" sz="quarter" idx="10"/>
          </p:nvPr>
        </p:nvSpPr>
        <p:spPr>
          <a:noFill/>
        </p:spPr>
        <p:txBody>
          <a:bodyPr/>
          <a:lstStyle>
            <a:lvl1pPr eaLnBrk="0" hangingPunct="0">
              <a:spcBef>
                <a:spcPct val="10000"/>
              </a:spcBef>
              <a:spcAft>
                <a:spcPct val="40000"/>
              </a:spcAft>
              <a:buChar char="•"/>
              <a:defRPr>
                <a:solidFill>
                  <a:srgbClr val="0054A6"/>
                </a:solidFill>
                <a:latin typeface="Arial" charset="0"/>
              </a:defRPr>
            </a:lvl1pPr>
            <a:lvl2pPr marL="742950" indent="-285750" eaLnBrk="0" hangingPunct="0">
              <a:spcBef>
                <a:spcPct val="10000"/>
              </a:spcBef>
              <a:spcAft>
                <a:spcPct val="40000"/>
              </a:spcAft>
              <a:buChar char="–"/>
              <a:defRPr sz="1600">
                <a:solidFill>
                  <a:srgbClr val="0054A6"/>
                </a:solidFill>
                <a:latin typeface="Arial" charset="0"/>
              </a:defRPr>
            </a:lvl2pPr>
            <a:lvl3pPr marL="1143000" indent="-228600" eaLnBrk="0" hangingPunct="0">
              <a:spcBef>
                <a:spcPct val="10000"/>
              </a:spcBef>
              <a:spcAft>
                <a:spcPct val="40000"/>
              </a:spcAft>
              <a:buChar char="•"/>
              <a:defRPr sz="14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spcBef>
                <a:spcPct val="0"/>
              </a:spcBef>
              <a:spcAft>
                <a:spcPct val="0"/>
              </a:spcAft>
              <a:buFontTx/>
              <a:buNone/>
            </a:pPr>
            <a:r>
              <a:rPr lang="en-GB" altLang="en-US" dirty="0" smtClean="0"/>
              <a:t>American Chemical Society</a:t>
            </a:r>
          </a:p>
        </p:txBody>
      </p:sp>
      <p:sp>
        <p:nvSpPr>
          <p:cNvPr id="12291" name="Slide Number Placeholder 4"/>
          <p:cNvSpPr>
            <a:spLocks noGrp="1"/>
          </p:cNvSpPr>
          <p:nvPr>
            <p:ph type="sldNum" sz="quarter" idx="11"/>
          </p:nvPr>
        </p:nvSpPr>
        <p:spPr>
          <a:noFill/>
        </p:spPr>
        <p:txBody>
          <a:bodyPr/>
          <a:lstStyle>
            <a:lvl1pPr eaLnBrk="0" hangingPunct="0">
              <a:spcBef>
                <a:spcPct val="10000"/>
              </a:spcBef>
              <a:spcAft>
                <a:spcPct val="40000"/>
              </a:spcAft>
              <a:buChar char="•"/>
              <a:defRPr>
                <a:solidFill>
                  <a:srgbClr val="0054A6"/>
                </a:solidFill>
                <a:latin typeface="Arial" charset="0"/>
              </a:defRPr>
            </a:lvl1pPr>
            <a:lvl2pPr marL="742950" indent="-285750" eaLnBrk="0" hangingPunct="0">
              <a:spcBef>
                <a:spcPct val="10000"/>
              </a:spcBef>
              <a:spcAft>
                <a:spcPct val="40000"/>
              </a:spcAft>
              <a:buChar char="–"/>
              <a:defRPr sz="1600">
                <a:solidFill>
                  <a:srgbClr val="0054A6"/>
                </a:solidFill>
                <a:latin typeface="Arial" charset="0"/>
              </a:defRPr>
            </a:lvl2pPr>
            <a:lvl3pPr marL="1143000" indent="-228600" eaLnBrk="0" hangingPunct="0">
              <a:spcBef>
                <a:spcPct val="10000"/>
              </a:spcBef>
              <a:spcAft>
                <a:spcPct val="40000"/>
              </a:spcAft>
              <a:buChar char="•"/>
              <a:defRPr sz="14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spcBef>
                <a:spcPct val="0"/>
              </a:spcBef>
              <a:spcAft>
                <a:spcPct val="0"/>
              </a:spcAft>
              <a:buFontTx/>
              <a:buNone/>
            </a:pPr>
            <a:fld id="{CCAC0964-1EBA-4F3D-B0F7-68F351D35303}" type="slidenum">
              <a:rPr lang="en-GB" altLang="en-US" smtClean="0"/>
              <a:pPr eaLnBrk="1" hangingPunct="1">
                <a:spcBef>
                  <a:spcPct val="0"/>
                </a:spcBef>
                <a:spcAft>
                  <a:spcPct val="0"/>
                </a:spcAft>
                <a:buFontTx/>
                <a:buNone/>
              </a:pPr>
              <a:t>50</a:t>
            </a:fld>
            <a:endParaRPr lang="en-GB" altLang="en-US" dirty="0" smtClean="0"/>
          </a:p>
        </p:txBody>
      </p:sp>
      <p:sp>
        <p:nvSpPr>
          <p:cNvPr id="12292" name="Rectangle 2"/>
          <p:cNvSpPr>
            <a:spLocks noGrp="1" noChangeArrowheads="1"/>
          </p:cNvSpPr>
          <p:nvPr>
            <p:ph type="title"/>
          </p:nvPr>
        </p:nvSpPr>
        <p:spPr/>
        <p:txBody>
          <a:bodyPr/>
          <a:lstStyle/>
          <a:p>
            <a:pPr eaLnBrk="1" hangingPunct="1"/>
            <a:r>
              <a:rPr lang="en-GB" altLang="en-US" dirty="0" smtClean="0"/>
              <a:t>What is a Corporation?</a:t>
            </a:r>
          </a:p>
        </p:txBody>
      </p:sp>
      <p:sp>
        <p:nvSpPr>
          <p:cNvPr id="12293" name="Rectangle 3"/>
          <p:cNvSpPr>
            <a:spLocks noGrp="1" noChangeArrowheads="1"/>
          </p:cNvSpPr>
          <p:nvPr>
            <p:ph type="body" idx="1"/>
          </p:nvPr>
        </p:nvSpPr>
        <p:spPr>
          <a:xfrm>
            <a:off x="827088" y="1484313"/>
            <a:ext cx="7859712" cy="4641850"/>
          </a:xfrm>
        </p:spPr>
        <p:txBody>
          <a:bodyPr/>
          <a:lstStyle/>
          <a:p>
            <a:pPr algn="just" eaLnBrk="1" hangingPunct="1"/>
            <a:r>
              <a:rPr lang="en-US" altLang="en-US" sz="2000" dirty="0" smtClean="0"/>
              <a:t>A separate legal entity</a:t>
            </a:r>
          </a:p>
          <a:p>
            <a:pPr lvl="1" algn="just" eaLnBrk="1" hangingPunct="1"/>
            <a:r>
              <a:rPr lang="en-US" altLang="en-US" sz="2000" dirty="0" smtClean="0"/>
              <a:t>Has the power to act in any way permitted by law and by its own corporate charter.  For example, corporations may:  </a:t>
            </a:r>
          </a:p>
          <a:p>
            <a:pPr lvl="2" algn="just" eaLnBrk="1" hangingPunct="1"/>
            <a:r>
              <a:rPr lang="en-US" altLang="en-US" sz="2000" dirty="0" smtClean="0"/>
              <a:t>enter into contracts;</a:t>
            </a:r>
          </a:p>
          <a:p>
            <a:pPr lvl="2" algn="just" eaLnBrk="1" hangingPunct="1"/>
            <a:r>
              <a:rPr lang="en-US" altLang="en-US" sz="2000" dirty="0" smtClean="0"/>
              <a:t>buy and sell both real and personal property; </a:t>
            </a:r>
          </a:p>
          <a:p>
            <a:pPr lvl="2" algn="just" eaLnBrk="1" hangingPunct="1"/>
            <a:r>
              <a:rPr lang="en-US" altLang="en-US" sz="2000" dirty="0" smtClean="0"/>
              <a:t>sue and be sued;</a:t>
            </a:r>
          </a:p>
          <a:p>
            <a:pPr lvl="2" algn="just" eaLnBrk="1" hangingPunct="1"/>
            <a:r>
              <a:rPr lang="en-US" altLang="en-US" sz="2000" dirty="0" smtClean="0"/>
              <a:t>Incur indebtedness; </a:t>
            </a:r>
          </a:p>
          <a:p>
            <a:pPr lvl="2" algn="just" eaLnBrk="1" hangingPunct="1"/>
            <a:r>
              <a:rPr lang="en-US" altLang="en-US" sz="2000" dirty="0" smtClean="0"/>
              <a:t>commit crimes!</a:t>
            </a:r>
          </a:p>
          <a:p>
            <a:pPr algn="just" eaLnBrk="1" hangingPunct="1"/>
            <a:r>
              <a:rPr lang="en-US" altLang="en-US" sz="2000" dirty="0" smtClean="0"/>
              <a:t>If the corporation suffers losses:</a:t>
            </a:r>
          </a:p>
          <a:p>
            <a:pPr lvl="1" algn="just" eaLnBrk="1" hangingPunct="1"/>
            <a:r>
              <a:rPr lang="en-US" altLang="en-US" sz="2000" dirty="0" smtClean="0"/>
              <a:t>the corporation itself must bear those losses;</a:t>
            </a:r>
          </a:p>
          <a:p>
            <a:pPr lvl="1" algn="just" eaLnBrk="1" hangingPunct="1"/>
            <a:r>
              <a:rPr lang="en-US" altLang="en-US" sz="2000" dirty="0" smtClean="0"/>
              <a:t>not individual directors and/or officers.   </a:t>
            </a:r>
          </a:p>
        </p:txBody>
      </p:sp>
    </p:spTree>
    <p:extLst>
      <p:ext uri="{BB962C8B-B14F-4D97-AF65-F5344CB8AC3E}">
        <p14:creationId xmlns:p14="http://schemas.microsoft.com/office/powerpoint/2010/main" val="4266813361"/>
      </p:ext>
    </p:extLst>
  </p:cSld>
  <p:clrMapOvr>
    <a:masterClrMapping/>
  </p:clrMapOvr>
  <p:transition>
    <p:wipe dir="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3"/>
          <p:cNvSpPr>
            <a:spLocks noGrp="1"/>
          </p:cNvSpPr>
          <p:nvPr>
            <p:ph type="ftr" sz="quarter" idx="10"/>
          </p:nvPr>
        </p:nvSpPr>
        <p:spPr>
          <a:noFill/>
        </p:spPr>
        <p:txBody>
          <a:bodyPr/>
          <a:lstStyle>
            <a:lvl1pPr eaLnBrk="0" hangingPunct="0">
              <a:spcBef>
                <a:spcPct val="10000"/>
              </a:spcBef>
              <a:spcAft>
                <a:spcPct val="40000"/>
              </a:spcAft>
              <a:buChar char="•"/>
              <a:defRPr>
                <a:solidFill>
                  <a:srgbClr val="0054A6"/>
                </a:solidFill>
                <a:latin typeface="Arial" charset="0"/>
              </a:defRPr>
            </a:lvl1pPr>
            <a:lvl2pPr marL="742950" indent="-285750" eaLnBrk="0" hangingPunct="0">
              <a:spcBef>
                <a:spcPct val="10000"/>
              </a:spcBef>
              <a:spcAft>
                <a:spcPct val="40000"/>
              </a:spcAft>
              <a:buChar char="–"/>
              <a:defRPr sz="1600">
                <a:solidFill>
                  <a:srgbClr val="0054A6"/>
                </a:solidFill>
                <a:latin typeface="Arial" charset="0"/>
              </a:defRPr>
            </a:lvl2pPr>
            <a:lvl3pPr marL="1143000" indent="-228600" eaLnBrk="0" hangingPunct="0">
              <a:spcBef>
                <a:spcPct val="10000"/>
              </a:spcBef>
              <a:spcAft>
                <a:spcPct val="40000"/>
              </a:spcAft>
              <a:buChar char="•"/>
              <a:defRPr sz="14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spcBef>
                <a:spcPct val="0"/>
              </a:spcBef>
              <a:spcAft>
                <a:spcPct val="0"/>
              </a:spcAft>
              <a:buFontTx/>
              <a:buNone/>
            </a:pPr>
            <a:r>
              <a:rPr lang="en-GB" altLang="en-US" dirty="0" smtClean="0"/>
              <a:t>American Chemical Society</a:t>
            </a:r>
          </a:p>
        </p:txBody>
      </p:sp>
      <p:sp>
        <p:nvSpPr>
          <p:cNvPr id="13315" name="Slide Number Placeholder 4"/>
          <p:cNvSpPr>
            <a:spLocks noGrp="1"/>
          </p:cNvSpPr>
          <p:nvPr>
            <p:ph type="sldNum" sz="quarter" idx="11"/>
          </p:nvPr>
        </p:nvSpPr>
        <p:spPr>
          <a:noFill/>
        </p:spPr>
        <p:txBody>
          <a:bodyPr/>
          <a:lstStyle>
            <a:lvl1pPr eaLnBrk="0" hangingPunct="0">
              <a:spcBef>
                <a:spcPct val="10000"/>
              </a:spcBef>
              <a:spcAft>
                <a:spcPct val="40000"/>
              </a:spcAft>
              <a:buChar char="•"/>
              <a:defRPr>
                <a:solidFill>
                  <a:srgbClr val="0054A6"/>
                </a:solidFill>
                <a:latin typeface="Arial" charset="0"/>
              </a:defRPr>
            </a:lvl1pPr>
            <a:lvl2pPr marL="742950" indent="-285750" eaLnBrk="0" hangingPunct="0">
              <a:spcBef>
                <a:spcPct val="10000"/>
              </a:spcBef>
              <a:spcAft>
                <a:spcPct val="40000"/>
              </a:spcAft>
              <a:buChar char="–"/>
              <a:defRPr sz="1600">
                <a:solidFill>
                  <a:srgbClr val="0054A6"/>
                </a:solidFill>
                <a:latin typeface="Arial" charset="0"/>
              </a:defRPr>
            </a:lvl2pPr>
            <a:lvl3pPr marL="1143000" indent="-228600" eaLnBrk="0" hangingPunct="0">
              <a:spcBef>
                <a:spcPct val="10000"/>
              </a:spcBef>
              <a:spcAft>
                <a:spcPct val="40000"/>
              </a:spcAft>
              <a:buChar char="•"/>
              <a:defRPr sz="14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spcBef>
                <a:spcPct val="0"/>
              </a:spcBef>
              <a:spcAft>
                <a:spcPct val="0"/>
              </a:spcAft>
              <a:buFontTx/>
              <a:buNone/>
            </a:pPr>
            <a:fld id="{D0796891-89B6-41A3-9BE3-C050413C8D87}" type="slidenum">
              <a:rPr lang="en-GB" altLang="en-US" smtClean="0"/>
              <a:pPr eaLnBrk="1" hangingPunct="1">
                <a:spcBef>
                  <a:spcPct val="0"/>
                </a:spcBef>
                <a:spcAft>
                  <a:spcPct val="0"/>
                </a:spcAft>
                <a:buFontTx/>
                <a:buNone/>
              </a:pPr>
              <a:t>51</a:t>
            </a:fld>
            <a:endParaRPr lang="en-GB" altLang="en-US" dirty="0" smtClean="0"/>
          </a:p>
        </p:txBody>
      </p:sp>
      <p:sp>
        <p:nvSpPr>
          <p:cNvPr id="13316" name="Rectangle 4"/>
          <p:cNvSpPr>
            <a:spLocks noGrp="1" noChangeArrowheads="1"/>
          </p:cNvSpPr>
          <p:nvPr>
            <p:ph type="title"/>
          </p:nvPr>
        </p:nvSpPr>
        <p:spPr/>
        <p:txBody>
          <a:bodyPr/>
          <a:lstStyle/>
          <a:p>
            <a:pPr eaLnBrk="1" hangingPunct="1"/>
            <a:r>
              <a:rPr lang="en-US" altLang="en-US" sz="4000" dirty="0" smtClean="0"/>
              <a:t>Why Incorporate?</a:t>
            </a:r>
          </a:p>
        </p:txBody>
      </p:sp>
      <p:sp>
        <p:nvSpPr>
          <p:cNvPr id="13317" name="Rectangle 5"/>
          <p:cNvSpPr>
            <a:spLocks noGrp="1" noChangeArrowheads="1"/>
          </p:cNvSpPr>
          <p:nvPr>
            <p:ph type="body" idx="1"/>
          </p:nvPr>
        </p:nvSpPr>
        <p:spPr/>
        <p:txBody>
          <a:bodyPr/>
          <a:lstStyle/>
          <a:p>
            <a:pPr marL="0" indent="0" eaLnBrk="1" hangingPunct="1">
              <a:lnSpc>
                <a:spcPct val="90000"/>
              </a:lnSpc>
              <a:buFontTx/>
              <a:buNone/>
            </a:pPr>
            <a:r>
              <a:rPr lang="en-US" altLang="en-US" sz="3200" u="sng" dirty="0" smtClean="0"/>
              <a:t>Primary Benefit</a:t>
            </a:r>
            <a:r>
              <a:rPr lang="en-US" altLang="en-US" sz="3200" dirty="0" smtClean="0"/>
              <a:t>: </a:t>
            </a:r>
          </a:p>
          <a:p>
            <a:pPr marL="0" indent="0" eaLnBrk="1" hangingPunct="1">
              <a:lnSpc>
                <a:spcPct val="90000"/>
              </a:lnSpc>
              <a:buFontTx/>
              <a:buNone/>
            </a:pPr>
            <a:endParaRPr lang="en-US" altLang="en-US" sz="3200" dirty="0" smtClean="0"/>
          </a:p>
          <a:p>
            <a:pPr marL="0" indent="0" algn="just" eaLnBrk="1" hangingPunct="1">
              <a:lnSpc>
                <a:spcPct val="90000"/>
              </a:lnSpc>
              <a:buFontTx/>
              <a:buNone/>
            </a:pPr>
            <a:r>
              <a:rPr lang="en-US" altLang="en-US" sz="3200" dirty="0" smtClean="0"/>
              <a:t>To protect individual officers, directors, executives and members from liability for many obligations of the corporation.</a:t>
            </a:r>
            <a:endParaRPr lang="en-US" altLang="en-US" sz="3200" u="sng" dirty="0" smtClean="0"/>
          </a:p>
          <a:p>
            <a:pPr marL="0" indent="0" eaLnBrk="1" hangingPunct="1">
              <a:lnSpc>
                <a:spcPct val="90000"/>
              </a:lnSpc>
              <a:buFontTx/>
              <a:buNone/>
            </a:pPr>
            <a:endParaRPr lang="en-US" altLang="en-US" sz="3200" b="1" u="sng" dirty="0" smtClean="0"/>
          </a:p>
        </p:txBody>
      </p:sp>
    </p:spTree>
    <p:extLst>
      <p:ext uri="{BB962C8B-B14F-4D97-AF65-F5344CB8AC3E}">
        <p14:creationId xmlns:p14="http://schemas.microsoft.com/office/powerpoint/2010/main" val="79478145"/>
      </p:ext>
    </p:extLst>
  </p:cSld>
  <p:clrMapOvr>
    <a:masterClrMapping/>
  </p:clrMapOvr>
  <p:transition>
    <p:wipe dir="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3"/>
          <p:cNvSpPr>
            <a:spLocks noGrp="1"/>
          </p:cNvSpPr>
          <p:nvPr>
            <p:ph type="sldNum" sz="quarter" idx="11"/>
          </p:nvPr>
        </p:nvSpPr>
        <p:spPr>
          <a:xfrm>
            <a:off x="817563" y="6462713"/>
            <a:ext cx="2895600" cy="279400"/>
          </a:xfrm>
          <a:noFill/>
        </p:spPr>
        <p:txBody>
          <a:bodyPr/>
          <a:lstStyle>
            <a:lvl1pPr eaLnBrk="0" hangingPunct="0">
              <a:spcBef>
                <a:spcPct val="10000"/>
              </a:spcBef>
              <a:spcAft>
                <a:spcPct val="40000"/>
              </a:spcAft>
              <a:buChar char="•"/>
              <a:defRPr>
                <a:solidFill>
                  <a:srgbClr val="0054A6"/>
                </a:solidFill>
                <a:latin typeface="Arial" charset="0"/>
              </a:defRPr>
            </a:lvl1pPr>
            <a:lvl2pPr marL="742950" indent="-285750" eaLnBrk="0" hangingPunct="0">
              <a:spcBef>
                <a:spcPct val="10000"/>
              </a:spcBef>
              <a:spcAft>
                <a:spcPct val="40000"/>
              </a:spcAft>
              <a:buChar char="–"/>
              <a:defRPr sz="1600">
                <a:solidFill>
                  <a:srgbClr val="0054A6"/>
                </a:solidFill>
                <a:latin typeface="Arial" charset="0"/>
              </a:defRPr>
            </a:lvl2pPr>
            <a:lvl3pPr marL="1143000" indent="-228600" eaLnBrk="0" hangingPunct="0">
              <a:spcBef>
                <a:spcPct val="10000"/>
              </a:spcBef>
              <a:spcAft>
                <a:spcPct val="40000"/>
              </a:spcAft>
              <a:buChar char="•"/>
              <a:defRPr sz="14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algn="l" eaLnBrk="1" hangingPunct="1">
              <a:spcBef>
                <a:spcPct val="0"/>
              </a:spcBef>
              <a:spcAft>
                <a:spcPct val="0"/>
              </a:spcAft>
              <a:buFontTx/>
              <a:buNone/>
            </a:pPr>
            <a:fld id="{C1F4B122-4679-448C-A053-D01AC59A92C9}" type="slidenum">
              <a:rPr lang="en-GB" altLang="en-US" smtClean="0">
                <a:solidFill>
                  <a:schemeClr val="bg1"/>
                </a:solidFill>
              </a:rPr>
              <a:pPr algn="l" eaLnBrk="1" hangingPunct="1">
                <a:spcBef>
                  <a:spcPct val="0"/>
                </a:spcBef>
                <a:spcAft>
                  <a:spcPct val="0"/>
                </a:spcAft>
                <a:buFontTx/>
                <a:buNone/>
              </a:pPr>
              <a:t>52</a:t>
            </a:fld>
            <a:endParaRPr lang="en-GB" altLang="en-US" dirty="0" smtClean="0">
              <a:solidFill>
                <a:schemeClr val="bg1"/>
              </a:solidFill>
            </a:endParaRPr>
          </a:p>
        </p:txBody>
      </p:sp>
      <p:sp>
        <p:nvSpPr>
          <p:cNvPr id="14339" name="Footer Placeholder 4"/>
          <p:cNvSpPr>
            <a:spLocks noGrp="1"/>
          </p:cNvSpPr>
          <p:nvPr>
            <p:ph type="ftr" sz="quarter" idx="10"/>
          </p:nvPr>
        </p:nvSpPr>
        <p:spPr>
          <a:xfrm>
            <a:off x="6908800" y="6464300"/>
            <a:ext cx="1773238" cy="290513"/>
          </a:xfrm>
          <a:noFill/>
        </p:spPr>
        <p:txBody>
          <a:bodyPr/>
          <a:lstStyle>
            <a:lvl1pPr eaLnBrk="0" hangingPunct="0">
              <a:spcBef>
                <a:spcPct val="10000"/>
              </a:spcBef>
              <a:spcAft>
                <a:spcPct val="40000"/>
              </a:spcAft>
              <a:buChar char="•"/>
              <a:defRPr>
                <a:solidFill>
                  <a:srgbClr val="0054A6"/>
                </a:solidFill>
                <a:latin typeface="Arial" charset="0"/>
              </a:defRPr>
            </a:lvl1pPr>
            <a:lvl2pPr marL="742950" indent="-285750" eaLnBrk="0" hangingPunct="0">
              <a:spcBef>
                <a:spcPct val="10000"/>
              </a:spcBef>
              <a:spcAft>
                <a:spcPct val="40000"/>
              </a:spcAft>
              <a:buChar char="–"/>
              <a:defRPr sz="1600">
                <a:solidFill>
                  <a:srgbClr val="0054A6"/>
                </a:solidFill>
                <a:latin typeface="Arial" charset="0"/>
              </a:defRPr>
            </a:lvl2pPr>
            <a:lvl3pPr marL="1143000" indent="-228600" eaLnBrk="0" hangingPunct="0">
              <a:spcBef>
                <a:spcPct val="10000"/>
              </a:spcBef>
              <a:spcAft>
                <a:spcPct val="40000"/>
              </a:spcAft>
              <a:buChar char="•"/>
              <a:defRPr sz="14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algn="r" eaLnBrk="1" hangingPunct="1">
              <a:spcBef>
                <a:spcPct val="0"/>
              </a:spcBef>
              <a:spcAft>
                <a:spcPct val="0"/>
              </a:spcAft>
              <a:buFontTx/>
              <a:buNone/>
            </a:pPr>
            <a:r>
              <a:rPr lang="en-GB" altLang="en-US" dirty="0" smtClean="0">
                <a:solidFill>
                  <a:schemeClr val="bg1"/>
                </a:solidFill>
              </a:rPr>
              <a:t>American Chemical Society</a:t>
            </a:r>
          </a:p>
        </p:txBody>
      </p:sp>
      <p:sp>
        <p:nvSpPr>
          <p:cNvPr id="14340" name="Rectangle 2"/>
          <p:cNvSpPr>
            <a:spLocks noGrp="1" noChangeArrowheads="1"/>
          </p:cNvSpPr>
          <p:nvPr>
            <p:ph type="title"/>
          </p:nvPr>
        </p:nvSpPr>
        <p:spPr/>
        <p:txBody>
          <a:bodyPr/>
          <a:lstStyle/>
          <a:p>
            <a:pPr eaLnBrk="1" hangingPunct="1"/>
            <a:r>
              <a:rPr lang="en-US" altLang="en-US" sz="3200" dirty="0" smtClean="0"/>
              <a:t>DISADVANTAGES OF INCORPORATING</a:t>
            </a:r>
            <a:endParaRPr lang="en-GB" altLang="en-US" sz="3200" dirty="0" smtClean="0"/>
          </a:p>
        </p:txBody>
      </p:sp>
      <p:sp>
        <p:nvSpPr>
          <p:cNvPr id="14341" name="Rectangle 3"/>
          <p:cNvSpPr>
            <a:spLocks noGrp="1" noChangeArrowheads="1"/>
          </p:cNvSpPr>
          <p:nvPr>
            <p:ph type="body" idx="1"/>
          </p:nvPr>
        </p:nvSpPr>
        <p:spPr/>
        <p:txBody>
          <a:bodyPr/>
          <a:lstStyle/>
          <a:p>
            <a:pPr algn="just" eaLnBrk="1" hangingPunct="1"/>
            <a:r>
              <a:rPr lang="en-US" altLang="en-US" sz="2400" dirty="0" smtClean="0"/>
              <a:t>A corporation can be created only by compliance with General Corporation Law of the state of incorporation.  </a:t>
            </a:r>
          </a:p>
          <a:p>
            <a:pPr lvl="1" algn="just" eaLnBrk="1" hangingPunct="1"/>
            <a:r>
              <a:rPr lang="en-US" altLang="en-US" sz="2200" dirty="0" smtClean="0"/>
              <a:t>This usually requires filing of Articles of Incorporation with the appropriate state entity (usually the Secretary of State) and payment of the requisite state fees.</a:t>
            </a:r>
          </a:p>
          <a:p>
            <a:pPr algn="just" eaLnBrk="1" hangingPunct="1"/>
            <a:r>
              <a:rPr lang="en-US" altLang="en-US" sz="2400" dirty="0" smtClean="0"/>
              <a:t>A corporation is generally required to have a board of directors, corporate officers, annual meetings, and to maintain separate books and records.   </a:t>
            </a:r>
          </a:p>
          <a:p>
            <a:pPr algn="just" eaLnBrk="1" hangingPunct="1"/>
            <a:r>
              <a:rPr lang="en-US" altLang="en-US" sz="2400" dirty="0" smtClean="0"/>
              <a:t>Failure to observe “corporate formalities” may result in the personal liability of directors and/or officers for corporate debts. </a:t>
            </a:r>
          </a:p>
          <a:p>
            <a:pPr eaLnBrk="1" hangingPunct="1">
              <a:buFontTx/>
              <a:buNone/>
            </a:pPr>
            <a:endParaRPr lang="en-GB" altLang="en-US" sz="2400" dirty="0" smtClean="0"/>
          </a:p>
          <a:p>
            <a:pPr eaLnBrk="1" hangingPunct="1"/>
            <a:endParaRPr lang="en-GB" altLang="en-US" dirty="0" smtClean="0"/>
          </a:p>
        </p:txBody>
      </p:sp>
    </p:spTree>
    <p:extLst>
      <p:ext uri="{BB962C8B-B14F-4D97-AF65-F5344CB8AC3E}">
        <p14:creationId xmlns:p14="http://schemas.microsoft.com/office/powerpoint/2010/main" val="1029499463"/>
      </p:ext>
    </p:extLst>
  </p:cSld>
  <p:clrMapOvr>
    <a:masterClrMapping/>
  </p:clrMapOvr>
  <p:transition>
    <p:wipe dir="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3"/>
          <p:cNvSpPr>
            <a:spLocks noGrp="1"/>
          </p:cNvSpPr>
          <p:nvPr>
            <p:ph type="ftr" sz="quarter" idx="10"/>
          </p:nvPr>
        </p:nvSpPr>
        <p:spPr>
          <a:noFill/>
        </p:spPr>
        <p:txBody>
          <a:bodyPr/>
          <a:lstStyle>
            <a:lvl1pPr eaLnBrk="0" hangingPunct="0">
              <a:spcBef>
                <a:spcPct val="10000"/>
              </a:spcBef>
              <a:spcAft>
                <a:spcPct val="40000"/>
              </a:spcAft>
              <a:buChar char="•"/>
              <a:defRPr>
                <a:solidFill>
                  <a:srgbClr val="0054A6"/>
                </a:solidFill>
                <a:latin typeface="Arial" charset="0"/>
              </a:defRPr>
            </a:lvl1pPr>
            <a:lvl2pPr marL="742950" indent="-285750" eaLnBrk="0" hangingPunct="0">
              <a:spcBef>
                <a:spcPct val="10000"/>
              </a:spcBef>
              <a:spcAft>
                <a:spcPct val="40000"/>
              </a:spcAft>
              <a:buChar char="–"/>
              <a:defRPr sz="1600">
                <a:solidFill>
                  <a:srgbClr val="0054A6"/>
                </a:solidFill>
                <a:latin typeface="Arial" charset="0"/>
              </a:defRPr>
            </a:lvl2pPr>
            <a:lvl3pPr marL="1143000" indent="-228600" eaLnBrk="0" hangingPunct="0">
              <a:spcBef>
                <a:spcPct val="10000"/>
              </a:spcBef>
              <a:spcAft>
                <a:spcPct val="40000"/>
              </a:spcAft>
              <a:buChar char="•"/>
              <a:defRPr sz="14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spcBef>
                <a:spcPct val="0"/>
              </a:spcBef>
              <a:spcAft>
                <a:spcPct val="0"/>
              </a:spcAft>
              <a:buFontTx/>
              <a:buNone/>
            </a:pPr>
            <a:r>
              <a:rPr lang="en-GB" altLang="en-US" dirty="0" smtClean="0"/>
              <a:t>American Chemical Society</a:t>
            </a:r>
          </a:p>
        </p:txBody>
      </p:sp>
      <p:sp>
        <p:nvSpPr>
          <p:cNvPr id="15363" name="Slide Number Placeholder 4"/>
          <p:cNvSpPr>
            <a:spLocks noGrp="1"/>
          </p:cNvSpPr>
          <p:nvPr>
            <p:ph type="sldNum" sz="quarter" idx="11"/>
          </p:nvPr>
        </p:nvSpPr>
        <p:spPr>
          <a:noFill/>
        </p:spPr>
        <p:txBody>
          <a:bodyPr/>
          <a:lstStyle>
            <a:lvl1pPr eaLnBrk="0" hangingPunct="0">
              <a:spcBef>
                <a:spcPct val="10000"/>
              </a:spcBef>
              <a:spcAft>
                <a:spcPct val="40000"/>
              </a:spcAft>
              <a:buChar char="•"/>
              <a:defRPr>
                <a:solidFill>
                  <a:srgbClr val="0054A6"/>
                </a:solidFill>
                <a:latin typeface="Arial" charset="0"/>
              </a:defRPr>
            </a:lvl1pPr>
            <a:lvl2pPr marL="742950" indent="-285750" eaLnBrk="0" hangingPunct="0">
              <a:spcBef>
                <a:spcPct val="10000"/>
              </a:spcBef>
              <a:spcAft>
                <a:spcPct val="40000"/>
              </a:spcAft>
              <a:buChar char="–"/>
              <a:defRPr sz="1600">
                <a:solidFill>
                  <a:srgbClr val="0054A6"/>
                </a:solidFill>
                <a:latin typeface="Arial" charset="0"/>
              </a:defRPr>
            </a:lvl2pPr>
            <a:lvl3pPr marL="1143000" indent="-228600" eaLnBrk="0" hangingPunct="0">
              <a:spcBef>
                <a:spcPct val="10000"/>
              </a:spcBef>
              <a:spcAft>
                <a:spcPct val="40000"/>
              </a:spcAft>
              <a:buChar char="•"/>
              <a:defRPr sz="14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spcBef>
                <a:spcPct val="0"/>
              </a:spcBef>
              <a:spcAft>
                <a:spcPct val="0"/>
              </a:spcAft>
              <a:buFontTx/>
              <a:buNone/>
            </a:pPr>
            <a:fld id="{DB0C9152-D633-4339-8FB2-EEDF751664E1}" type="slidenum">
              <a:rPr lang="en-GB" altLang="en-US" smtClean="0"/>
              <a:pPr eaLnBrk="1" hangingPunct="1">
                <a:spcBef>
                  <a:spcPct val="0"/>
                </a:spcBef>
                <a:spcAft>
                  <a:spcPct val="0"/>
                </a:spcAft>
                <a:buFontTx/>
                <a:buNone/>
              </a:pPr>
              <a:t>53</a:t>
            </a:fld>
            <a:endParaRPr lang="en-GB" altLang="en-US" dirty="0" smtClean="0"/>
          </a:p>
        </p:txBody>
      </p:sp>
      <p:sp>
        <p:nvSpPr>
          <p:cNvPr id="15364" name="Rectangle 2"/>
          <p:cNvSpPr>
            <a:spLocks noGrp="1" noChangeArrowheads="1"/>
          </p:cNvSpPr>
          <p:nvPr>
            <p:ph type="title"/>
          </p:nvPr>
        </p:nvSpPr>
        <p:spPr/>
        <p:txBody>
          <a:bodyPr/>
          <a:lstStyle/>
          <a:p>
            <a:pPr eaLnBrk="1" hangingPunct="1"/>
            <a:endParaRPr lang="en-US" altLang="en-US" dirty="0" smtClean="0"/>
          </a:p>
        </p:txBody>
      </p:sp>
      <p:sp>
        <p:nvSpPr>
          <p:cNvPr id="69635" name="Rectangle 3"/>
          <p:cNvSpPr>
            <a:spLocks noGrp="1" noChangeArrowheads="1"/>
          </p:cNvSpPr>
          <p:nvPr>
            <p:ph type="body" idx="1"/>
          </p:nvPr>
        </p:nvSpPr>
        <p:spPr/>
        <p:txBody>
          <a:bodyPr/>
          <a:lstStyle/>
          <a:p>
            <a:pPr marL="0" indent="0" algn="ctr">
              <a:buFontTx/>
              <a:buNone/>
              <a:defRPr/>
            </a:pPr>
            <a:r>
              <a:rPr lang="en-US" sz="8800" dirty="0" smtClean="0"/>
              <a:t>Questions???</a:t>
            </a:r>
          </a:p>
          <a:p>
            <a:pPr eaLnBrk="1" hangingPunct="1">
              <a:defRPr/>
            </a:pPr>
            <a:endParaRPr lang="en-US" dirty="0" smtClean="0"/>
          </a:p>
        </p:txBody>
      </p:sp>
    </p:spTree>
    <p:extLst>
      <p:ext uri="{BB962C8B-B14F-4D97-AF65-F5344CB8AC3E}">
        <p14:creationId xmlns:p14="http://schemas.microsoft.com/office/powerpoint/2010/main" val="1732413723"/>
      </p:ext>
    </p:extLst>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3"/>
          <p:cNvSpPr>
            <a:spLocks noGrp="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10000"/>
              </a:spcBef>
              <a:spcAft>
                <a:spcPct val="40000"/>
              </a:spcAft>
              <a:buChar char="•"/>
              <a:defRPr>
                <a:solidFill>
                  <a:srgbClr val="0054A6"/>
                </a:solidFill>
                <a:latin typeface="Arial" charset="0"/>
              </a:defRPr>
            </a:lvl1pPr>
            <a:lvl2pPr marL="742950" indent="-285750" eaLnBrk="0" hangingPunct="0">
              <a:spcBef>
                <a:spcPct val="10000"/>
              </a:spcBef>
              <a:spcAft>
                <a:spcPct val="40000"/>
              </a:spcAft>
              <a:buChar char="–"/>
              <a:defRPr sz="1600">
                <a:solidFill>
                  <a:srgbClr val="0054A6"/>
                </a:solidFill>
                <a:latin typeface="Arial" charset="0"/>
              </a:defRPr>
            </a:lvl2pPr>
            <a:lvl3pPr marL="1143000" indent="-228600" eaLnBrk="0" hangingPunct="0">
              <a:spcBef>
                <a:spcPct val="10000"/>
              </a:spcBef>
              <a:spcAft>
                <a:spcPct val="40000"/>
              </a:spcAft>
              <a:buChar char="•"/>
              <a:defRPr sz="14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spcBef>
                <a:spcPct val="0"/>
              </a:spcBef>
              <a:spcAft>
                <a:spcPct val="0"/>
              </a:spcAft>
              <a:buFontTx/>
              <a:buNone/>
            </a:pPr>
            <a:r>
              <a:rPr lang="en-GB" altLang="en-US" dirty="0" smtClean="0">
                <a:cs typeface="Arial" charset="0"/>
              </a:rPr>
              <a:t>American Chemical Society</a:t>
            </a:r>
          </a:p>
        </p:txBody>
      </p:sp>
      <p:sp>
        <p:nvSpPr>
          <p:cNvPr id="12291" name="Slide Number Placeholder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10000"/>
              </a:spcBef>
              <a:spcAft>
                <a:spcPct val="40000"/>
              </a:spcAft>
              <a:buChar char="•"/>
              <a:defRPr>
                <a:solidFill>
                  <a:srgbClr val="0054A6"/>
                </a:solidFill>
                <a:latin typeface="Arial" charset="0"/>
              </a:defRPr>
            </a:lvl1pPr>
            <a:lvl2pPr marL="742950" indent="-285750" eaLnBrk="0" hangingPunct="0">
              <a:spcBef>
                <a:spcPct val="10000"/>
              </a:spcBef>
              <a:spcAft>
                <a:spcPct val="40000"/>
              </a:spcAft>
              <a:buChar char="–"/>
              <a:defRPr sz="1600">
                <a:solidFill>
                  <a:srgbClr val="0054A6"/>
                </a:solidFill>
                <a:latin typeface="Arial" charset="0"/>
              </a:defRPr>
            </a:lvl2pPr>
            <a:lvl3pPr marL="1143000" indent="-228600" eaLnBrk="0" hangingPunct="0">
              <a:spcBef>
                <a:spcPct val="10000"/>
              </a:spcBef>
              <a:spcAft>
                <a:spcPct val="40000"/>
              </a:spcAft>
              <a:buChar char="•"/>
              <a:defRPr sz="14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spcBef>
                <a:spcPct val="0"/>
              </a:spcBef>
              <a:spcAft>
                <a:spcPct val="0"/>
              </a:spcAft>
              <a:buFontTx/>
              <a:buNone/>
            </a:pPr>
            <a:fld id="{0872181C-E444-4FD9-B761-AE5EF91D79E7}" type="slidenum">
              <a:rPr lang="en-GB" altLang="en-US" smtClean="0">
                <a:cs typeface="Arial" charset="0"/>
              </a:rPr>
              <a:pPr eaLnBrk="1" hangingPunct="1">
                <a:spcBef>
                  <a:spcPct val="0"/>
                </a:spcBef>
                <a:spcAft>
                  <a:spcPct val="0"/>
                </a:spcAft>
                <a:buFontTx/>
                <a:buNone/>
              </a:pPr>
              <a:t>6</a:t>
            </a:fld>
            <a:endParaRPr lang="en-GB" altLang="en-US" dirty="0" smtClean="0">
              <a:cs typeface="Arial" charset="0"/>
            </a:endParaRPr>
          </a:p>
        </p:txBody>
      </p:sp>
      <p:sp>
        <p:nvSpPr>
          <p:cNvPr id="12292" name="Rectangle 2"/>
          <p:cNvSpPr>
            <a:spLocks noGrp="1" noChangeArrowheads="1"/>
          </p:cNvSpPr>
          <p:nvPr>
            <p:ph type="ctrTitle"/>
          </p:nvPr>
        </p:nvSpPr>
        <p:spPr>
          <a:xfrm>
            <a:off x="760413" y="2535238"/>
            <a:ext cx="7772400" cy="1470025"/>
          </a:xfrm>
        </p:spPr>
        <p:txBody>
          <a:bodyPr/>
          <a:lstStyle/>
          <a:p>
            <a:pPr algn="ctr" eaLnBrk="1" hangingPunct="1"/>
            <a:r>
              <a:rPr lang="en-GB" altLang="en-US" sz="3600" dirty="0" smtClean="0"/>
              <a:t>ACS Local Section, Division and Region Treasurers’ Workshop</a:t>
            </a:r>
            <a:br>
              <a:rPr lang="en-GB" altLang="en-US" sz="3600" dirty="0" smtClean="0"/>
            </a:br>
            <a:r>
              <a:rPr lang="en-GB" altLang="en-US" sz="3600" dirty="0" smtClean="0"/>
              <a:t/>
            </a:r>
            <a:br>
              <a:rPr lang="en-GB" altLang="en-US" sz="3600" dirty="0" smtClean="0"/>
            </a:br>
            <a:r>
              <a:rPr lang="en-GB" altLang="en-US" sz="3600" dirty="0" smtClean="0"/>
              <a:t>Preparing for Compliance with IRS Requirements</a:t>
            </a:r>
          </a:p>
        </p:txBody>
      </p:sp>
      <p:sp>
        <p:nvSpPr>
          <p:cNvPr id="12293" name="Rectangle 3"/>
          <p:cNvSpPr>
            <a:spLocks noGrp="1" noChangeArrowheads="1"/>
          </p:cNvSpPr>
          <p:nvPr>
            <p:ph type="subTitle" idx="1"/>
          </p:nvPr>
        </p:nvSpPr>
        <p:spPr>
          <a:xfrm>
            <a:off x="3851275" y="5373688"/>
            <a:ext cx="5033963" cy="1033462"/>
          </a:xfrm>
        </p:spPr>
        <p:txBody>
          <a:bodyPr/>
          <a:lstStyle/>
          <a:p>
            <a:pPr algn="r" eaLnBrk="1" hangingPunct="1">
              <a:lnSpc>
                <a:spcPct val="75000"/>
              </a:lnSpc>
              <a:spcAft>
                <a:spcPct val="10000"/>
              </a:spcAft>
            </a:pPr>
            <a:r>
              <a:rPr lang="en-US" altLang="en-US" sz="1500" b="1" i="1" dirty="0" smtClean="0"/>
              <a:t>Treasurers’ Workshop</a:t>
            </a:r>
          </a:p>
          <a:p>
            <a:pPr algn="r" eaLnBrk="1" hangingPunct="1">
              <a:lnSpc>
                <a:spcPct val="75000"/>
              </a:lnSpc>
              <a:spcAft>
                <a:spcPct val="10000"/>
              </a:spcAft>
            </a:pPr>
            <a:r>
              <a:rPr lang="en-US" altLang="en-US" sz="1500" b="1" i="1" dirty="0" smtClean="0"/>
              <a:t>Boston, Massachusetts</a:t>
            </a:r>
          </a:p>
          <a:p>
            <a:pPr algn="r" eaLnBrk="1" hangingPunct="1">
              <a:lnSpc>
                <a:spcPct val="75000"/>
              </a:lnSpc>
              <a:spcAft>
                <a:spcPct val="10000"/>
              </a:spcAft>
            </a:pPr>
            <a:r>
              <a:rPr lang="en-GB" altLang="en-US" sz="1400" b="1" dirty="0" smtClean="0"/>
              <a:t>August 18, 2015</a:t>
            </a:r>
          </a:p>
          <a:p>
            <a:pPr eaLnBrk="1" hangingPunct="1"/>
            <a:endParaRPr lang="en-GB" altLang="en-US" b="1" dirty="0" smtClean="0"/>
          </a:p>
        </p:txBody>
      </p:sp>
    </p:spTree>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827088" y="319088"/>
            <a:ext cx="5616575" cy="1309687"/>
          </a:xfrm>
        </p:spPr>
        <p:txBody>
          <a:bodyPr/>
          <a:lstStyle/>
          <a:p>
            <a:pPr eaLnBrk="1" hangingPunct="1"/>
            <a:r>
              <a:rPr lang="en-US" altLang="en-US" dirty="0" smtClean="0"/>
              <a:t>Navigating the Tax Compliance Reporting Requirements for Tax Exempt Organizations.</a:t>
            </a:r>
          </a:p>
        </p:txBody>
      </p:sp>
      <p:sp>
        <p:nvSpPr>
          <p:cNvPr id="13315" name="Footer Placeholder 3"/>
          <p:cNvSpPr>
            <a:spLocks noGrp="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10000"/>
              </a:spcBef>
              <a:spcAft>
                <a:spcPct val="40000"/>
              </a:spcAft>
              <a:buChar char="•"/>
              <a:defRPr>
                <a:solidFill>
                  <a:srgbClr val="0054A6"/>
                </a:solidFill>
                <a:latin typeface="Arial" charset="0"/>
              </a:defRPr>
            </a:lvl1pPr>
            <a:lvl2pPr marL="742950" indent="-285750" eaLnBrk="0" hangingPunct="0">
              <a:spcBef>
                <a:spcPct val="10000"/>
              </a:spcBef>
              <a:spcAft>
                <a:spcPct val="40000"/>
              </a:spcAft>
              <a:buChar char="–"/>
              <a:defRPr sz="1600">
                <a:solidFill>
                  <a:srgbClr val="0054A6"/>
                </a:solidFill>
                <a:latin typeface="Arial" charset="0"/>
              </a:defRPr>
            </a:lvl2pPr>
            <a:lvl3pPr marL="1143000" indent="-228600" eaLnBrk="0" hangingPunct="0">
              <a:spcBef>
                <a:spcPct val="10000"/>
              </a:spcBef>
              <a:spcAft>
                <a:spcPct val="40000"/>
              </a:spcAft>
              <a:buChar char="•"/>
              <a:defRPr sz="14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spcBef>
                <a:spcPct val="0"/>
              </a:spcBef>
              <a:spcAft>
                <a:spcPct val="0"/>
              </a:spcAft>
              <a:buFontTx/>
              <a:buNone/>
            </a:pPr>
            <a:r>
              <a:rPr lang="en-GB" altLang="en-US" dirty="0" smtClean="0">
                <a:cs typeface="Arial" charset="0"/>
              </a:rPr>
              <a:t>American Chemical Society</a:t>
            </a:r>
          </a:p>
        </p:txBody>
      </p:sp>
      <p:sp>
        <p:nvSpPr>
          <p:cNvPr id="13316" name="Slide Number Placeholder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10000"/>
              </a:spcBef>
              <a:spcAft>
                <a:spcPct val="40000"/>
              </a:spcAft>
              <a:buChar char="•"/>
              <a:defRPr>
                <a:solidFill>
                  <a:srgbClr val="0054A6"/>
                </a:solidFill>
                <a:latin typeface="Arial" charset="0"/>
              </a:defRPr>
            </a:lvl1pPr>
            <a:lvl2pPr marL="742950" indent="-285750" eaLnBrk="0" hangingPunct="0">
              <a:spcBef>
                <a:spcPct val="10000"/>
              </a:spcBef>
              <a:spcAft>
                <a:spcPct val="40000"/>
              </a:spcAft>
              <a:buChar char="–"/>
              <a:defRPr sz="1600">
                <a:solidFill>
                  <a:srgbClr val="0054A6"/>
                </a:solidFill>
                <a:latin typeface="Arial" charset="0"/>
              </a:defRPr>
            </a:lvl2pPr>
            <a:lvl3pPr marL="1143000" indent="-228600" eaLnBrk="0" hangingPunct="0">
              <a:spcBef>
                <a:spcPct val="10000"/>
              </a:spcBef>
              <a:spcAft>
                <a:spcPct val="40000"/>
              </a:spcAft>
              <a:buChar char="•"/>
              <a:defRPr sz="14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spcBef>
                <a:spcPct val="0"/>
              </a:spcBef>
              <a:spcAft>
                <a:spcPct val="0"/>
              </a:spcAft>
              <a:buFontTx/>
              <a:buNone/>
            </a:pPr>
            <a:fld id="{5818772C-1616-4D6B-B0F1-B8D61DC88795}" type="slidenum">
              <a:rPr lang="en-GB" altLang="en-US" smtClean="0">
                <a:cs typeface="Arial" charset="0"/>
              </a:rPr>
              <a:pPr eaLnBrk="1" hangingPunct="1">
                <a:spcBef>
                  <a:spcPct val="0"/>
                </a:spcBef>
                <a:spcAft>
                  <a:spcPct val="0"/>
                </a:spcAft>
                <a:buFontTx/>
                <a:buNone/>
              </a:pPr>
              <a:t>7</a:t>
            </a:fld>
            <a:endParaRPr lang="en-GB" altLang="en-US" dirty="0" smtClean="0">
              <a:cs typeface="Arial" charset="0"/>
            </a:endParaRPr>
          </a:p>
        </p:txBody>
      </p:sp>
      <p:pic>
        <p:nvPicPr>
          <p:cNvPr id="13321" name="Picture 9" descr="http://tse1.mm.bing.net/th?id=JN.pqzg3zdekYlSqkVdWNF6kQ&amp;w=230&amp;h=170&amp;rs=1&amp;pcl=dddddd&amp;pid=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3688" y="2061483"/>
            <a:ext cx="5040560" cy="372563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Footer Placeholder 3"/>
          <p:cNvSpPr>
            <a:spLocks noGrp="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10000"/>
              </a:spcBef>
              <a:spcAft>
                <a:spcPct val="40000"/>
              </a:spcAft>
              <a:buChar char="•"/>
              <a:defRPr>
                <a:solidFill>
                  <a:srgbClr val="0054A6"/>
                </a:solidFill>
                <a:latin typeface="Arial" charset="0"/>
              </a:defRPr>
            </a:lvl1pPr>
            <a:lvl2pPr marL="742950" indent="-285750" eaLnBrk="0" hangingPunct="0">
              <a:spcBef>
                <a:spcPct val="10000"/>
              </a:spcBef>
              <a:spcAft>
                <a:spcPct val="40000"/>
              </a:spcAft>
              <a:buChar char="–"/>
              <a:defRPr sz="1600">
                <a:solidFill>
                  <a:srgbClr val="0054A6"/>
                </a:solidFill>
                <a:latin typeface="Arial" charset="0"/>
              </a:defRPr>
            </a:lvl2pPr>
            <a:lvl3pPr marL="1143000" indent="-228600" eaLnBrk="0" hangingPunct="0">
              <a:spcBef>
                <a:spcPct val="10000"/>
              </a:spcBef>
              <a:spcAft>
                <a:spcPct val="40000"/>
              </a:spcAft>
              <a:buChar char="•"/>
              <a:defRPr sz="14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spcBef>
                <a:spcPct val="0"/>
              </a:spcBef>
              <a:spcAft>
                <a:spcPct val="0"/>
              </a:spcAft>
              <a:buFontTx/>
              <a:buNone/>
            </a:pPr>
            <a:r>
              <a:rPr lang="en-GB" altLang="en-US" dirty="0" smtClean="0">
                <a:cs typeface="Arial" charset="0"/>
              </a:rPr>
              <a:t>American Chemical Society</a:t>
            </a:r>
          </a:p>
        </p:txBody>
      </p:sp>
      <p:sp>
        <p:nvSpPr>
          <p:cNvPr id="14339" name="Slide Number Placeholder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10000"/>
              </a:spcBef>
              <a:spcAft>
                <a:spcPct val="40000"/>
              </a:spcAft>
              <a:buChar char="•"/>
              <a:defRPr>
                <a:solidFill>
                  <a:srgbClr val="0054A6"/>
                </a:solidFill>
                <a:latin typeface="Arial" charset="0"/>
              </a:defRPr>
            </a:lvl1pPr>
            <a:lvl2pPr marL="742950" indent="-285750" eaLnBrk="0" hangingPunct="0">
              <a:spcBef>
                <a:spcPct val="10000"/>
              </a:spcBef>
              <a:spcAft>
                <a:spcPct val="40000"/>
              </a:spcAft>
              <a:buChar char="–"/>
              <a:defRPr sz="1600">
                <a:solidFill>
                  <a:srgbClr val="0054A6"/>
                </a:solidFill>
                <a:latin typeface="Arial" charset="0"/>
              </a:defRPr>
            </a:lvl2pPr>
            <a:lvl3pPr marL="1143000" indent="-228600" eaLnBrk="0" hangingPunct="0">
              <a:spcBef>
                <a:spcPct val="10000"/>
              </a:spcBef>
              <a:spcAft>
                <a:spcPct val="40000"/>
              </a:spcAft>
              <a:buChar char="•"/>
              <a:defRPr sz="14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spcBef>
                <a:spcPct val="0"/>
              </a:spcBef>
              <a:spcAft>
                <a:spcPct val="0"/>
              </a:spcAft>
              <a:buFontTx/>
              <a:buNone/>
            </a:pPr>
            <a:fld id="{2BACA2B2-DF51-4CAD-8A58-29899859C3AD}" type="slidenum">
              <a:rPr lang="en-GB" altLang="en-US" smtClean="0">
                <a:cs typeface="Arial" charset="0"/>
              </a:rPr>
              <a:pPr eaLnBrk="1" hangingPunct="1">
                <a:spcBef>
                  <a:spcPct val="0"/>
                </a:spcBef>
                <a:spcAft>
                  <a:spcPct val="0"/>
                </a:spcAft>
                <a:buFontTx/>
                <a:buNone/>
              </a:pPr>
              <a:t>8</a:t>
            </a:fld>
            <a:endParaRPr lang="en-GB" altLang="en-US" dirty="0" smtClean="0">
              <a:cs typeface="Arial" charset="0"/>
            </a:endParaRPr>
          </a:p>
        </p:txBody>
      </p:sp>
      <p:sp>
        <p:nvSpPr>
          <p:cNvPr id="14340" name="Rectangle 2"/>
          <p:cNvSpPr>
            <a:spLocks noGrp="1" noChangeArrowheads="1"/>
          </p:cNvSpPr>
          <p:nvPr>
            <p:ph type="title"/>
          </p:nvPr>
        </p:nvSpPr>
        <p:spPr/>
        <p:txBody>
          <a:bodyPr/>
          <a:lstStyle/>
          <a:p>
            <a:pPr eaLnBrk="1" hangingPunct="1"/>
            <a:r>
              <a:rPr lang="en-GB" altLang="en-US" dirty="0" smtClean="0"/>
              <a:t>Objectives</a:t>
            </a:r>
          </a:p>
        </p:txBody>
      </p:sp>
      <p:sp>
        <p:nvSpPr>
          <p:cNvPr id="228355" name="Rectangle 3"/>
          <p:cNvSpPr>
            <a:spLocks noGrp="1" noChangeArrowheads="1"/>
          </p:cNvSpPr>
          <p:nvPr>
            <p:ph type="body" idx="1"/>
          </p:nvPr>
        </p:nvSpPr>
        <p:spPr/>
        <p:txBody>
          <a:bodyPr/>
          <a:lstStyle/>
          <a:p>
            <a:pPr eaLnBrk="1" hangingPunct="1"/>
            <a:r>
              <a:rPr lang="en-GB" altLang="en-US" sz="2000" b="1" dirty="0" smtClean="0"/>
              <a:t>Provide information regarding the ACS and affiliated organizations’ tax-exempt status </a:t>
            </a:r>
          </a:p>
          <a:p>
            <a:pPr eaLnBrk="1" hangingPunct="1"/>
            <a:r>
              <a:rPr lang="en-GB" altLang="en-US" sz="2000" b="1" dirty="0" smtClean="0"/>
              <a:t>Identify benefits of tax-exempt status </a:t>
            </a:r>
          </a:p>
          <a:p>
            <a:pPr eaLnBrk="1" hangingPunct="1"/>
            <a:r>
              <a:rPr lang="en-GB" altLang="en-US" sz="2000" b="1" dirty="0" smtClean="0"/>
              <a:t>Identify actions that jeopardize tax-exempt status</a:t>
            </a:r>
          </a:p>
          <a:p>
            <a:pPr eaLnBrk="1" hangingPunct="1"/>
            <a:r>
              <a:rPr lang="en-GB" altLang="en-US" sz="2000" b="1" dirty="0" smtClean="0"/>
              <a:t>Review mandatory federal tax filings</a:t>
            </a:r>
          </a:p>
          <a:p>
            <a:pPr eaLnBrk="1" hangingPunct="1"/>
            <a:r>
              <a:rPr lang="en-GB" altLang="en-US" sz="2000" b="1" dirty="0" smtClean="0"/>
              <a:t>Identify other requirements (public inspection, public support test, acknowledging donors)</a:t>
            </a:r>
          </a:p>
          <a:p>
            <a:pPr eaLnBrk="1" hangingPunct="1"/>
            <a:r>
              <a:rPr lang="en-GB" altLang="en-US" sz="2000" b="1" dirty="0" smtClean="0"/>
              <a:t>Identify other topics affecting tax-exempt organizations (awards, scholarships, fellowship grants)</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28355">
                                            <p:txEl>
                                              <p:pRg st="0" end="0"/>
                                            </p:txEl>
                                          </p:spTgt>
                                        </p:tgtEl>
                                        <p:attrNameLst>
                                          <p:attrName>style.visibility</p:attrName>
                                        </p:attrNameLst>
                                      </p:cBhvr>
                                      <p:to>
                                        <p:strVal val="visible"/>
                                      </p:to>
                                    </p:set>
                                    <p:animEffect transition="in" filter="fade">
                                      <p:cBhvr>
                                        <p:cTn id="7" dur="500"/>
                                        <p:tgtEl>
                                          <p:spTgt spid="2283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28355">
                                            <p:txEl>
                                              <p:pRg st="1" end="1"/>
                                            </p:txEl>
                                          </p:spTgt>
                                        </p:tgtEl>
                                        <p:attrNameLst>
                                          <p:attrName>style.visibility</p:attrName>
                                        </p:attrNameLst>
                                      </p:cBhvr>
                                      <p:to>
                                        <p:strVal val="visible"/>
                                      </p:to>
                                    </p:set>
                                    <p:animEffect transition="in" filter="fade">
                                      <p:cBhvr>
                                        <p:cTn id="12" dur="500"/>
                                        <p:tgtEl>
                                          <p:spTgt spid="22835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228355">
                                            <p:txEl>
                                              <p:pRg st="2" end="2"/>
                                            </p:txEl>
                                          </p:spTgt>
                                        </p:tgtEl>
                                        <p:attrNameLst>
                                          <p:attrName>style.visibility</p:attrName>
                                        </p:attrNameLst>
                                      </p:cBhvr>
                                      <p:to>
                                        <p:strVal val="visible"/>
                                      </p:to>
                                    </p:set>
                                    <p:animEffect transition="in" filter="fade">
                                      <p:cBhvr>
                                        <p:cTn id="17" dur="500"/>
                                        <p:tgtEl>
                                          <p:spTgt spid="22835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228355">
                                            <p:txEl>
                                              <p:pRg st="3" end="3"/>
                                            </p:txEl>
                                          </p:spTgt>
                                        </p:tgtEl>
                                        <p:attrNameLst>
                                          <p:attrName>style.visibility</p:attrName>
                                        </p:attrNameLst>
                                      </p:cBhvr>
                                      <p:to>
                                        <p:strVal val="visible"/>
                                      </p:to>
                                    </p:set>
                                    <p:animEffect transition="in" filter="fade">
                                      <p:cBhvr>
                                        <p:cTn id="22" dur="500"/>
                                        <p:tgtEl>
                                          <p:spTgt spid="22835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228355">
                                            <p:txEl>
                                              <p:pRg st="4" end="4"/>
                                            </p:txEl>
                                          </p:spTgt>
                                        </p:tgtEl>
                                        <p:attrNameLst>
                                          <p:attrName>style.visibility</p:attrName>
                                        </p:attrNameLst>
                                      </p:cBhvr>
                                      <p:to>
                                        <p:strVal val="visible"/>
                                      </p:to>
                                    </p:set>
                                    <p:animEffect transition="in" filter="fade">
                                      <p:cBhvr>
                                        <p:cTn id="27" dur="500"/>
                                        <p:tgtEl>
                                          <p:spTgt spid="22835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228355">
                                            <p:txEl>
                                              <p:pRg st="5" end="5"/>
                                            </p:txEl>
                                          </p:spTgt>
                                        </p:tgtEl>
                                        <p:attrNameLst>
                                          <p:attrName>style.visibility</p:attrName>
                                        </p:attrNameLst>
                                      </p:cBhvr>
                                      <p:to>
                                        <p:strVal val="visible"/>
                                      </p:to>
                                    </p:set>
                                    <p:animEffect transition="in" filter="fade">
                                      <p:cBhvr>
                                        <p:cTn id="32" dur="500"/>
                                        <p:tgtEl>
                                          <p:spTgt spid="22835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Footer Placeholder 3"/>
          <p:cNvSpPr>
            <a:spLocks noGrp="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10000"/>
              </a:spcBef>
              <a:spcAft>
                <a:spcPct val="40000"/>
              </a:spcAft>
              <a:buChar char="•"/>
              <a:defRPr>
                <a:solidFill>
                  <a:srgbClr val="0054A6"/>
                </a:solidFill>
                <a:latin typeface="Arial" charset="0"/>
              </a:defRPr>
            </a:lvl1pPr>
            <a:lvl2pPr marL="742950" indent="-285750" eaLnBrk="0" hangingPunct="0">
              <a:spcBef>
                <a:spcPct val="10000"/>
              </a:spcBef>
              <a:spcAft>
                <a:spcPct val="40000"/>
              </a:spcAft>
              <a:buChar char="–"/>
              <a:defRPr sz="1600">
                <a:solidFill>
                  <a:srgbClr val="0054A6"/>
                </a:solidFill>
                <a:latin typeface="Arial" charset="0"/>
              </a:defRPr>
            </a:lvl2pPr>
            <a:lvl3pPr marL="1143000" indent="-228600" eaLnBrk="0" hangingPunct="0">
              <a:spcBef>
                <a:spcPct val="10000"/>
              </a:spcBef>
              <a:spcAft>
                <a:spcPct val="40000"/>
              </a:spcAft>
              <a:buChar char="•"/>
              <a:defRPr sz="14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spcBef>
                <a:spcPct val="0"/>
              </a:spcBef>
              <a:spcAft>
                <a:spcPct val="0"/>
              </a:spcAft>
              <a:buFontTx/>
              <a:buNone/>
            </a:pPr>
            <a:r>
              <a:rPr lang="en-GB" altLang="en-US" dirty="0" smtClean="0">
                <a:cs typeface="Arial" charset="0"/>
              </a:rPr>
              <a:t>American Chemical Society</a:t>
            </a:r>
          </a:p>
        </p:txBody>
      </p:sp>
      <p:sp>
        <p:nvSpPr>
          <p:cNvPr id="15363" name="Slide Number Placeholder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10000"/>
              </a:spcBef>
              <a:spcAft>
                <a:spcPct val="40000"/>
              </a:spcAft>
              <a:buChar char="•"/>
              <a:defRPr>
                <a:solidFill>
                  <a:srgbClr val="0054A6"/>
                </a:solidFill>
                <a:latin typeface="Arial" charset="0"/>
              </a:defRPr>
            </a:lvl1pPr>
            <a:lvl2pPr marL="742950" indent="-285750" eaLnBrk="0" hangingPunct="0">
              <a:spcBef>
                <a:spcPct val="10000"/>
              </a:spcBef>
              <a:spcAft>
                <a:spcPct val="40000"/>
              </a:spcAft>
              <a:buChar char="–"/>
              <a:defRPr sz="1600">
                <a:solidFill>
                  <a:srgbClr val="0054A6"/>
                </a:solidFill>
                <a:latin typeface="Arial" charset="0"/>
              </a:defRPr>
            </a:lvl2pPr>
            <a:lvl3pPr marL="1143000" indent="-228600" eaLnBrk="0" hangingPunct="0">
              <a:spcBef>
                <a:spcPct val="10000"/>
              </a:spcBef>
              <a:spcAft>
                <a:spcPct val="40000"/>
              </a:spcAft>
              <a:buChar char="•"/>
              <a:defRPr sz="1400">
                <a:solidFill>
                  <a:srgbClr val="0054A6"/>
                </a:solidFill>
                <a:latin typeface="Arial" charset="0"/>
              </a:defRPr>
            </a:lvl3pPr>
            <a:lvl4pPr marL="1600200" indent="-228600" eaLnBrk="0" hangingPunct="0">
              <a:spcBef>
                <a:spcPct val="10000"/>
              </a:spcBef>
              <a:spcAft>
                <a:spcPct val="40000"/>
              </a:spcAft>
              <a:buChar char="–"/>
              <a:defRPr sz="1200">
                <a:solidFill>
                  <a:srgbClr val="0054A6"/>
                </a:solidFill>
                <a:latin typeface="Arial" charset="0"/>
              </a:defRPr>
            </a:lvl4pPr>
            <a:lvl5pPr marL="2057400" indent="-228600" eaLnBrk="0" hangingPunct="0">
              <a:spcBef>
                <a:spcPct val="10000"/>
              </a:spcBef>
              <a:spcAft>
                <a:spcPct val="40000"/>
              </a:spcAft>
              <a:buChar char="»"/>
              <a:defRPr sz="1000">
                <a:solidFill>
                  <a:srgbClr val="0054A6"/>
                </a:solidFill>
                <a:latin typeface="Arial" charset="0"/>
              </a:defRPr>
            </a:lvl5pPr>
            <a:lvl6pPr marL="2514600" indent="-228600" eaLnBrk="0" fontAlgn="base" hangingPunct="0">
              <a:spcBef>
                <a:spcPct val="10000"/>
              </a:spcBef>
              <a:spcAft>
                <a:spcPct val="40000"/>
              </a:spcAft>
              <a:buChar char="»"/>
              <a:defRPr sz="1000">
                <a:solidFill>
                  <a:srgbClr val="0054A6"/>
                </a:solidFill>
                <a:latin typeface="Arial" charset="0"/>
              </a:defRPr>
            </a:lvl6pPr>
            <a:lvl7pPr marL="2971800" indent="-228600" eaLnBrk="0" fontAlgn="base" hangingPunct="0">
              <a:spcBef>
                <a:spcPct val="10000"/>
              </a:spcBef>
              <a:spcAft>
                <a:spcPct val="40000"/>
              </a:spcAft>
              <a:buChar char="»"/>
              <a:defRPr sz="1000">
                <a:solidFill>
                  <a:srgbClr val="0054A6"/>
                </a:solidFill>
                <a:latin typeface="Arial" charset="0"/>
              </a:defRPr>
            </a:lvl7pPr>
            <a:lvl8pPr marL="3429000" indent="-228600" eaLnBrk="0" fontAlgn="base" hangingPunct="0">
              <a:spcBef>
                <a:spcPct val="10000"/>
              </a:spcBef>
              <a:spcAft>
                <a:spcPct val="40000"/>
              </a:spcAft>
              <a:buChar char="»"/>
              <a:defRPr sz="1000">
                <a:solidFill>
                  <a:srgbClr val="0054A6"/>
                </a:solidFill>
                <a:latin typeface="Arial" charset="0"/>
              </a:defRPr>
            </a:lvl8pPr>
            <a:lvl9pPr marL="3886200" indent="-228600" eaLnBrk="0" fontAlgn="base" hangingPunct="0">
              <a:spcBef>
                <a:spcPct val="10000"/>
              </a:spcBef>
              <a:spcAft>
                <a:spcPct val="40000"/>
              </a:spcAft>
              <a:buChar char="»"/>
              <a:defRPr sz="1000">
                <a:solidFill>
                  <a:srgbClr val="0054A6"/>
                </a:solidFill>
                <a:latin typeface="Arial" charset="0"/>
              </a:defRPr>
            </a:lvl9pPr>
          </a:lstStyle>
          <a:p>
            <a:pPr eaLnBrk="1" hangingPunct="1">
              <a:spcBef>
                <a:spcPct val="0"/>
              </a:spcBef>
              <a:spcAft>
                <a:spcPct val="0"/>
              </a:spcAft>
              <a:buFontTx/>
              <a:buNone/>
            </a:pPr>
            <a:fld id="{F05A97B8-80E1-47F2-8AB4-1C83CC01311D}" type="slidenum">
              <a:rPr lang="en-GB" altLang="en-US" smtClean="0">
                <a:cs typeface="Arial" charset="0"/>
              </a:rPr>
              <a:pPr eaLnBrk="1" hangingPunct="1">
                <a:spcBef>
                  <a:spcPct val="0"/>
                </a:spcBef>
                <a:spcAft>
                  <a:spcPct val="0"/>
                </a:spcAft>
                <a:buFontTx/>
                <a:buNone/>
              </a:pPr>
              <a:t>9</a:t>
            </a:fld>
            <a:endParaRPr lang="en-GB" altLang="en-US" dirty="0" smtClean="0">
              <a:cs typeface="Arial" charset="0"/>
            </a:endParaRPr>
          </a:p>
        </p:txBody>
      </p:sp>
      <p:sp>
        <p:nvSpPr>
          <p:cNvPr id="15364" name="Rectangle 2"/>
          <p:cNvSpPr>
            <a:spLocks noGrp="1" noChangeArrowheads="1"/>
          </p:cNvSpPr>
          <p:nvPr>
            <p:ph type="title"/>
          </p:nvPr>
        </p:nvSpPr>
        <p:spPr>
          <a:xfrm>
            <a:off x="827088" y="319088"/>
            <a:ext cx="5905500" cy="944562"/>
          </a:xfrm>
        </p:spPr>
        <p:txBody>
          <a:bodyPr/>
          <a:lstStyle/>
          <a:p>
            <a:pPr eaLnBrk="1" hangingPunct="1"/>
            <a:r>
              <a:rPr lang="en-GB" altLang="en-US" dirty="0" smtClean="0"/>
              <a:t>ACS Basic Organization Information</a:t>
            </a:r>
          </a:p>
        </p:txBody>
      </p:sp>
      <p:sp>
        <p:nvSpPr>
          <p:cNvPr id="232451" name="Rectangle 3"/>
          <p:cNvSpPr>
            <a:spLocks noGrp="1" noChangeArrowheads="1"/>
          </p:cNvSpPr>
          <p:nvPr>
            <p:ph type="body" idx="1"/>
          </p:nvPr>
        </p:nvSpPr>
        <p:spPr>
          <a:xfrm>
            <a:off x="755650" y="1484784"/>
            <a:ext cx="7993063" cy="4896966"/>
          </a:xfrm>
        </p:spPr>
        <p:txBody>
          <a:bodyPr/>
          <a:lstStyle/>
          <a:p>
            <a:pPr eaLnBrk="1" hangingPunct="1">
              <a:defRPr/>
            </a:pPr>
            <a:r>
              <a:rPr lang="en-GB" sz="2000" b="1" dirty="0" smtClean="0"/>
              <a:t>Type of exempt organization: Charitable non-profit scientific and educational organization </a:t>
            </a:r>
          </a:p>
          <a:p>
            <a:pPr eaLnBrk="1" hangingPunct="1">
              <a:defRPr/>
            </a:pPr>
            <a:r>
              <a:rPr lang="en-GB" sz="2000" b="1" dirty="0" smtClean="0"/>
              <a:t>Exempt under IRC </a:t>
            </a:r>
            <a:r>
              <a:rPr lang="en-GB" sz="2000" b="1" dirty="0"/>
              <a:t>Section 501(c)(3</a:t>
            </a:r>
            <a:r>
              <a:rPr lang="en-GB" sz="2000" b="1" dirty="0" smtClean="0"/>
              <a:t>) </a:t>
            </a:r>
          </a:p>
          <a:p>
            <a:pPr eaLnBrk="1" hangingPunct="1">
              <a:defRPr/>
            </a:pPr>
            <a:r>
              <a:rPr lang="en-GB" sz="2000" b="1" dirty="0" smtClean="0"/>
              <a:t>Non-private </a:t>
            </a:r>
            <a:r>
              <a:rPr lang="en-GB" sz="2000" b="1" dirty="0"/>
              <a:t>foundation under IRC Section 509(a)(2) </a:t>
            </a:r>
            <a:r>
              <a:rPr lang="en-GB" sz="2000" b="1" dirty="0" smtClean="0"/>
              <a:t>Public </a:t>
            </a:r>
            <a:r>
              <a:rPr lang="en-GB" sz="2000" b="1" dirty="0"/>
              <a:t>Charity</a:t>
            </a:r>
          </a:p>
          <a:p>
            <a:pPr lvl="1">
              <a:defRPr/>
            </a:pPr>
            <a:r>
              <a:rPr lang="en-US" altLang="en-US" sz="2000" b="1" dirty="0" smtClean="0"/>
              <a:t>Meets </a:t>
            </a:r>
            <a:r>
              <a:rPr lang="en-US" altLang="en-US" sz="2000" b="1" dirty="0"/>
              <a:t>Public Support Test  </a:t>
            </a:r>
          </a:p>
          <a:p>
            <a:pPr lvl="2">
              <a:defRPr/>
            </a:pPr>
            <a:r>
              <a:rPr lang="en-US" altLang="en-US" sz="2000" b="1" dirty="0"/>
              <a:t>more than 33 1/3% of support come from contributions, membership fees, and gross receipts from activities related to exempt functions, and</a:t>
            </a:r>
          </a:p>
          <a:p>
            <a:pPr lvl="2">
              <a:defRPr/>
            </a:pPr>
            <a:r>
              <a:rPr lang="en-US" altLang="en-US" sz="2000" b="1" dirty="0"/>
              <a:t>Not more than 33 1/3 % of support come from gross investment income </a:t>
            </a:r>
            <a:endParaRPr lang="en-GB" altLang="en-US" sz="2000" b="1" dirty="0"/>
          </a:p>
          <a:p>
            <a:pPr eaLnBrk="1" hangingPunct="1">
              <a:defRPr/>
            </a:pPr>
            <a:r>
              <a:rPr lang="en-GB" sz="2000" b="1" dirty="0" smtClean="0"/>
              <a:t>IRS </a:t>
            </a:r>
            <a:r>
              <a:rPr lang="en-GB" sz="2000" b="1" dirty="0"/>
              <a:t>determination letter </a:t>
            </a:r>
            <a:r>
              <a:rPr lang="en-GB" sz="2000" b="1" dirty="0" smtClean="0"/>
              <a:t>issued on February 4, 2003</a:t>
            </a:r>
          </a:p>
          <a:p>
            <a:pPr marL="0" indent="0" eaLnBrk="1" hangingPunct="1">
              <a:buFontTx/>
              <a:buNone/>
              <a:defRPr/>
            </a:pPr>
            <a:endParaRPr lang="en-GB" b="1" dirty="0"/>
          </a:p>
        </p:txBody>
      </p:sp>
    </p:spTree>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6931</TotalTime>
  <Words>7392</Words>
  <Application>Microsoft Office PowerPoint</Application>
  <PresentationFormat>On-screen Show (4:3)</PresentationFormat>
  <Paragraphs>931</Paragraphs>
  <Slides>53</Slides>
  <Notes>53</Notes>
  <HiddenSlides>0</HiddenSlides>
  <MMClips>0</MMClips>
  <ScaleCrop>false</ScaleCrop>
  <HeadingPairs>
    <vt:vector size="4" baseType="variant">
      <vt:variant>
        <vt:lpstr>Theme</vt:lpstr>
      </vt:variant>
      <vt:variant>
        <vt:i4>3</vt:i4>
      </vt:variant>
      <vt:variant>
        <vt:lpstr>Slide Titles</vt:lpstr>
      </vt:variant>
      <vt:variant>
        <vt:i4>53</vt:i4>
      </vt:variant>
    </vt:vector>
  </HeadingPairs>
  <TitlesOfParts>
    <vt:vector size="56" baseType="lpstr">
      <vt:lpstr>Custom Design</vt:lpstr>
      <vt:lpstr>1_Custom Design</vt:lpstr>
      <vt:lpstr>1_Default Design</vt:lpstr>
      <vt:lpstr>ACS Local Section, Division and Region Treasurers’ Workshop  Providing the Tools to Help You With Your Financial Management</vt:lpstr>
      <vt:lpstr>Objectives</vt:lpstr>
      <vt:lpstr>You are THE Treasurer </vt:lpstr>
      <vt:lpstr>Responsibilities</vt:lpstr>
      <vt:lpstr>Questions</vt:lpstr>
      <vt:lpstr>ACS Local Section, Division and Region Treasurers’ Workshop  Preparing for Compliance with IRS Requirements</vt:lpstr>
      <vt:lpstr>Navigating the Tax Compliance Reporting Requirements for Tax Exempt Organizations.</vt:lpstr>
      <vt:lpstr>Objectives</vt:lpstr>
      <vt:lpstr>ACS Basic Organization Information</vt:lpstr>
      <vt:lpstr>Tax-Exempt Status of ACS Affiliated Organizations</vt:lpstr>
      <vt:lpstr>What is the ACS Group Exemption?</vt:lpstr>
      <vt:lpstr>What is the ACS Group Exemption? (cont.)</vt:lpstr>
      <vt:lpstr>Benefits of 501(c)(3) Status</vt:lpstr>
      <vt:lpstr>What Jeopardizes § 501(c)(3) Status?  </vt:lpstr>
      <vt:lpstr>Federal Tax Filing Requirements</vt:lpstr>
      <vt:lpstr>PowerPoint Presentation</vt:lpstr>
      <vt:lpstr> Which Form 990 to File?  </vt:lpstr>
      <vt:lpstr>Federal Tax Filing Requirements Form 990 - Gross Receipts</vt:lpstr>
      <vt:lpstr>Calculating your  Gross Receipts</vt:lpstr>
      <vt:lpstr>Federal Tax Filing Requirements  Form 990-N</vt:lpstr>
      <vt:lpstr>Federal Tax Filing Requirements Forms 990 and 990-EZ Mandatory Schedules </vt:lpstr>
      <vt:lpstr>Calculating the Public Support Test</vt:lpstr>
      <vt:lpstr>Consequences of Failing the Public Support test</vt:lpstr>
      <vt:lpstr>Federal Filing Requirements – When to File?</vt:lpstr>
      <vt:lpstr>Federal Tax Filing Requirements Where to file?</vt:lpstr>
      <vt:lpstr>Federal Tax Filing Requirements  Non-Filers/Late Filers Penalties</vt:lpstr>
      <vt:lpstr>Federal Tax Filing Requirements  Non-Filers/Late Filers Penalties</vt:lpstr>
      <vt:lpstr>Federal Tax Filing Requirements -Other</vt:lpstr>
      <vt:lpstr>Federal Tax Filing Requirements  Form 990-T  (Exempt Organization Business Income Tax Return)</vt:lpstr>
      <vt:lpstr>Federal Tax Filing Requirements Form 990-T</vt:lpstr>
      <vt:lpstr>Federal Tax Filing Requirements Form 1099-MISC</vt:lpstr>
      <vt:lpstr>Other Requirements - Public Inspection</vt:lpstr>
      <vt:lpstr>Other Requirements- Charitable Contributions</vt:lpstr>
      <vt:lpstr>Other Requirements-Charitable Acknowledgement Letter</vt:lpstr>
      <vt:lpstr>Other Requirements-Charitable Contributions</vt:lpstr>
      <vt:lpstr>Other Topics: Awards and Prizes</vt:lpstr>
      <vt:lpstr>Other Topics: Awards and Prizes</vt:lpstr>
      <vt:lpstr>Other Topics: Scholarships and Fellowship Grants.</vt:lpstr>
      <vt:lpstr>Other Topics: Scholarships and Fellowship Grants</vt:lpstr>
      <vt:lpstr>Other Topics: Sales and Use Tax Exemption</vt:lpstr>
      <vt:lpstr>Resources </vt:lpstr>
      <vt:lpstr>American Chemical Society</vt:lpstr>
      <vt:lpstr>Legal Stuff You Need To Know*</vt:lpstr>
      <vt:lpstr>*Legal Disclaimer…</vt:lpstr>
      <vt:lpstr>Who Is The ACS?</vt:lpstr>
      <vt:lpstr>What Does ACS Do?</vt:lpstr>
      <vt:lpstr>Partisan Politics</vt:lpstr>
      <vt:lpstr>Political Intervention</vt:lpstr>
      <vt:lpstr>PowerPoint Presentation</vt:lpstr>
      <vt:lpstr>What is a Corporation?</vt:lpstr>
      <vt:lpstr>Why Incorporate?</vt:lpstr>
      <vt:lpstr>DISADVANTAGES OF INCORPORATING</vt:lpstr>
      <vt:lpstr>PowerPoint Presentation</vt:lpstr>
    </vt:vector>
  </TitlesOfParts>
  <Company>Cicero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Ian Radcliffe</dc:creator>
  <cp:lastModifiedBy>Rosalee Lewis</cp:lastModifiedBy>
  <cp:revision>521</cp:revision>
  <cp:lastPrinted>2015-08-10T18:40:16Z</cp:lastPrinted>
  <dcterms:created xsi:type="dcterms:W3CDTF">2008-05-23T09:48:17Z</dcterms:created>
  <dcterms:modified xsi:type="dcterms:W3CDTF">2015-08-11T19:19:22Z</dcterms:modified>
</cp:coreProperties>
</file>