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0" r:id="rId2"/>
    <p:sldId id="259" r:id="rId3"/>
    <p:sldId id="264" r:id="rId4"/>
    <p:sldId id="267" r:id="rId5"/>
    <p:sldId id="268" r:id="rId6"/>
    <p:sldId id="262" r:id="rId7"/>
    <p:sldId id="263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1772C-6B0B-4E34-BAF4-C1F30D6931B6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5CB84-DEA3-41EE-8558-BA5843A8B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43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/>
              <a:pPr algn="r" eaLnBrk="1" hangingPunct="1">
                <a:spcBef>
                  <a:spcPct val="0"/>
                </a:spcBef>
              </a:pPr>
              <a:t>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/>
              <a:pPr algn="r" eaLnBrk="1" hangingPunct="1">
                <a:spcBef>
                  <a:spcPct val="0"/>
                </a:spcBef>
              </a:pPr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defTabSz="927100" eaLnBrk="0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71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42AB5F7-86B8-4AED-8B83-CCDD5554F299}" type="slidenum">
              <a:rPr lang="en-GB" altLang="en-US">
                <a:solidFill>
                  <a:prstClr val="black"/>
                </a:solidFill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GB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658971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0"/>
            <a:ext cx="6589713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" name="Line 9"/>
          <p:cNvSpPr>
            <a:spLocks noChangeShapeType="1"/>
          </p:cNvSpPr>
          <p:nvPr userDrawn="1"/>
        </p:nvSpPr>
        <p:spPr bwMode="auto">
          <a:xfrm flipV="1">
            <a:off x="358775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endParaRPr lang="en-US" sz="2400">
              <a:solidFill>
                <a:srgbClr val="0054A6"/>
              </a:solidFill>
              <a:ea typeface="ＭＳ Ｐゴシック" pitchFamily="34" charset="-128"/>
            </a:endParaRPr>
          </a:p>
        </p:txBody>
      </p:sp>
      <p:pic>
        <p:nvPicPr>
          <p:cNvPr id="7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32556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27088" y="2636838"/>
            <a:ext cx="5329237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27088" y="5473700"/>
            <a:ext cx="5329237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817563" y="925513"/>
            <a:ext cx="2895600" cy="279400"/>
          </a:xfrm>
        </p:spPr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solidFill>
                  <a:srgbClr val="0054A6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</p:spTree>
    <p:extLst>
      <p:ext uri="{BB962C8B-B14F-4D97-AF65-F5344CB8AC3E}">
        <p14:creationId xmlns:p14="http://schemas.microsoft.com/office/powerpoint/2010/main" val="319369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DEB98493-F2EE-422B-A64D-41A8F040DB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616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3063" y="319088"/>
            <a:ext cx="1963737" cy="5807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7088" y="319088"/>
            <a:ext cx="5743575" cy="5807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A9B578E1-C94B-4F47-B11D-A89215F4F7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78773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B6DAE637-594B-4676-8A04-82A3CF6585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850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363B9C47-D490-4B52-8093-E4165A985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5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05C04733-2B7D-4AAD-B69F-C3EB7261A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4760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088" y="1773238"/>
            <a:ext cx="3852862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2350" y="1773238"/>
            <a:ext cx="385445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6204553C-A04F-4DF3-8F55-732ED040120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154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C801DF90-D8F2-4279-946E-5873BCF540E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417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4895D19B-4413-474B-9C90-FC7F922CFB4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162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CF032449-6F97-4AB8-9D78-54D43AD5390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1856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E74AED07-01C6-4458-A308-F685270477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3040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>
                <a:latin typeface="Arial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r>
              <a:rPr lang="en-GB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mtClean="0"/>
            </a:lvl1pPr>
          </a:lstStyle>
          <a:p>
            <a:pPr>
              <a:defRPr/>
            </a:pPr>
            <a:fld id="{FEF24162-99AC-4153-9F57-7BB68C21C7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718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088" y="319088"/>
            <a:ext cx="5616575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773238"/>
            <a:ext cx="7859712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17563" y="6462713"/>
            <a:ext cx="28956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" b="1">
                <a:solidFill>
                  <a:srgbClr val="0039A6"/>
                </a:solidFill>
                <a:latin typeface="Arial" charset="0"/>
                <a:ea typeface="+mn-ea"/>
              </a:defRPr>
            </a:lvl1pPr>
          </a:lstStyle>
          <a:p>
            <a:pPr fontAlgn="base">
              <a:defRPr/>
            </a:pPr>
            <a:r>
              <a:rPr lang="en-GB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464300"/>
            <a:ext cx="1773238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800" b="1" smtClean="0">
                <a:solidFill>
                  <a:srgbClr val="0039A6"/>
                </a:solidFill>
              </a:defRPr>
            </a:lvl1pPr>
          </a:lstStyle>
          <a:p>
            <a:pPr fontAlgn="base">
              <a:defRPr/>
            </a:pPr>
            <a:fld id="{B359C221-C1AE-4C8B-81D5-BF80BB691E05}" type="slidenum">
              <a:rPr lang="en-GB" altLang="en-US">
                <a:ea typeface="ＭＳ Ｐゴシック" pitchFamily="34" charset="-128"/>
              </a:rPr>
              <a:pPr fontAlgn="base">
                <a:defRPr/>
              </a:pPr>
              <a:t>‹#›</a:t>
            </a:fld>
            <a:endParaRPr lang="en-GB" altLang="en-US">
              <a:ea typeface="ＭＳ Ｐゴシック" pitchFamily="34" charset="-128"/>
            </a:endParaRPr>
          </a:p>
        </p:txBody>
      </p:sp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0" y="0"/>
            <a:ext cx="360363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 userDrawn="1"/>
        </p:nvSpPr>
        <p:spPr bwMode="auto">
          <a:xfrm>
            <a:off x="0" y="0"/>
            <a:ext cx="360363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  <a:defRPr sz="2400">
                <a:solidFill>
                  <a:srgbClr val="0054A6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1032" name="Line 13"/>
          <p:cNvSpPr>
            <a:spLocks noChangeShapeType="1"/>
          </p:cNvSpPr>
          <p:nvPr userDrawn="1"/>
        </p:nvSpPr>
        <p:spPr bwMode="auto">
          <a:xfrm>
            <a:off x="827088" y="6381750"/>
            <a:ext cx="78486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lnSpc>
                <a:spcPct val="90000"/>
              </a:lnSpc>
              <a:spcBef>
                <a:spcPct val="10000"/>
              </a:spcBef>
              <a:spcAft>
                <a:spcPct val="40000"/>
              </a:spcAft>
            </a:pPr>
            <a:endParaRPr lang="en-US" sz="2400">
              <a:solidFill>
                <a:srgbClr val="0054A6"/>
              </a:solidFill>
              <a:ea typeface="ＭＳ Ｐゴシック" pitchFamily="34" charset="-128"/>
            </a:endParaRPr>
          </a:p>
        </p:txBody>
      </p:sp>
      <p:pic>
        <p:nvPicPr>
          <p:cNvPr id="103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404813"/>
            <a:ext cx="184785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3962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s.org/content/acs/en/funding-and-awards/grants/acscommunity/lsinnovativegrant/ipgs-funded-list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s.org/content/acs/en/funding-and-awards/grants/acscommunity/committee-on-community-activities-mini-gran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acs.org/content/acs/en/funding-and-awards/grants/acscommunity/studentaffiliatechaptergrants.html" TargetMode="External"/><Relationship Id="rId5" Type="http://schemas.openxmlformats.org/officeDocument/2006/relationships/hyperlink" Target="http://www.acs.org/content/acs/en/funding-and-awards/grants/localsectiongrants.html" TargetMode="External"/><Relationship Id="rId4" Type="http://schemas.openxmlformats.org/officeDocument/2006/relationships/hyperlink" Target="http://www.acs.org/content/acs/en/about/governance/committees/cei/local-section-activities/sustainability-programming-grant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5616575" cy="9445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Planning an event starts with an idea….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1</a:t>
            </a:fld>
            <a:endParaRPr lang="en-GB" alt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838200" y="5334000"/>
            <a:ext cx="7859712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0039A6"/>
                </a:solidFill>
                <a:latin typeface="Arial" charset="0"/>
              </a:defRPr>
            </a:lvl9pPr>
          </a:lstStyle>
          <a:p>
            <a:r>
              <a:rPr lang="en-US" altLang="en-US" sz="3200" kern="0" dirty="0" smtClean="0">
                <a:solidFill>
                  <a:srgbClr val="210EAA"/>
                </a:solidFill>
              </a:rPr>
              <a:t>….but it doesn’t have to be yours!</a:t>
            </a:r>
          </a:p>
        </p:txBody>
      </p:sp>
      <p:pic>
        <p:nvPicPr>
          <p:cNvPr id="20484" name="Picture 4" descr="C:\Users\gmilligan\AppData\Local\Microsoft\Windows\Temporary Internet Files\Content.IE5\QBA24HGP\Pictofigo_-_Idea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2819401" cy="313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622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27088" y="319088"/>
            <a:ext cx="5954712" cy="9445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These events were funded by Innovative Project Grants: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2</a:t>
            </a:fld>
            <a:endParaRPr lang="en-GB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382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Polymers 101: Teaching Polymer Science Without Molecules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Develop a packaged educational program in polymer science to be implemented by multiple partner institutions as an outreach activity.</a:t>
            </a:r>
          </a:p>
          <a:p>
            <a:endParaRPr lang="en-US" dirty="0" smtClean="0"/>
          </a:p>
          <a:p>
            <a:r>
              <a:rPr lang="en-US" b="1" dirty="0" smtClean="0"/>
              <a:t>Five Section Demo Competition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Video demo competition between undergraduate student chapters in the Central Arkansas, Northeast Texas, Dallas-Fort Worth, Baton Rouge, and San Antonio Local Sections.</a:t>
            </a:r>
          </a:p>
          <a:p>
            <a:endParaRPr lang="en-US" dirty="0"/>
          </a:p>
          <a:p>
            <a:r>
              <a:rPr lang="en-US" b="1" dirty="0" smtClean="0"/>
              <a:t>Tampa Bay Younger Chemists Committee Project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Increase membership and connect young chemists with careers through mentoring, seminars, and trips to local industrial companies.</a:t>
            </a:r>
          </a:p>
          <a:p>
            <a:endParaRPr lang="en-US" dirty="0"/>
          </a:p>
          <a:p>
            <a:r>
              <a:rPr lang="en-US" b="1" dirty="0" smtClean="0"/>
              <a:t>Virginia Section Centennial Celebration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Commemorate the Section's 100th anniversary with a gala event on Oct 24, 2015 to celebrate this milestone achievement and bring visibility to the organization within the State of Virginia.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6324600" cy="944562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There are lots more ideas where those came from: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3</a:t>
            </a:fld>
            <a:endParaRPr lang="en-GB" altLang="en-US" dirty="0"/>
          </a:p>
        </p:txBody>
      </p:sp>
      <p:sp>
        <p:nvSpPr>
          <p:cNvPr id="2" name="Rectangle 1">
            <a:hlinkClick r:id="rId3"/>
          </p:cNvPr>
          <p:cNvSpPr/>
          <p:nvPr/>
        </p:nvSpPr>
        <p:spPr>
          <a:xfrm>
            <a:off x="533400" y="1295400"/>
            <a:ext cx="84582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Previously-funded Innovative Project Grants:</a:t>
            </a:r>
          </a:p>
          <a:p>
            <a:endParaRPr lang="en-US" sz="1000" dirty="0" smtClean="0">
              <a:hlinkClick r:id="rId3"/>
            </a:endParaRPr>
          </a:p>
          <a:p>
            <a:r>
              <a:rPr lang="en-US" sz="1000" dirty="0" smtClean="0">
                <a:hlinkClick r:id="rId3"/>
              </a:rPr>
              <a:t>http://www.acs.org/content/acs/en/funding-and-awards/grants/acscommunity/lsinnovativegrant/ipgs-funded-list.html</a:t>
            </a:r>
            <a:endParaRPr lang="en-US" sz="1000" dirty="0"/>
          </a:p>
        </p:txBody>
      </p:sp>
      <p:sp>
        <p:nvSpPr>
          <p:cNvPr id="3" name="TextBox 2"/>
          <p:cNvSpPr txBox="1"/>
          <p:nvPr/>
        </p:nvSpPr>
        <p:spPr>
          <a:xfrm>
            <a:off x="468745" y="2057400"/>
            <a:ext cx="774122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3200" b="1" kern="0" dirty="0" smtClean="0">
                <a:solidFill>
                  <a:srgbClr val="210EAA"/>
                </a:solidFill>
              </a:rPr>
              <a:t>It’s also OK to come up with your own!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Social events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Member recognition/awards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Public outreach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Education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altLang="en-US" sz="3200" b="1" kern="0" dirty="0" smtClean="0">
                <a:solidFill>
                  <a:srgbClr val="210EAA"/>
                </a:solidFill>
              </a:rPr>
              <a:t>???</a:t>
            </a:r>
            <a:endParaRPr lang="en-US" altLang="en-US" sz="3200" b="1" kern="0" dirty="0" smtClean="0">
              <a:solidFill>
                <a:srgbClr val="210EAA"/>
              </a:solidFill>
            </a:endParaRPr>
          </a:p>
          <a:p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52582" y="5012055"/>
            <a:ext cx="8256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 smtClean="0">
                <a:solidFill>
                  <a:srgbClr val="210EAA"/>
                </a:solidFill>
              </a:rPr>
              <a:t>The sources and amount of funding will depend on the nature of the event.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81824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5616575" cy="50165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Planning your event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8382000" cy="4191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Plan at least 6 months in advance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Consider the audience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Develop a budget; </a:t>
            </a:r>
            <a:r>
              <a:rPr lang="en-US" altLang="en-US" b="1" dirty="0">
                <a:solidFill>
                  <a:srgbClr val="210EAA"/>
                </a:solidFill>
              </a:rPr>
              <a:t>i</a:t>
            </a:r>
            <a:r>
              <a:rPr lang="en-US" altLang="en-US" b="1" dirty="0">
                <a:solidFill>
                  <a:srgbClr val="210EAA"/>
                </a:solidFill>
              </a:rPr>
              <a:t>nclude costs for: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Venue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Food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2400" b="1" dirty="0" smtClean="0">
                <a:solidFill>
                  <a:srgbClr val="210EAA"/>
                </a:solidFill>
              </a:rPr>
              <a:t>Speaker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b="1" dirty="0" smtClean="0">
                <a:solidFill>
                  <a:srgbClr val="210EAA"/>
                </a:solidFill>
              </a:rPr>
              <a:t>Mind any restrictions; there may be </a:t>
            </a:r>
            <a:r>
              <a:rPr lang="en-US" altLang="en-US" b="1" dirty="0">
                <a:solidFill>
                  <a:srgbClr val="210EAA"/>
                </a:solidFill>
              </a:rPr>
              <a:t>limitations </a:t>
            </a:r>
            <a:r>
              <a:rPr lang="en-US" altLang="en-US" b="1" dirty="0" smtClean="0">
                <a:solidFill>
                  <a:srgbClr val="210EAA"/>
                </a:solidFill>
              </a:rPr>
              <a:t>on </a:t>
            </a:r>
            <a:r>
              <a:rPr lang="en-US" altLang="en-US" b="1" dirty="0" smtClean="0">
                <a:solidFill>
                  <a:srgbClr val="210EAA"/>
                </a:solidFill>
              </a:rPr>
              <a:t>use of </a:t>
            </a:r>
            <a:r>
              <a:rPr lang="en-US" altLang="en-US" b="1" dirty="0" smtClean="0">
                <a:solidFill>
                  <a:srgbClr val="210EAA"/>
                </a:solidFill>
              </a:rPr>
              <a:t>ACS funds for meals, alcohol, honoraria, etc.</a:t>
            </a:r>
            <a:endParaRPr lang="en-US" altLang="en-US" b="1" dirty="0">
              <a:solidFill>
                <a:srgbClr val="210EAA"/>
              </a:solidFill>
            </a:endParaRP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6503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5616575" cy="57785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Plan Ahead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7696200" cy="4953000"/>
          </a:xfrm>
        </p:spPr>
        <p:txBody>
          <a:bodyPr/>
          <a:lstStyle/>
          <a:p>
            <a:r>
              <a:rPr lang="en-US" altLang="en-US" sz="2400" b="1" dirty="0" smtClean="0">
                <a:solidFill>
                  <a:srgbClr val="210EAA"/>
                </a:solidFill>
              </a:rPr>
              <a:t>Ways to Manage Costs</a:t>
            </a:r>
          </a:p>
          <a:p>
            <a:pPr lvl="1"/>
            <a:r>
              <a:rPr lang="en-US" altLang="en-US" sz="2000" dirty="0" smtClean="0">
                <a:solidFill>
                  <a:srgbClr val="210EAA"/>
                </a:solidFill>
              </a:rPr>
              <a:t>Partner with: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Academia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Neighboring ACS LS Sections/Divisions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ACS Career Programs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Other Science Societies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Local Community Organizations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Industry</a:t>
            </a:r>
          </a:p>
          <a:p>
            <a:pPr marL="914400" lvl="2" inden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100" dirty="0" smtClean="0">
              <a:solidFill>
                <a:srgbClr val="210EAA"/>
              </a:solidFill>
            </a:endParaRPr>
          </a:p>
          <a:p>
            <a:pPr lvl="1"/>
            <a:r>
              <a:rPr lang="en-US" altLang="en-US" sz="2000" dirty="0" smtClean="0">
                <a:solidFill>
                  <a:srgbClr val="210EAA"/>
                </a:solidFill>
              </a:rPr>
              <a:t>Choice of </a:t>
            </a:r>
            <a:r>
              <a:rPr lang="en-US" altLang="en-US" sz="2000" dirty="0">
                <a:solidFill>
                  <a:srgbClr val="210EAA"/>
                </a:solidFill>
              </a:rPr>
              <a:t>v</a:t>
            </a:r>
            <a:r>
              <a:rPr lang="en-US" altLang="en-US" sz="2000" dirty="0" smtClean="0">
                <a:solidFill>
                  <a:srgbClr val="210EAA"/>
                </a:solidFill>
              </a:rPr>
              <a:t>enue is important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Wineries, microbreweries, distilleries, chocolatiers, farmers’ markets, children’s museums may provide free or low-cost space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r>
              <a:rPr lang="en-US" altLang="en-US" sz="1800" dirty="0" smtClean="0">
                <a:solidFill>
                  <a:srgbClr val="210EAA"/>
                </a:solidFill>
              </a:rPr>
              <a:t>Having a university chemistry department co-host your event may provide a free venue</a:t>
            </a: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>
              <a:solidFill>
                <a:srgbClr val="210EAA"/>
              </a:solidFill>
            </a:endParaRP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>
              <a:solidFill>
                <a:srgbClr val="210EAA"/>
              </a:solidFill>
            </a:endParaRPr>
          </a:p>
          <a:p>
            <a:pPr lvl="2">
              <a:spcBef>
                <a:spcPct val="0"/>
              </a:spcBef>
              <a:spcAft>
                <a:spcPct val="0"/>
              </a:spcAft>
            </a:pPr>
            <a:endParaRPr lang="en-US" altLang="en-US" sz="1800" dirty="0" smtClean="0"/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3803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6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0766" y="152400"/>
            <a:ext cx="472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The LSAC has several grant programs available:</a:t>
            </a:r>
            <a:endParaRPr lang="en-US" sz="28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766" y="1229618"/>
            <a:ext cx="8637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LSAC Innovative </a:t>
            </a:r>
            <a:r>
              <a:rPr lang="en-US" sz="32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Project Grants (IPGs)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Funding of up to $3000 is available 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The funded activity must: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Be new to the applying local section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Stimulate local section member involvement</a:t>
            </a:r>
          </a:p>
          <a:p>
            <a:pPr lvl="1"/>
            <a:r>
              <a:rPr lang="en-US" altLang="en-US" sz="2000" dirty="0" smtClean="0">
                <a:solidFill>
                  <a:srgbClr val="FF0000"/>
                </a:solidFill>
                <a:ea typeface="ＭＳ Ｐゴシック" pitchFamily="34" charset="-128"/>
              </a:rPr>
              <a:t>	Pilot projects for a continuing section activity or use a unique 	upcoming opportunity for the local section.</a:t>
            </a:r>
          </a:p>
          <a:p>
            <a:pPr lvl="1"/>
            <a:endParaRPr lang="en-US" altLang="en-US" sz="12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A section may receive one IPG per year</a:t>
            </a:r>
          </a:p>
          <a:p>
            <a:pPr lvl="1"/>
            <a:endParaRPr lang="en-US" altLang="en-US" sz="1400" dirty="0" smtClean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>
                <a:solidFill>
                  <a:srgbClr val="210EAA"/>
                </a:solidFill>
                <a:ea typeface="ＭＳ Ｐゴシック" pitchFamily="34" charset="-128"/>
              </a:rPr>
              <a:t>Application and follow-up report are web-based and </a:t>
            </a:r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brief</a:t>
            </a:r>
          </a:p>
          <a:p>
            <a:pPr lvl="1"/>
            <a:endParaRPr lang="en-US" altLang="en-US" sz="1400" dirty="0">
              <a:solidFill>
                <a:srgbClr val="210EAA"/>
              </a:solidFill>
              <a:ea typeface="ＭＳ Ｐゴシック" pitchFamily="34" charset="-128"/>
            </a:endParaRPr>
          </a:p>
          <a:p>
            <a:pPr lvl="1"/>
            <a:r>
              <a:rPr lang="en-US" altLang="en-US" sz="2400" dirty="0" smtClean="0">
                <a:solidFill>
                  <a:srgbClr val="210EAA"/>
                </a:solidFill>
                <a:ea typeface="ＭＳ Ｐゴシック" pitchFamily="34" charset="-128"/>
              </a:rPr>
              <a:t>Applications due January 31 and June 30</a:t>
            </a:r>
            <a:endParaRPr lang="en-US" altLang="en-US" sz="2400" dirty="0">
              <a:solidFill>
                <a:srgbClr val="210EAA"/>
              </a:solidFill>
              <a:ea typeface="ＭＳ Ｐゴシック" pitchFamily="34" charset="-128"/>
            </a:endParaRPr>
          </a:p>
          <a:p>
            <a:endParaRPr lang="en-US" sz="32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58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477000" cy="9906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Some lessons gleaned from final reports: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7</a:t>
            </a:fld>
            <a:endParaRPr lang="en-GB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1447800"/>
            <a:ext cx="696318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Set dates as </a:t>
            </a:r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soon as possible</a:t>
            </a:r>
          </a:p>
          <a:p>
            <a:endParaRPr lang="en-US" sz="16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Make sure you have enough volunteers</a:t>
            </a:r>
          </a:p>
          <a:p>
            <a:endParaRPr lang="en-US" sz="1600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Secure multiple funding sources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Be careful of the timing of the event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Advertise early and often; be clear, include</a:t>
            </a: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any “draws”</a:t>
            </a:r>
          </a:p>
          <a:p>
            <a:endParaRPr lang="en-US" sz="1600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Don’t neglect evaluation; make use of the</a:t>
            </a:r>
          </a:p>
          <a:p>
            <a:r>
              <a:rPr lang="en-US" sz="2800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o</a:t>
            </a:r>
            <a:r>
              <a:rPr lang="en-US" sz="2800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nline evaluation tool</a:t>
            </a:r>
          </a:p>
          <a:p>
            <a:endParaRPr lang="en-US" sz="32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552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477000" cy="6858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Other LSAC Grant Opportunities: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8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43279"/>
            <a:ext cx="841608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Science Café </a:t>
            </a:r>
            <a:r>
              <a:rPr lang="en-US" sz="28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mini-grant ($500, due May 30)</a:t>
            </a:r>
          </a:p>
          <a:p>
            <a:endParaRPr lang="en-US" sz="16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Bridging-the-gap </a:t>
            </a:r>
            <a:r>
              <a:rPr lang="en-US" sz="28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mini-grant ($500, due May 30)  </a:t>
            </a:r>
            <a:endParaRPr lang="en-US" sz="28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Theme: New technology to increase </a:t>
            </a:r>
            <a:endParaRPr lang="en-US" sz="2400" b="1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new </a:t>
            </a: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member involvement</a:t>
            </a:r>
          </a:p>
          <a:p>
            <a:endParaRPr lang="en-US" sz="1600" b="1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Pilot grant </a:t>
            </a:r>
            <a:r>
              <a:rPr lang="en-US" sz="2800" b="1" dirty="0" smtClean="0">
                <a:solidFill>
                  <a:srgbClr val="210EAA"/>
                </a:solidFill>
              </a:rPr>
              <a:t>($500, due October 15) </a:t>
            </a:r>
            <a:endParaRPr lang="en-US" sz="28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8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Theme</a:t>
            </a: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: Establish virtual meetings for </a:t>
            </a:r>
            <a:endParaRPr lang="en-US" sz="2400" b="1" dirty="0" smtClean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  <a:p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sz="2400" b="1" dirty="0" smtClean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local </a:t>
            </a:r>
            <a:r>
              <a:rPr lang="en-US" sz="2400" b="1" dirty="0">
                <a:solidFill>
                  <a:srgbClr val="210EAA"/>
                </a:solidFill>
                <a:latin typeface="+mj-lt"/>
                <a:ea typeface="+mj-ea"/>
                <a:cs typeface="+mj-cs"/>
              </a:rPr>
              <a:t>sections</a:t>
            </a:r>
          </a:p>
        </p:txBody>
      </p:sp>
    </p:spTree>
    <p:extLst>
      <p:ext uri="{BB962C8B-B14F-4D97-AF65-F5344CB8AC3E}">
        <p14:creationId xmlns:p14="http://schemas.microsoft.com/office/powerpoint/2010/main" val="370479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6477000" cy="685800"/>
          </a:xfrm>
        </p:spPr>
        <p:txBody>
          <a:bodyPr/>
          <a:lstStyle/>
          <a:p>
            <a:r>
              <a:rPr lang="en-US" altLang="en-US" sz="3200" dirty="0" smtClean="0">
                <a:solidFill>
                  <a:srgbClr val="210EAA"/>
                </a:solidFill>
              </a:rPr>
              <a:t>Other ACS Grant Opportunities:</a:t>
            </a:r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en-GB" altLang="en-US" smtClean="0"/>
              <a:t>American Chemical Society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algn="l" eaLnBrk="0" hangingPunct="0">
              <a:buChar char="•"/>
              <a:defRPr>
                <a:solidFill>
                  <a:srgbClr val="0039A6"/>
                </a:solidFill>
                <a:latin typeface="Arial" charset="0"/>
              </a:defRPr>
            </a:lvl1pPr>
            <a:lvl2pPr marL="742950" indent="-285750" algn="l" eaLnBrk="0" hangingPunct="0">
              <a:buChar char="–"/>
              <a:defRPr sz="1600">
                <a:solidFill>
                  <a:srgbClr val="0039A6"/>
                </a:solidFill>
                <a:latin typeface="Arial" charset="0"/>
              </a:defRPr>
            </a:lvl2pPr>
            <a:lvl3pPr marL="1143000" indent="-228600" algn="l" eaLnBrk="0" hangingPunct="0">
              <a:buChar char="•"/>
              <a:defRPr sz="1400">
                <a:solidFill>
                  <a:srgbClr val="0039A6"/>
                </a:solidFill>
                <a:latin typeface="Arial" charset="0"/>
              </a:defRPr>
            </a:lvl3pPr>
            <a:lvl4pPr marL="1600200" indent="-228600" algn="l" eaLnBrk="0" hangingPunct="0">
              <a:buChar char="–"/>
              <a:defRPr sz="1200">
                <a:solidFill>
                  <a:srgbClr val="0039A6"/>
                </a:solidFill>
                <a:latin typeface="Arial" charset="0"/>
              </a:defRPr>
            </a:lvl4pPr>
            <a:lvl5pPr marL="2057400" indent="-228600" algn="l" eaLnBrk="0" hangingPunct="0">
              <a:buChar char="»"/>
              <a:defRPr sz="1000">
                <a:solidFill>
                  <a:srgbClr val="0039A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Arial" charset="0"/>
              </a:defRPr>
            </a:lvl9pPr>
          </a:lstStyle>
          <a:p>
            <a:pPr algn="r" eaLnBrk="1" hangingPunct="1">
              <a:buFontTx/>
              <a:buNone/>
            </a:pPr>
            <a:fld id="{DB2A3FE2-05B0-439B-8BF5-5C02FCE29B31}" type="slidenum">
              <a:rPr lang="en-GB" altLang="en-US"/>
              <a:pPr algn="r" eaLnBrk="1" hangingPunct="1">
                <a:buFontTx/>
                <a:buNone/>
              </a:pPr>
              <a:t>9</a:t>
            </a:fld>
            <a:endParaRPr lang="en-GB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743279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b="1" dirty="0">
              <a:solidFill>
                <a:srgbClr val="210EAA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558613"/>
            <a:ext cx="8122736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CCA Outreach Event Mini-Grant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Grants of up to $500 may be available to assist Local Sections in planning an </a:t>
            </a:r>
          </a:p>
          <a:p>
            <a:r>
              <a:rPr lang="en-US" dirty="0" smtClean="0"/>
              <a:t>outreach event unrelated to NCW or CCED.</a:t>
            </a:r>
          </a:p>
          <a:p>
            <a:r>
              <a:rPr lang="en-US" sz="1000" dirty="0">
                <a:hlinkClick r:id="rId3"/>
              </a:rPr>
              <a:t>http://</a:t>
            </a:r>
            <a:r>
              <a:rPr lang="en-US" sz="1000" dirty="0" smtClean="0">
                <a:hlinkClick r:id="rId3"/>
              </a:rPr>
              <a:t>www.acs.org/content/acs/en/funding-and-awards/grants/acscommunity/committee-on-community-activities-mini-grant.html</a:t>
            </a:r>
            <a:endParaRPr lang="en-US" sz="1000" dirty="0" smtClean="0"/>
          </a:p>
          <a:p>
            <a:endParaRPr lang="en-US" sz="1000" dirty="0"/>
          </a:p>
          <a:p>
            <a:r>
              <a:rPr lang="en-US" dirty="0">
                <a:hlinkClick r:id="rId4"/>
              </a:rPr>
              <a:t>Local Section Sustainability Programming Grant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Grants up to $500 are available on a rolling basis to enable sustainability </a:t>
            </a:r>
          </a:p>
          <a:p>
            <a:r>
              <a:rPr lang="en-US" dirty="0" smtClean="0"/>
              <a:t>within your local section.</a:t>
            </a:r>
          </a:p>
          <a:p>
            <a:r>
              <a:rPr lang="en-US" sz="1000" dirty="0">
                <a:hlinkClick r:id="rId4"/>
              </a:rPr>
              <a:t>http://</a:t>
            </a:r>
            <a:r>
              <a:rPr lang="en-US" sz="1000" dirty="0" smtClean="0">
                <a:hlinkClick r:id="rId4"/>
              </a:rPr>
              <a:t>www.acs.org/content/acs/en/about/governance/committees/cei/local-section-activities/sustainability-programming-grants.html</a:t>
            </a:r>
            <a:endParaRPr lang="en-US" sz="1000" dirty="0" smtClean="0"/>
          </a:p>
          <a:p>
            <a:endParaRPr lang="en-US" sz="1000" dirty="0"/>
          </a:p>
          <a:p>
            <a:r>
              <a:rPr lang="en-US" dirty="0">
                <a:hlinkClick r:id="rId5"/>
              </a:rPr>
              <a:t>Corporation Associates Local Section Grant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Grants up to $1000 are available to assist local sections promote industry </a:t>
            </a:r>
          </a:p>
          <a:p>
            <a:r>
              <a:rPr lang="en-US" dirty="0" smtClean="0"/>
              <a:t>focused events at the local section level.</a:t>
            </a:r>
          </a:p>
          <a:p>
            <a:r>
              <a:rPr lang="en-US" sz="1000" dirty="0">
                <a:hlinkClick r:id="rId5"/>
              </a:rPr>
              <a:t>http://</a:t>
            </a:r>
            <a:r>
              <a:rPr lang="en-US" sz="1000" dirty="0" smtClean="0">
                <a:hlinkClick r:id="rId5"/>
              </a:rPr>
              <a:t>www.acs.org/content/acs/en/funding-and-awards/grants/localsectiongrants.html</a:t>
            </a:r>
            <a:endParaRPr lang="en-US" sz="1000" dirty="0" smtClean="0"/>
          </a:p>
          <a:p>
            <a:endParaRPr lang="en-US" sz="1000" dirty="0"/>
          </a:p>
          <a:p>
            <a:r>
              <a:rPr lang="en-US" dirty="0" smtClean="0">
                <a:hlinkClick r:id="rId6"/>
              </a:rPr>
              <a:t>Student Chapter Grants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Active ACS Student chapters are eligible to receive grants to support various </a:t>
            </a:r>
          </a:p>
          <a:p>
            <a:r>
              <a:rPr lang="en-US" dirty="0" smtClean="0"/>
              <a:t>activities, projects and events.</a:t>
            </a:r>
          </a:p>
          <a:p>
            <a:r>
              <a:rPr lang="en-US" sz="1000" dirty="0">
                <a:hlinkClick r:id="rId6"/>
              </a:rPr>
              <a:t>http://</a:t>
            </a:r>
            <a:r>
              <a:rPr lang="en-US" sz="1000" dirty="0" smtClean="0">
                <a:hlinkClick r:id="rId6"/>
              </a:rPr>
              <a:t>www.acs.org/content/acs/en/funding-and-awards/grants/acscommunity/studentaffiliatechaptergrants.html</a:t>
            </a:r>
            <a:endParaRPr lang="en-US" sz="1000" dirty="0" smtClean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1711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4"/>
  <p:tag name="TPOS" val="2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354</Words>
  <Application>Microsoft Office PowerPoint</Application>
  <PresentationFormat>On-screen Show (4:3)</PresentationFormat>
  <Paragraphs>125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1_Default Design</vt:lpstr>
      <vt:lpstr>Planning an event starts with an idea….</vt:lpstr>
      <vt:lpstr>These events were funded by Innovative Project Grants:</vt:lpstr>
      <vt:lpstr>There are lots more ideas where those came from:</vt:lpstr>
      <vt:lpstr>Planning your event</vt:lpstr>
      <vt:lpstr>Plan Ahead</vt:lpstr>
      <vt:lpstr>PowerPoint Presentation</vt:lpstr>
      <vt:lpstr>Some lessons gleaned from final reports:</vt:lpstr>
      <vt:lpstr>Other LSAC Grant Opportunities:</vt:lpstr>
      <vt:lpstr>Other ACS Grant Opportunities: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Ahead</dc:title>
  <dc:creator>Milligan, Gregory</dc:creator>
  <cp:lastModifiedBy>Milligan, Gregory</cp:lastModifiedBy>
  <cp:revision>51</cp:revision>
  <dcterms:created xsi:type="dcterms:W3CDTF">2015-10-18T20:12:47Z</dcterms:created>
  <dcterms:modified xsi:type="dcterms:W3CDTF">2015-12-11T17:59:02Z</dcterms:modified>
</cp:coreProperties>
</file>