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11"/>
  </p:notesMasterIdLst>
  <p:sldIdLst>
    <p:sldId id="257" r:id="rId5"/>
    <p:sldId id="264" r:id="rId6"/>
    <p:sldId id="258" r:id="rId7"/>
    <p:sldId id="262" r:id="rId8"/>
    <p:sldId id="263" r:id="rId9"/>
    <p:sldId id="265" r:id="rId10"/>
  </p:sldIdLst>
  <p:sldSz cx="9144000" cy="6858000" type="screen4x3"/>
  <p:notesSz cx="6883400" cy="10033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6"/>
    <a:srgbClr val="FDC82F"/>
    <a:srgbClr val="FFCE34"/>
    <a:srgbClr val="00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754"/>
        <p:guide pos="20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3450" y="752475"/>
            <a:ext cx="5016500" cy="3762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5675"/>
            <a:ext cx="550545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9763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9529763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8B771622-BFA9-46D1-BC36-8E810E598B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8933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658971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6589713" cy="11969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 flipV="1">
            <a:off x="358775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2" descr="ACS_Chemistry_for_Life_CMYK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32556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2636838"/>
            <a:ext cx="5329237" cy="2551112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473700"/>
            <a:ext cx="5329237" cy="90805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817563" y="925513"/>
            <a:ext cx="2895600" cy="279400"/>
          </a:xfrm>
        </p:spPr>
        <p:txBody>
          <a:bodyPr/>
          <a:lstStyle>
            <a:lvl1pPr>
              <a:defRPr>
                <a:solidFill>
                  <a:srgbClr val="0054A6"/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132075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55533-F009-4EBD-9320-23EA9B3691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113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319088"/>
            <a:ext cx="1963737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319088"/>
            <a:ext cx="5743575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D1B2B-0BE9-4F9F-9780-960498559A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1908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F58CC-774D-40A4-BB69-5F76CB0888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366383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D3543-2DEA-4D7F-B1A4-DB19459059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868185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25F21-439C-490F-890B-1F1F6206D2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575201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50E80-D72B-4BDB-9F9D-72EE9A8645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1085566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7E3E2-C2BD-4B91-BC4C-350EC963AE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480564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181FF-62E5-4995-A1AC-654D82BF9D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717467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E2240-CD07-4F2A-BC7B-CD306AA7D9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680277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FE117-EF70-4850-815E-6F1357CF6A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7532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A6B51-5AB5-48A4-B21F-356093A0D7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4304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52211-9B7D-4EBA-96A7-C114DBE0AA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636400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27128-90EF-4CBE-A93C-9BB3B98D72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173243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23F26-09A2-439F-BC60-2174FFF50B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8187833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116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81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9895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407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796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100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846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5417B-24F1-4494-AED1-9F2C65A898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87064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08030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94207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77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548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622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593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98473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601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874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6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52862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773238"/>
            <a:ext cx="385445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24977-1EDD-4C75-B4EC-7F39ED16C3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70686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585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50010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41203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028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C1BEE-5AF5-420C-A464-19E036C2C7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567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35B7F-F603-482E-8B99-F2833F7D3A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656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2D224-2797-49DC-8D9F-BBA63E98A1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578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E2F69-E2F0-488D-A117-DE0F908094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630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3A604-D075-4248-AECF-16B70A46E2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536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 b="1">
                <a:solidFill>
                  <a:srgbClr val="0039A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1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fld id="{BBF03DEA-8F3D-441F-9E1F-0AC340EF72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2" name="Line 13"/>
          <p:cNvSpPr>
            <a:spLocks noChangeShapeType="1"/>
          </p:cNvSpPr>
          <p:nvPr userDrawn="1"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19" descr="ACS_Chemistry_for_Life_CMYK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ChangeArrowheads="1"/>
          </p:cNvSpPr>
          <p:nvPr userDrawn="1"/>
        </p:nvSpPr>
        <p:spPr bwMode="auto">
          <a:xfrm>
            <a:off x="0" y="1412875"/>
            <a:ext cx="9144000" cy="5445125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038531-0A34-4037-AFF7-D463FFE29D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52" name="Rectangle 13"/>
          <p:cNvSpPr>
            <a:spLocks noChangeArrowheads="1"/>
          </p:cNvSpPr>
          <p:nvPr userDrawn="1"/>
        </p:nvSpPr>
        <p:spPr bwMode="auto">
          <a:xfrm flipV="1">
            <a:off x="0" y="1363663"/>
            <a:ext cx="9144000" cy="1428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053" name="Line 14"/>
          <p:cNvSpPr>
            <a:spLocks noChangeShapeType="1"/>
          </p:cNvSpPr>
          <p:nvPr userDrawn="1"/>
        </p:nvSpPr>
        <p:spPr bwMode="auto">
          <a:xfrm>
            <a:off x="466725" y="6381750"/>
            <a:ext cx="82089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6725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205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9088"/>
            <a:ext cx="59753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4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pic>
        <p:nvPicPr>
          <p:cNvPr id="2057" name="Picture 20" descr="ACS_Chemistry_for_Life_CMYK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9088"/>
            <a:ext cx="59753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4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pic>
        <p:nvPicPr>
          <p:cNvPr id="3075" name="Picture 12" descr="ACS_Chemistry_for_Life_CMYK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099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8827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graphicFrame>
        <p:nvGraphicFramePr>
          <p:cNvPr id="4100" name="Object 13"/>
          <p:cNvGraphicFramePr>
            <a:graphicFrameLocks noChangeAspect="1"/>
          </p:cNvGraphicFramePr>
          <p:nvPr userDrawn="1"/>
        </p:nvGraphicFramePr>
        <p:xfrm>
          <a:off x="3260725" y="6305550"/>
          <a:ext cx="2232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Image" r:id="rId14" imgW="10666667" imgH="1053597" progId="Photoshop.Image.8">
                  <p:embed/>
                </p:oleObj>
              </mc:Choice>
              <mc:Fallback>
                <p:oleObj name="Image" r:id="rId14" imgW="10666667" imgH="1053597" progId="Photoshop.Image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6305550"/>
                        <a:ext cx="2232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109663"/>
            <a:ext cx="55245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r>
              <a:rPr lang="en-GB" altLang="en-US" smtClean="0">
                <a:solidFill>
                  <a:srgbClr val="0054A6"/>
                </a:solidFill>
              </a:rPr>
              <a:t>American Chemical Society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Local Section Activities Committee:</a:t>
            </a:r>
            <a:br>
              <a:rPr lang="en-GB" altLang="en-US" smtClean="0"/>
            </a:br>
            <a:r>
              <a:rPr lang="en-GB" altLang="en-US" smtClean="0"/>
              <a:t>Getting Back on Track</a:t>
            </a:r>
            <a:br>
              <a:rPr lang="en-GB" altLang="en-US" smtClean="0"/>
            </a:br>
            <a:r>
              <a:rPr lang="en-GB" altLang="en-US" smtClean="0"/>
              <a:t/>
            </a:r>
            <a:br>
              <a:rPr lang="en-GB" altLang="en-US" smtClean="0"/>
            </a:br>
            <a:endParaRPr lang="en-GB" altLang="en-US" smtClean="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088" y="4941888"/>
            <a:ext cx="5329237" cy="908050"/>
          </a:xfrm>
        </p:spPr>
        <p:txBody>
          <a:bodyPr/>
          <a:lstStyle/>
          <a:p>
            <a:pPr eaLnBrk="1" hangingPunct="1"/>
            <a:r>
              <a:rPr lang="en-GB" altLang="en-US" sz="1600" smtClean="0"/>
              <a:t>David W. Ball, Cleveland Local Section</a:t>
            </a:r>
            <a:br>
              <a:rPr lang="en-GB" altLang="en-US" sz="1600" smtClean="0"/>
            </a:br>
            <a:r>
              <a:rPr lang="en-GB" altLang="en-US" sz="1600" smtClean="0"/>
              <a:t>Barbara Hillery, New York Local Section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r>
              <a:rPr lang="en-GB" altLang="en-US" smtClean="0"/>
              <a:t>American Chemical Society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fld id="{8A27151E-2FE8-4B61-BCE0-499A258EB8B7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19088"/>
            <a:ext cx="5905500" cy="877887"/>
          </a:xfrm>
        </p:spPr>
        <p:txBody>
          <a:bodyPr/>
          <a:lstStyle/>
          <a:p>
            <a:pPr eaLnBrk="1" hangingPunct="1"/>
            <a:r>
              <a:rPr lang="en-GB" altLang="en-US" smtClean="0"/>
              <a:t>Operations &amp; Support Subcommittee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O&amp;S is a subcommittee of LSAC (one of four).</a:t>
            </a:r>
          </a:p>
          <a:p>
            <a:pPr eaLnBrk="1" hangingPunct="1"/>
            <a:r>
              <a:rPr lang="en-US" altLang="en-US" smtClean="0"/>
              <a:t>Helps Local Sections “be all they can be”, usually by providing assistance and guidance to sections deemed “challenged”.</a:t>
            </a:r>
          </a:p>
          <a:p>
            <a:pPr eaLnBrk="1" hangingPunct="1"/>
            <a:r>
              <a:rPr lang="en-US" altLang="en-US" smtClean="0"/>
              <a:t>How deemed?  By review of annual reports (sometimes multiple years from same section).</a:t>
            </a:r>
          </a:p>
          <a:p>
            <a:pPr eaLnBrk="1" hangingPunct="1"/>
            <a:r>
              <a:rPr lang="en-US" altLang="en-US" smtClean="0"/>
              <a:t>20 – 25 sections (out of 185) per year get O&amp;S scrutiny.</a:t>
            </a:r>
            <a:endParaRPr lang="en-GB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r>
              <a:rPr lang="en-GB" altLang="en-US" smtClean="0"/>
              <a:t>American Chemical Society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fld id="{5F5498EB-6FBE-4BE3-AAC3-7E5B84EBEEBD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How/Why is a Section “Challenged”?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 annual report.</a:t>
            </a:r>
          </a:p>
          <a:p>
            <a:pPr eaLnBrk="1" hangingPunct="1"/>
            <a:r>
              <a:rPr lang="en-US" altLang="en-US" smtClean="0"/>
              <a:t>No annual election/repeat officers.</a:t>
            </a:r>
          </a:p>
          <a:p>
            <a:pPr eaLnBrk="1" hangingPunct="1"/>
            <a:r>
              <a:rPr lang="en-US" altLang="en-US" smtClean="0"/>
              <a:t>No annual budget and/or financial problems.</a:t>
            </a:r>
          </a:p>
          <a:p>
            <a:pPr eaLnBrk="1" hangingPunct="1"/>
            <a:r>
              <a:rPr lang="en-US" altLang="en-US" smtClean="0"/>
              <a:t>No/minimal Local Section programming.</a:t>
            </a:r>
          </a:p>
          <a:p>
            <a:pPr eaLnBrk="1" hangingPunct="1"/>
            <a:r>
              <a:rPr lang="en-US" altLang="en-US" smtClean="0"/>
              <a:t>No/minimal participation in national events (LI, national meetings, NCW, CCED, etc.).</a:t>
            </a:r>
          </a:p>
          <a:p>
            <a:pPr eaLnBrk="1" hangingPunct="1"/>
            <a:r>
              <a:rPr lang="en-US" altLang="en-US" smtClean="0"/>
              <a:t>Wide geographical distribution – difficult for members to travel.</a:t>
            </a:r>
          </a:p>
          <a:p>
            <a:pPr eaLnBrk="1" hangingPunct="1"/>
            <a:r>
              <a:rPr lang="en-US" altLang="en-US" smtClean="0"/>
              <a:t>Losing local members (including because of employment).</a:t>
            </a:r>
          </a:p>
          <a:p>
            <a:pPr eaLnBrk="1" hangingPunct="1"/>
            <a:r>
              <a:rPr lang="en-US" altLang="en-US" smtClean="0"/>
              <a:t>Personality issues.</a:t>
            </a:r>
            <a:endParaRPr lang="en-GB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r>
              <a:rPr lang="en-GB" altLang="en-US" smtClean="0"/>
              <a:t>American Chemical Society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fld id="{9FF32FB8-8EC0-4D0B-9167-E99E53AF02AC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What does O&amp;S do?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Mostly reach out to challenged Sections:</a:t>
            </a:r>
          </a:p>
          <a:p>
            <a:pPr lvl="1" eaLnBrk="1" hangingPunct="1"/>
            <a:r>
              <a:rPr lang="en-US" altLang="en-US" smtClean="0"/>
              <a:t>Phone calls, emails to Section leaders</a:t>
            </a:r>
          </a:p>
          <a:p>
            <a:pPr lvl="1" eaLnBrk="1" hangingPunct="1"/>
            <a:r>
              <a:rPr lang="en-US" altLang="en-US" smtClean="0"/>
              <a:t>Meet representatives at national meetings, LI</a:t>
            </a:r>
          </a:p>
          <a:p>
            <a:pPr lvl="1" eaLnBrk="1" hangingPunct="1"/>
            <a:r>
              <a:rPr lang="en-US" altLang="en-US" smtClean="0"/>
              <a:t>Survey Section membership</a:t>
            </a:r>
          </a:p>
          <a:p>
            <a:pPr lvl="1" eaLnBrk="1" hangingPunct="1"/>
            <a:r>
              <a:rPr lang="en-US" altLang="en-US" smtClean="0"/>
              <a:t>Visit Sections</a:t>
            </a:r>
          </a:p>
          <a:p>
            <a:pPr eaLnBrk="1" hangingPunct="1"/>
            <a:r>
              <a:rPr lang="en-US" altLang="en-US" smtClean="0"/>
              <a:t>Goal: To help Local Sections serve its membership.</a:t>
            </a:r>
            <a:endParaRPr lang="en-GB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r>
              <a:rPr lang="en-GB" altLang="en-US" smtClean="0"/>
              <a:t>American Chemical Society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fld id="{658C47AB-A7CF-462B-A683-6FA1F2CF93EB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844675"/>
            <a:ext cx="5899150" cy="1871663"/>
          </a:xfrm>
        </p:spPr>
        <p:txBody>
          <a:bodyPr/>
          <a:lstStyle/>
          <a:p>
            <a:pPr algn="ctr" eaLnBrk="1" hangingPunct="1"/>
            <a:r>
              <a:rPr lang="en-GB" altLang="en-US" sz="3600" smtClean="0"/>
              <a:t>Let’s talk about what </a:t>
            </a:r>
            <a:br>
              <a:rPr lang="en-GB" altLang="en-US" sz="3600" smtClean="0"/>
            </a:br>
            <a:r>
              <a:rPr lang="en-GB" altLang="en-US" sz="3600" smtClean="0"/>
              <a:t>O&amp;S can do for you!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r>
              <a:rPr lang="en-GB" altLang="en-US" smtClean="0"/>
              <a:t>American Chemical Society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fld id="{D938AE94-761B-4E16-83B0-4D5F1056B02C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19088"/>
            <a:ext cx="5761037" cy="944562"/>
          </a:xfrm>
        </p:spPr>
        <p:txBody>
          <a:bodyPr/>
          <a:lstStyle/>
          <a:p>
            <a:pPr eaLnBrk="1" hangingPunct="1"/>
            <a:r>
              <a:rPr lang="en-GB" altLang="en-US" smtClean="0"/>
              <a:t>“Nucleation Sites” for new ideas: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can you get your members better involved?</a:t>
            </a:r>
          </a:p>
          <a:p>
            <a:pPr eaLnBrk="1" hangingPunct="1"/>
            <a:r>
              <a:rPr lang="en-US" altLang="en-US" smtClean="0"/>
              <a:t>Are you spending enough of your budget?</a:t>
            </a:r>
          </a:p>
          <a:p>
            <a:pPr eaLnBrk="1" hangingPunct="1"/>
            <a:r>
              <a:rPr lang="en-US" altLang="en-US" smtClean="0"/>
              <a:t>Aim for at least one new venue per year/officer cycle?</a:t>
            </a:r>
          </a:p>
          <a:p>
            <a:pPr eaLnBrk="1" hangingPunct="1"/>
            <a:r>
              <a:rPr lang="en-US" altLang="en-US" smtClean="0"/>
              <a:t>Interesting speakers of more general interest?</a:t>
            </a:r>
          </a:p>
          <a:p>
            <a:pPr lvl="1" eaLnBrk="1" hangingPunct="1"/>
            <a:r>
              <a:rPr lang="en-US" altLang="en-US" smtClean="0"/>
              <a:t>Science reporters/writers</a:t>
            </a:r>
          </a:p>
          <a:p>
            <a:pPr lvl="1" eaLnBrk="1" hangingPunct="1"/>
            <a:r>
              <a:rPr lang="en-US" altLang="en-US" smtClean="0"/>
              <a:t>Jewelers or metalsmiths</a:t>
            </a:r>
          </a:p>
          <a:p>
            <a:pPr lvl="1" eaLnBrk="1" hangingPunct="1"/>
            <a:r>
              <a:rPr lang="en-US" altLang="en-US" smtClean="0"/>
              <a:t>Microbrewers</a:t>
            </a:r>
          </a:p>
          <a:p>
            <a:pPr lvl="1" eaLnBrk="1" hangingPunct="1"/>
            <a:r>
              <a:rPr lang="en-US" altLang="en-US" smtClean="0"/>
              <a:t>Bloggers on science topics</a:t>
            </a:r>
            <a:endParaRPr lang="en-GB" altLang="en-US" smtClean="0"/>
          </a:p>
          <a:p>
            <a:pPr eaLnBrk="1" hangingPunct="1"/>
            <a:r>
              <a:rPr lang="en-GB" altLang="en-US" smtClean="0"/>
              <a:t>Joint meetings with neighboring sections, other societies?</a:t>
            </a:r>
            <a:endParaRPr lang="en-US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278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Default Design</vt:lpstr>
      <vt:lpstr>Custom Design</vt:lpstr>
      <vt:lpstr>1_Custom Design</vt:lpstr>
      <vt:lpstr>2_Custom Design</vt:lpstr>
      <vt:lpstr>Adobe Photoshop Image</vt:lpstr>
      <vt:lpstr>Local Section Activities Committee: Getting Back on Track  </vt:lpstr>
      <vt:lpstr>Operations &amp; Support Subcommittee</vt:lpstr>
      <vt:lpstr>How/Why is a Section “Challenged”?</vt:lpstr>
      <vt:lpstr>What does O&amp;S do?</vt:lpstr>
      <vt:lpstr>Let’s talk about what  O&amp;S can do for you!</vt:lpstr>
      <vt:lpstr>“Nucleation Sites” for new ideas:</vt:lpstr>
    </vt:vector>
  </TitlesOfParts>
  <Company>Cicero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 Radcliffe</dc:creator>
  <cp:lastModifiedBy>David Horwitz</cp:lastModifiedBy>
  <cp:revision>64</cp:revision>
  <dcterms:created xsi:type="dcterms:W3CDTF">2008-05-23T09:48:17Z</dcterms:created>
  <dcterms:modified xsi:type="dcterms:W3CDTF">2016-02-05T17:20:52Z</dcterms:modified>
</cp:coreProperties>
</file>