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36"/>
  </p:notesMasterIdLst>
  <p:handoutMasterIdLst>
    <p:handoutMasterId r:id="rId37"/>
  </p:handoutMasterIdLst>
  <p:sldIdLst>
    <p:sldId id="293" r:id="rId4"/>
    <p:sldId id="347" r:id="rId5"/>
    <p:sldId id="365" r:id="rId6"/>
    <p:sldId id="301" r:id="rId7"/>
    <p:sldId id="366" r:id="rId8"/>
    <p:sldId id="361" r:id="rId9"/>
    <p:sldId id="349" r:id="rId10"/>
    <p:sldId id="374" r:id="rId11"/>
    <p:sldId id="351" r:id="rId12"/>
    <p:sldId id="352" r:id="rId13"/>
    <p:sldId id="359" r:id="rId14"/>
    <p:sldId id="350" r:id="rId15"/>
    <p:sldId id="368" r:id="rId16"/>
    <p:sldId id="370" r:id="rId17"/>
    <p:sldId id="371" r:id="rId18"/>
    <p:sldId id="367" r:id="rId19"/>
    <p:sldId id="369" r:id="rId20"/>
    <p:sldId id="362" r:id="rId21"/>
    <p:sldId id="321" r:id="rId22"/>
    <p:sldId id="322" r:id="rId23"/>
    <p:sldId id="337" r:id="rId24"/>
    <p:sldId id="336" r:id="rId25"/>
    <p:sldId id="340" r:id="rId26"/>
    <p:sldId id="341" r:id="rId27"/>
    <p:sldId id="342" r:id="rId28"/>
    <p:sldId id="343" r:id="rId29"/>
    <p:sldId id="372" r:id="rId30"/>
    <p:sldId id="344" r:id="rId31"/>
    <p:sldId id="363" r:id="rId32"/>
    <p:sldId id="360" r:id="rId33"/>
    <p:sldId id="345" r:id="rId34"/>
    <p:sldId id="315" r:id="rId35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FFC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81439" autoAdjust="0"/>
  </p:normalViewPr>
  <p:slideViewPr>
    <p:cSldViewPr>
      <p:cViewPr>
        <p:scale>
          <a:sx n="75" d="100"/>
          <a:sy n="75" d="100"/>
        </p:scale>
        <p:origin x="-144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8693C96-2AB7-4F1F-8A75-FC0796B27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97599B2D-62DF-4DA2-9253-1BCE181BE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3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B1EDBF-100C-4FDC-8808-A19BF6E87033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895DE4-F23E-44D5-BE28-421C0A8D8B2A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4ABBA3-79CE-4662-BEFA-6F0856AD6C23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E019B5-6FDB-4F55-972D-6E08C5029339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Show of hands to see how many in room are on each service.</a:t>
            </a:r>
          </a:p>
          <a:p>
            <a:endParaRPr lang="en-US" altLang="en-US" smtClean="0"/>
          </a:p>
          <a:p>
            <a:r>
              <a:rPr lang="en-US" altLang="en-US" smtClean="0"/>
              <a:t>Other social networking sites in top 25 include Chinese language services like Renren (~Facebook) and Weibo (~Twitter).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0EDB3D-66F7-47D2-9428-77E471420E62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There are even more tools, some growing in popularity while others are on the decline.  </a:t>
            </a:r>
          </a:p>
          <a:p>
            <a:endParaRPr lang="en-US" altLang="en-US" smtClean="0"/>
          </a:p>
          <a:p>
            <a:r>
              <a:rPr lang="en-US" altLang="en-US" smtClean="0"/>
              <a:t>A lot of these other tools focus on narrower areas—video or photos. Blogging, events, some are very science-specific, some are social bookmarking sites that allow you to share within a community other sites you’ve found online.</a:t>
            </a:r>
          </a:p>
          <a:p>
            <a:endParaRPr lang="en-US" altLang="en-US" smtClean="0"/>
          </a:p>
          <a:p>
            <a:r>
              <a:rPr lang="en-US" altLang="en-US" smtClean="0"/>
              <a:t>YouTunbe is the 3</a:t>
            </a:r>
            <a:r>
              <a:rPr lang="en-US" altLang="en-US" baseline="30000" smtClean="0"/>
              <a:t>rd</a:t>
            </a:r>
            <a:r>
              <a:rPr lang="en-US" altLang="en-US" smtClean="0"/>
              <a:t> most popular site on the net.  Reaches more adults in the US than cable.</a:t>
            </a:r>
          </a:p>
          <a:p>
            <a:endParaRPr lang="en-US" altLang="en-US" smtClean="0"/>
          </a:p>
          <a:p>
            <a:r>
              <a:rPr lang="en-US" altLang="en-US" smtClean="0"/>
              <a:t>Pinterest, Tumblr,  Instagram are in the top 50 sites. These are very visual tools—which have great deal of international appeal (images vs. language barrier)</a:t>
            </a:r>
          </a:p>
          <a:p>
            <a:endParaRPr lang="en-US" altLang="en-US" smtClean="0"/>
          </a:p>
          <a:p>
            <a:r>
              <a:rPr lang="en-US" altLang="en-US" smtClean="0"/>
              <a:t>Google+ is growing, with some forcing of use by google (recently made it the comment system for YouTube). Definitely has impact on search engine optimization.</a:t>
            </a:r>
          </a:p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1D418-2696-422B-8E54-B765014D0982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622B34-C1B8-4501-88C3-52863C1FC26A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162E1E-23B6-439D-AB78-B157C6474F77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2FE850-D902-4418-A43D-3902D89DF20F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48E6FC-FD8B-4C95-B7AE-CA69B8FB493A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7C21F1-60C4-46A9-BCE5-E297B3E1813E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3D5FF6-C469-415E-9D44-7CD6DF19A0CB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FA451D-5F6E-48A1-B6F7-94EF11BEA6D4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D00248-68A3-4F99-9471-452F6D50BEF3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Difference between advocacy and partisan politics (okay to encourage people to write their representatives about science funding, not okay to badmouth a specific party or politician)</a:t>
            </a:r>
          </a:p>
          <a:p>
            <a:endParaRPr lang="en-US" altLang="en-US" smtClean="0"/>
          </a:p>
          <a:p>
            <a:r>
              <a:rPr lang="en-US" altLang="en-US" smtClean="0"/>
              <a:t>Avoid posting confidential member info that you have access to as a local section leader without permission (email addresses, phone #, etc.)</a:t>
            </a:r>
          </a:p>
          <a:p>
            <a:endParaRPr lang="en-US" altLang="en-US" smtClean="0"/>
          </a:p>
          <a:p>
            <a:pPr marL="0" lvl="1"/>
            <a:r>
              <a:rPr lang="en-US" altLang="en-US" smtClean="0"/>
              <a:t>Mention American Chemical Society PR Guidebook as resource for official spokesperson info.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Spam – some commercial messages may be of interest to a group, can be a judgment call.</a:t>
            </a:r>
          </a:p>
          <a:p>
            <a:endParaRPr lang="en-US" altLang="en-US" smtClean="0"/>
          </a:p>
          <a:p>
            <a:r>
              <a:rPr lang="en-US" altLang="en-US" smtClean="0"/>
              <a:t>Where possible, it’s good practice to let the person know why their comments are being moderated. Transparency can help engender more civil discussions and also prevent retaliatory comments about moderation.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905767-DEE4-4E5A-BEDB-8A26AC44E250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1B904-7A1F-4737-9F25-33CEECE7AE25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9CFFE8-E108-414C-AE14-48BAA0854E15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03046C-8983-4518-8489-DCE3C9D29359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There are many definitions of social media, but these are the usual characteristics of social content.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F3C6B4-CAD3-4584-B5DF-0A1EDF42F52F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A73979-8C75-4276-B2B9-CEFB9317B291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9BEF2C-1772-4CBE-BAEE-A5C84D2942B8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32A60B-76CC-4445-B444-7BED2F858222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10C48C-A554-4E3D-872B-20198AF059B7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1310C6-BC42-48E8-97FE-395BD453885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28B9E6-1EB3-486D-B639-DD508F94E5D4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54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FCE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2" descr="new AC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36625"/>
            <a:ext cx="1684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0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2766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661C-E52E-495C-BFCF-B276FA0AA3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319088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319088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AB7B-A95D-4C48-AB30-C9B882A00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9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2916-352D-4832-9434-8064C1A1A0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56150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E152-398F-4617-911E-600676662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29200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1998-1FCE-49F8-A5B7-69DE09548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19199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9253-1627-48E4-B9B7-06E39197A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03871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767F-DD7F-44B4-9D7B-90E9F49B2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36018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2FA8-4D76-4F9A-AD69-F772E9B54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7806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3DBB-78B7-4909-9DE0-CB6375F17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249205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FC35-A27A-4F18-90FB-B2A580D03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0818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0268-6EC5-450B-BC27-48906564F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8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2275-5C54-48B0-82A3-1F0917BE22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288498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F694-89C5-46DA-A691-5274260564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60237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AF79-7268-4900-9267-B359913D9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54057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573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8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D199E-834A-47AA-A87A-CBECA48E9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40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579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30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3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528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73238"/>
            <a:ext cx="38544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3D7B-F1C5-4010-8E24-A051E9BF6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4E6-ABE6-4F1B-AF43-F47C9726D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BA9-76D7-4EF3-ADE7-2BEC79924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6CDE-753B-4873-A576-6EFFFA1B3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A991-7482-47D1-9A02-B7CEFD896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1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B879-744F-4E74-AEEB-B55DDCA73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54A6"/>
                </a:solidFill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54A6"/>
                </a:solidFill>
              </a:defRPr>
            </a:lvl1pPr>
          </a:lstStyle>
          <a:p>
            <a:pPr>
              <a:defRPr/>
            </a:pPr>
            <a:fld id="{9C92F2A3-7B26-45EF-9101-A40E25D8D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54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1" name="Picture 11" descr="new ACS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684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FCE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3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40000"/>
        </a:spcAft>
        <a:buChar char="•"/>
        <a:defRPr>
          <a:solidFill>
            <a:srgbClr val="0054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40000"/>
        </a:spcAft>
        <a:buChar char="–"/>
        <a:defRPr sz="1600">
          <a:solidFill>
            <a:srgbClr val="0054A6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40000"/>
        </a:spcAft>
        <a:buChar char="•"/>
        <a:defRPr sz="1400">
          <a:solidFill>
            <a:srgbClr val="0054A6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40000"/>
        </a:spcAft>
        <a:buChar char="–"/>
        <a:defRPr sz="1200">
          <a:solidFill>
            <a:srgbClr val="0054A6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40000"/>
        </a:spcAft>
        <a:buChar char="»"/>
        <a:defRPr sz="1000">
          <a:solidFill>
            <a:srgbClr val="0054A6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54A6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54A6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54A6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54A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 userDrawn="1"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rgbClr val="0054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3525C6-A765-4B22-80C1-2CC6BBACE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2" name="Picture 12" descr="new ACS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684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3"/>
          <p:cNvSpPr>
            <a:spLocks noChangeArrowheads="1"/>
          </p:cNvSpPr>
          <p:nvPr userDrawn="1"/>
        </p:nvSpPr>
        <p:spPr bwMode="auto">
          <a:xfrm flipV="1">
            <a:off x="0" y="1363663"/>
            <a:ext cx="9144000" cy="142875"/>
          </a:xfrm>
          <a:prstGeom prst="rect">
            <a:avLst/>
          </a:prstGeom>
          <a:solidFill>
            <a:srgbClr val="FFCE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4" name="Line 14"/>
          <p:cNvSpPr>
            <a:spLocks noChangeShapeType="1"/>
          </p:cNvSpPr>
          <p:nvPr userDrawn="1"/>
        </p:nvSpPr>
        <p:spPr bwMode="auto">
          <a:xfrm>
            <a:off x="466725" y="6381750"/>
            <a:ext cx="8208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American Chemical Society</a:t>
            </a:r>
          </a:p>
        </p:txBody>
      </p:sp>
      <p:sp>
        <p:nvSpPr>
          <p:cNvPr id="205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9088"/>
            <a:ext cx="59753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4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ew ACS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684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9088"/>
            <a:ext cx="59753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4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54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socia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_mccarthy@acs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827088" y="2636838"/>
            <a:ext cx="5329237" cy="1512887"/>
          </a:xfrm>
        </p:spPr>
        <p:txBody>
          <a:bodyPr/>
          <a:lstStyle/>
          <a:p>
            <a:pPr eaLnBrk="1" hangingPunct="1"/>
            <a:r>
              <a:rPr lang="en-US" altLang="en-US" smtClean="0"/>
              <a:t>Social Media Workshop for Local Sections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827088" y="4941888"/>
            <a:ext cx="5329237" cy="1439862"/>
          </a:xfrm>
        </p:spPr>
        <p:txBody>
          <a:bodyPr/>
          <a:lstStyle/>
          <a:p>
            <a:pPr eaLnBrk="1" hangingPunct="1"/>
            <a:r>
              <a:rPr lang="en-US" altLang="en-US" sz="1400" b="1" smtClean="0"/>
              <a:t>ACS Leadership Institute ● Dallas, Texas</a:t>
            </a:r>
          </a:p>
          <a:p>
            <a:pPr eaLnBrk="1" hangingPunct="1"/>
            <a:r>
              <a:rPr lang="en-US" altLang="en-US" sz="1400" b="1" smtClean="0"/>
              <a:t>January 22, 2016</a:t>
            </a:r>
            <a:br>
              <a:rPr lang="en-US" altLang="en-US" sz="1400" b="1" smtClean="0"/>
            </a:br>
            <a:endParaRPr lang="en-US" altLang="en-US" sz="1400" b="1" smtClean="0"/>
          </a:p>
          <a:p>
            <a:pPr eaLnBrk="1" hangingPunct="1"/>
            <a:r>
              <a:rPr lang="en-US" altLang="en-US" smtClean="0"/>
              <a:t>Chris McCarthy, Social Media Manager, ACS Membership &amp; Scientific Advancement</a:t>
            </a:r>
          </a:p>
          <a:p>
            <a:pPr eaLnBrk="1" hangingPunct="1"/>
            <a:r>
              <a:rPr lang="en-US" altLang="en-US" smtClean="0"/>
              <a:t>Jason E. Ritchie, Associate Professor of Chemistry &amp; Biochemistry, The University of Mississippi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370763" y="6464300"/>
            <a:ext cx="1773237" cy="290513"/>
          </a:xfrm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D091F28D-D6BA-4176-821E-AD1E048DB09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 Local Section Events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0204FF99-B053-4CC8-B194-038A1264AFC1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/>
          <a:srcRect l="45127" t="24813" r="22585" b="18034"/>
          <a:stretch/>
        </p:blipFill>
        <p:spPr bwMode="auto">
          <a:xfrm>
            <a:off x="755650" y="1700213"/>
            <a:ext cx="3937000" cy="43561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342" name="Content Placeholder 6"/>
          <p:cNvSpPr>
            <a:spLocks noGrp="1"/>
          </p:cNvSpPr>
          <p:nvPr>
            <p:ph idx="1"/>
          </p:nvPr>
        </p:nvSpPr>
        <p:spPr>
          <a:xfrm>
            <a:off x="4932363" y="1773238"/>
            <a:ext cx="3754437" cy="435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Mentioning other organizations on Facebook in a post can allow it to be seen on their page, extending the reach to their audience as well as your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 Local Section Events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LinkedIn Groups also allow you to post updates about events. LinkedIn no longer allows you to post events as content group members can RSVP to, only updates.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2FAC7F39-DC77-436A-8505-CE5470CFCA01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924175"/>
            <a:ext cx="6648450" cy="2809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Communicate with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If you have an existing email newsletter, post a link on Twitter, Facebook or LinkedIn when a new issue is published.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You can also use these tools to drive</a:t>
            </a:r>
            <a:br>
              <a:rPr lang="en-US" dirty="0" smtClean="0"/>
            </a:br>
            <a:r>
              <a:rPr lang="en-US" dirty="0" smtClean="0"/>
              <a:t>members to new content on your</a:t>
            </a:r>
            <a:br>
              <a:rPr lang="en-US" dirty="0" smtClean="0"/>
            </a:br>
            <a:r>
              <a:rPr lang="en-US" dirty="0" smtClean="0"/>
              <a:t>websites.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39EA711-2DA1-460E-B3B8-D93B2B0A86DD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590800"/>
            <a:ext cx="4249737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573463"/>
            <a:ext cx="4146550" cy="2592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Communicate with Members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Request volunteers to help with events via social media.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DA9FDBB9-582D-4797-A85A-5C94C3603650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8" y="3357563"/>
            <a:ext cx="4346575" cy="2519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2349500"/>
            <a:ext cx="4456112" cy="2505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Communicate with Members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Keep your members aware of important </a:t>
            </a:r>
            <a:br>
              <a:rPr lang="en-US" altLang="en-US" smtClean="0"/>
            </a:br>
            <a:r>
              <a:rPr lang="en-US" altLang="en-US" smtClean="0"/>
              <a:t>dates/deadlines and use social media to </a:t>
            </a:r>
            <a:br>
              <a:rPr lang="en-US" altLang="en-US" smtClean="0"/>
            </a:br>
            <a:r>
              <a:rPr lang="en-US" altLang="en-US" smtClean="0"/>
              <a:t>personalize the section’s leadership.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D8623FC-4A44-4014-AA94-1B448811867A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825875"/>
            <a:ext cx="3960813" cy="1889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268413"/>
            <a:ext cx="3762375" cy="4968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887663"/>
            <a:ext cx="3963988" cy="654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Communicate with Members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Share other ACS content of interest</a:t>
            </a:r>
            <a:br>
              <a:rPr lang="en-US" altLang="en-US" smtClean="0"/>
            </a:br>
            <a:r>
              <a:rPr lang="en-US" altLang="en-US" smtClean="0"/>
              <a:t>for chemists in your section.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08A4093D-AB4F-47F7-BE28-D3A40486E106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068638"/>
            <a:ext cx="4129087" cy="2355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1443038"/>
            <a:ext cx="3979862" cy="3600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Share Successes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27088" y="1597025"/>
            <a:ext cx="7859712" cy="435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Post photos before, during, </a:t>
            </a:r>
            <a:br>
              <a:rPr lang="en-US" altLang="en-US" smtClean="0"/>
            </a:br>
            <a:r>
              <a:rPr lang="en-US" altLang="en-US" smtClean="0"/>
              <a:t>and after events.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F6F117C-8799-477A-B732-5E9A2AF6C715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547938"/>
            <a:ext cx="3744913" cy="3663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1412875"/>
            <a:ext cx="4022725" cy="436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Share Successes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Show the impact of your</a:t>
            </a:r>
            <a:br>
              <a:rPr lang="en-US" altLang="en-US" smtClean="0"/>
            </a:br>
            <a:r>
              <a:rPr lang="en-US" altLang="en-US" smtClean="0"/>
              <a:t>local section in the community.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44D16CD2-B9B1-4B63-A383-57449139C75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33375"/>
            <a:ext cx="3979862" cy="5597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924175"/>
            <a:ext cx="4103688" cy="2722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MORE ON SOCIAL MEDIA PLATFORMS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SOME BEST PRACTICES FOR USING THEM</a:t>
            </a:r>
          </a:p>
        </p:txBody>
      </p:sp>
      <p:sp>
        <p:nvSpPr>
          <p:cNvPr id="22531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>What Exactly Is A “Tweet”?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>
              <a:defRPr sz="1600">
                <a:solidFill>
                  <a:schemeClr val="bg1"/>
                </a:solidFill>
                <a:latin typeface="Arial" charset="0"/>
              </a:defRPr>
            </a:lvl2pPr>
            <a:lvl3pPr>
              <a:defRPr sz="1400">
                <a:solidFill>
                  <a:schemeClr val="bg1"/>
                </a:solidFill>
                <a:latin typeface="Arial" charset="0"/>
              </a:defRPr>
            </a:lvl3pPr>
            <a:lvl4pPr>
              <a:defRPr sz="1200">
                <a:solidFill>
                  <a:schemeClr val="bg1"/>
                </a:solidFill>
                <a:latin typeface="Arial" charset="0"/>
              </a:defRPr>
            </a:lvl4pPr>
            <a:lvl5pPr>
              <a:defRPr sz="10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AC8DECE7-FBE8-42CD-B348-BE0F946B2D6D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>
              <a:defRPr sz="1600">
                <a:solidFill>
                  <a:schemeClr val="bg1"/>
                </a:solidFill>
                <a:latin typeface="Arial" charset="0"/>
              </a:defRPr>
            </a:lvl2pPr>
            <a:lvl3pPr>
              <a:defRPr sz="1400">
                <a:solidFill>
                  <a:schemeClr val="bg1"/>
                </a:solidFill>
                <a:latin typeface="Arial" charset="0"/>
              </a:defRPr>
            </a:lvl3pPr>
            <a:lvl4pPr>
              <a:defRPr sz="1200">
                <a:solidFill>
                  <a:schemeClr val="bg1"/>
                </a:solidFill>
                <a:latin typeface="Arial" charset="0"/>
              </a:defRPr>
            </a:lvl4pPr>
            <a:lvl5pPr>
              <a:defRPr sz="10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Social Networking Tools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859712" cy="4641850"/>
          </a:xfrm>
        </p:spPr>
        <p:txBody>
          <a:bodyPr/>
          <a:lstStyle/>
          <a:p>
            <a:r>
              <a:rPr lang="en-US" altLang="en-US" smtClean="0"/>
              <a:t>Facebook</a:t>
            </a:r>
          </a:p>
          <a:p>
            <a:pPr lvl="1"/>
            <a:r>
              <a:rPr lang="en-US" altLang="en-US" sz="1400" smtClean="0"/>
              <a:t>More than 1.55 Billion monthly active users; 2</a:t>
            </a:r>
            <a:r>
              <a:rPr lang="en-US" altLang="en-US" sz="1400" baseline="30000" smtClean="0"/>
              <a:t>nd</a:t>
            </a:r>
            <a:r>
              <a:rPr lang="en-US" altLang="en-US" sz="1400" smtClean="0"/>
              <a:t> highest page rank on the web.</a:t>
            </a:r>
          </a:p>
          <a:p>
            <a:pPr lvl="1"/>
            <a:r>
              <a:rPr lang="en-US" altLang="en-US" sz="1400" smtClean="0"/>
              <a:t>Social utility that connects people, to keep up with friends, upload photos, share links and videos.</a:t>
            </a:r>
          </a:p>
          <a:p>
            <a:r>
              <a:rPr lang="en-US" altLang="en-US" smtClean="0"/>
              <a:t> Twitter</a:t>
            </a:r>
          </a:p>
          <a:p>
            <a:pPr lvl="1"/>
            <a:r>
              <a:rPr lang="en-US" altLang="en-US" sz="1400" smtClean="0"/>
              <a:t>320 Million monthly active users; 10</a:t>
            </a:r>
            <a:r>
              <a:rPr lang="en-US" altLang="en-US" sz="1400" baseline="30000" smtClean="0"/>
              <a:t>th</a:t>
            </a:r>
            <a:r>
              <a:rPr lang="en-US" altLang="en-US" sz="1400" smtClean="0"/>
              <a:t> highest page rank on the web. </a:t>
            </a:r>
          </a:p>
          <a:p>
            <a:pPr lvl="1"/>
            <a:r>
              <a:rPr lang="en-US" altLang="en-US" sz="1400" smtClean="0"/>
              <a:t>Social networking and microblogging service using instant messaging, SMS or a web interface. (Tweets are 140 characters or less.)</a:t>
            </a:r>
          </a:p>
          <a:p>
            <a:r>
              <a:rPr lang="en-US" altLang="en-US" smtClean="0"/>
              <a:t>LinkedIn</a:t>
            </a:r>
          </a:p>
          <a:p>
            <a:pPr lvl="1"/>
            <a:r>
              <a:rPr lang="en-US" altLang="en-US" sz="1400" smtClean="0"/>
              <a:t>100 Million monthly active users; 22</a:t>
            </a:r>
            <a:r>
              <a:rPr lang="en-US" altLang="en-US" sz="1400" baseline="30000" smtClean="0"/>
              <a:t>nd</a:t>
            </a:r>
            <a:r>
              <a:rPr lang="en-US" altLang="en-US" sz="1400" smtClean="0"/>
              <a:t>  highest page rank on the web. (400M+ registrants)</a:t>
            </a:r>
          </a:p>
          <a:p>
            <a:pPr lvl="1"/>
            <a:r>
              <a:rPr lang="en-US" altLang="en-US" sz="1400" smtClean="0"/>
              <a:t>A networking tool to find connections to recommended job candidates, industry experts, and business partners.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4FEB831-FE6E-4370-A534-7119F6D6A697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You should come away from this workshop with…</a:t>
            </a:r>
          </a:p>
          <a:p>
            <a:pPr>
              <a:defRPr/>
            </a:pPr>
            <a:r>
              <a:rPr lang="en-US" dirty="0" smtClean="0"/>
              <a:t>a greater understanding of the variety of social tools</a:t>
            </a:r>
          </a:p>
          <a:p>
            <a:pPr>
              <a:defRPr/>
            </a:pPr>
            <a:r>
              <a:rPr lang="en-US" dirty="0" smtClean="0"/>
              <a:t>practical applications for social media in local section activities</a:t>
            </a:r>
          </a:p>
          <a:p>
            <a:pPr>
              <a:defRPr/>
            </a:pPr>
            <a:r>
              <a:rPr lang="en-US" dirty="0" smtClean="0"/>
              <a:t>ideas for how your section can begin to use or improve its use of social media</a:t>
            </a:r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CF61CEC9-DF8D-4222-B7D3-1DBBF784707E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Social Media Tools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9F2CBDCE-EDA6-4C4C-BC26-7A0CEF0A31AE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187700"/>
            <a:ext cx="1268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621338"/>
            <a:ext cx="1028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2276475"/>
            <a:ext cx="14509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66925"/>
            <a:ext cx="13446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14160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425700"/>
            <a:ext cx="1704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10000"/>
            <a:ext cx="1573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1075"/>
            <a:ext cx="1143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863975"/>
            <a:ext cx="1771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772025"/>
            <a:ext cx="723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764088"/>
            <a:ext cx="12382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2" descr="http://passets-ec.pinterest.com/images/about/logos/Pinterest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524000"/>
            <a:ext cx="172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4" descr="http://beblogalicious.com/wp-content/uploads/2012/09/instagram-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524000"/>
            <a:ext cx="1036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4" descr="http://www.yesidisagree.com/wp-content/uploads/2014/02/Snapchat-logo-300x18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81638"/>
            <a:ext cx="11858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AutoShape 24" descr="Image result for google plu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96" name="AutoShape 26" descr="Image result for google plus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4597" name="Picture 28" descr="http://upcity.com/blog/wp-content/uploads/2013/11/Google-Plus-Logo-650x31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33525"/>
            <a:ext cx="12239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0" descr="https://vine.co/static/images/trademark_logo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554663"/>
            <a:ext cx="1470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Twitter Basics	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“tweet” is a post from an individual twitter account. </a:t>
            </a:r>
          </a:p>
          <a:p>
            <a:r>
              <a:rPr lang="en-US" altLang="en-US" smtClean="0"/>
              <a:t>Tweets starting with “@__” are comments/questions directed to that user</a:t>
            </a:r>
          </a:p>
          <a:p>
            <a:pPr lvl="1"/>
            <a:r>
              <a:rPr lang="en-US" altLang="en-US" smtClean="0"/>
              <a:t>Ex. “@ACS_NCW  What is this year’s theme for National Chemistry Week?”</a:t>
            </a:r>
          </a:p>
          <a:p>
            <a:r>
              <a:rPr lang="en-US" altLang="en-US" smtClean="0"/>
              <a:t>A hashtag (#NCW, #ACSdenver #ChemChamps) is a way of indicating a tweet is related to a particular topic. Using them especially enhances conversations around events.</a:t>
            </a:r>
          </a:p>
          <a:p>
            <a:r>
              <a:rPr lang="en-US" altLang="en-US" smtClean="0"/>
              <a:t>RT – ReTweet, resending </a:t>
            </a:r>
            <a:br>
              <a:rPr lang="en-US" altLang="en-US" smtClean="0"/>
            </a:br>
            <a:r>
              <a:rPr lang="en-US" altLang="en-US" smtClean="0"/>
              <a:t>another person’s tweet to </a:t>
            </a:r>
            <a:br>
              <a:rPr lang="en-US" altLang="en-US" smtClean="0"/>
            </a:br>
            <a:r>
              <a:rPr lang="en-US" altLang="en-US" smtClean="0"/>
              <a:t>amplify its message.</a:t>
            </a:r>
          </a:p>
          <a:p>
            <a:endParaRPr lang="en-US" altLang="en-US" smtClean="0"/>
          </a:p>
          <a:p>
            <a:r>
              <a:rPr lang="en-US" altLang="en-US" smtClean="0"/>
              <a:t>Twitter can be accessed at twitter.com, via mobile apps, via text messages, or through dashboard tools like TweetDeck or HootSuite.</a:t>
            </a:r>
          </a:p>
          <a:p>
            <a:endParaRPr lang="en-US" altLang="en-US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C8C7C81-086B-4697-977B-B2AB6565E1C6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3716338"/>
            <a:ext cx="377190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 Basics</a:t>
            </a:r>
            <a:br>
              <a:rPr lang="en-US" altLang="en-US" smtClean="0"/>
            </a:br>
            <a:r>
              <a:rPr lang="en-US" altLang="en-US" smtClean="0"/>
              <a:t>(Pages vs. Groups)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Pages:</a:t>
            </a:r>
          </a:p>
          <a:p>
            <a:pPr>
              <a:defRPr/>
            </a:pPr>
            <a:r>
              <a:rPr lang="en-US" dirty="0"/>
              <a:t>Posts come from Brand vs. Person</a:t>
            </a:r>
          </a:p>
          <a:p>
            <a:pPr>
              <a:defRPr/>
            </a:pPr>
            <a:r>
              <a:rPr lang="en-US" dirty="0"/>
              <a:t>Posts show up directly on fans’ walls, more public (opportunities for sharing, liking, and commenting)</a:t>
            </a:r>
          </a:p>
          <a:p>
            <a:pPr>
              <a:defRPr/>
            </a:pPr>
            <a:r>
              <a:rPr lang="en-US" dirty="0"/>
              <a:t>Can add applications; can see extensive </a:t>
            </a:r>
            <a:r>
              <a:rPr lang="en-US" dirty="0" smtClean="0"/>
              <a:t>analytics</a:t>
            </a:r>
            <a:br>
              <a:rPr lang="en-US" dirty="0" smtClean="0"/>
            </a:b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b="1" dirty="0"/>
              <a:t>Groups:</a:t>
            </a:r>
          </a:p>
          <a:p>
            <a:pPr>
              <a:defRPr/>
            </a:pPr>
            <a:r>
              <a:rPr lang="en-US" dirty="0"/>
              <a:t>Posts come from Person vs. Group</a:t>
            </a:r>
          </a:p>
          <a:p>
            <a:pPr>
              <a:defRPr/>
            </a:pPr>
            <a:r>
              <a:rPr lang="en-US" dirty="0"/>
              <a:t>More insular; private.</a:t>
            </a:r>
          </a:p>
          <a:p>
            <a:pPr>
              <a:defRPr/>
            </a:pPr>
            <a:r>
              <a:rPr lang="en-US" dirty="0"/>
              <a:t>Content only shared in group among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1DDAF27-D724-42B6-A863-9400F3DC2C3D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LinkedIn Basics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Primarily used for professional networking and job searches</a:t>
            </a:r>
          </a:p>
          <a:p>
            <a:r>
              <a:rPr lang="en-US" altLang="en-US" smtClean="0"/>
              <a:t>Has two types of groups: standard or unlisted</a:t>
            </a:r>
          </a:p>
          <a:p>
            <a:r>
              <a:rPr lang="en-US" altLang="en-US" smtClean="0"/>
              <a:t>Employment-related or with a focus on career specialties</a:t>
            </a:r>
          </a:p>
          <a:p>
            <a:pPr lvl="1"/>
            <a:r>
              <a:rPr lang="en-US" altLang="en-US" smtClean="0"/>
              <a:t>Corporate and university alumni</a:t>
            </a:r>
          </a:p>
          <a:p>
            <a:pPr lvl="1"/>
            <a:r>
              <a:rPr lang="en-US" altLang="en-US" smtClean="0"/>
              <a:t>Related to professional associations, special interest groups</a:t>
            </a:r>
          </a:p>
          <a:p>
            <a:r>
              <a:rPr lang="en-US" altLang="en-US" smtClean="0"/>
              <a:t>Group functionality limited to discussions, moderated by group owners and managers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65F9DDDE-9D24-4E00-8D14-23662C834AEE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Makes a Good Post?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Keep it short—messages under 100 characters are far more likely to be liked, commented on, and shared.  </a:t>
            </a:r>
            <a:r>
              <a:rPr lang="en-US" altLang="en-US" b="1" smtClean="0"/>
              <a:t>TL;DR</a:t>
            </a:r>
          </a:p>
          <a:p>
            <a:r>
              <a:rPr lang="en-US" altLang="en-US" smtClean="0"/>
              <a:t>Timing matters—depending on your audience, posts on weekdays may be more popular than on weekends or weeknights. Experiment to learn when your messages have the most traction.</a:t>
            </a:r>
          </a:p>
          <a:p>
            <a:r>
              <a:rPr lang="en-US" altLang="en-US" smtClean="0"/>
              <a:t>Questions, especially yes/no or short answer ones, get more traction.</a:t>
            </a:r>
          </a:p>
          <a:p>
            <a:pPr lvl="1"/>
            <a:r>
              <a:rPr lang="en-US" altLang="en-US" smtClean="0"/>
              <a:t>The 2016 Chemists Celebrate Earth Day theme is “The Great Indoors—The Home Ecosystem.” What steps do you take to ensure good indoor air and water quality in your home?</a:t>
            </a:r>
          </a:p>
          <a:p>
            <a:r>
              <a:rPr lang="en-US" altLang="en-US" smtClean="0"/>
              <a:t>Ask for tips—social media users, like anyone, love to share personal experiences and insights.</a:t>
            </a:r>
          </a:p>
          <a:p>
            <a:endParaRPr lang="en-US" altLang="en-US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E5055C06-EA5B-415D-88FD-0D8D0BC88F0B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they work together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Social media works best by using multiple channels to reach out to your audience.</a:t>
            </a:r>
          </a:p>
          <a:p>
            <a:r>
              <a:rPr lang="en-US" altLang="en-US" smtClean="0"/>
              <a:t>You could have a poll on the ACS Network that you link to from your Facebook page or Tweet about or share with a group on LinkedIn.</a:t>
            </a:r>
          </a:p>
          <a:p>
            <a:r>
              <a:rPr lang="en-US" altLang="en-US" smtClean="0"/>
              <a:t>Different content makes more sense for different tools. Think about your audience, your content, and your desired results.</a:t>
            </a:r>
          </a:p>
          <a:p>
            <a:r>
              <a:rPr lang="en-US" altLang="en-US" smtClean="0"/>
              <a:t>Leverage other relevant organizations or individuals by mentioning them—they may share your content with their audience (going viral).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AA037269-633E-4CED-B570-43C0EE4FE106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Get Started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6481762" cy="4352925"/>
          </a:xfrm>
        </p:spPr>
        <p:txBody>
          <a:bodyPr/>
          <a:lstStyle/>
          <a:p>
            <a:r>
              <a:rPr lang="en-US" altLang="en-US" smtClean="0"/>
              <a:t>If you’re interested in using social media professionally, try using it personally first to get your feet wet.</a:t>
            </a:r>
          </a:p>
          <a:p>
            <a:r>
              <a:rPr lang="en-US" altLang="en-US" smtClean="0"/>
              <a:t>Don’t spread yourself too thin. Focus your attention</a:t>
            </a:r>
            <a:br>
              <a:rPr lang="en-US" altLang="en-US" smtClean="0"/>
            </a:br>
            <a:r>
              <a:rPr lang="en-US" altLang="en-US" smtClean="0"/>
              <a:t>on the platforms that make sense first.</a:t>
            </a:r>
          </a:p>
          <a:p>
            <a:r>
              <a:rPr lang="en-US" altLang="en-US" smtClean="0"/>
              <a:t>Listen!</a:t>
            </a:r>
          </a:p>
          <a:p>
            <a:pPr lvl="1"/>
            <a:r>
              <a:rPr lang="en-US" altLang="en-US" smtClean="0"/>
              <a:t>Find out where your members are.</a:t>
            </a:r>
          </a:p>
          <a:p>
            <a:pPr lvl="1"/>
            <a:r>
              <a:rPr lang="en-US" altLang="en-US" smtClean="0"/>
              <a:t>Hear what they’re talking about.</a:t>
            </a:r>
          </a:p>
          <a:p>
            <a:pPr lvl="1"/>
            <a:r>
              <a:rPr lang="en-US" altLang="en-US" smtClean="0"/>
              <a:t>See what you can add to the conversation.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9D18548E-4BE5-4108-BC7E-2B8D44D17E10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213100"/>
            <a:ext cx="2520950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Seeing is Believing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“We had a great time at the outreach event in San Juan.”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98DEA83B-1818-49AA-BFB6-F9943EA2FED0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pic>
        <p:nvPicPr>
          <p:cNvPr id="6" name="Picture 2" descr="https://scontent-a.xx.fbcdn.net/hphotos-xap1/v/t1.0-9/10646957_685353661560821_3317725775189250156_n.jpg?oh=c21ea6f391b5a6860c428f417f1cce07&amp;oe=55244C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8577262" cy="3671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If You Build a Garden, </a:t>
            </a:r>
            <a:br>
              <a:rPr lang="en-US" altLang="en-US" smtClean="0"/>
            </a:br>
            <a:r>
              <a:rPr lang="en-US" altLang="en-US" smtClean="0"/>
              <a:t>You Need To Tend To It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27088" y="1597025"/>
            <a:ext cx="3960812" cy="4352925"/>
          </a:xfrm>
        </p:spPr>
        <p:txBody>
          <a:bodyPr/>
          <a:lstStyle/>
          <a:p>
            <a:r>
              <a:rPr lang="en-US" altLang="en-US" smtClean="0"/>
              <a:t>Social media presences that aren’t active for a couple of weeks seem dormant, more than a few months seem dead.</a:t>
            </a:r>
          </a:p>
          <a:p>
            <a:r>
              <a:rPr lang="en-US" altLang="en-US" smtClean="0"/>
              <a:t>Answer questions. Just as in real life, ignoring people online is rude.</a:t>
            </a:r>
          </a:p>
          <a:p>
            <a:r>
              <a:rPr lang="en-US" altLang="en-US" smtClean="0"/>
              <a:t>Answer most questions publically—for every person who asks there could be a dozen or more who have the same question but don’t bother posting it.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CCCBF152-A77A-44EA-9D98-28B56A85ECBE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pic>
        <p:nvPicPr>
          <p:cNvPr id="67586" name="Picture 2" descr="C:\Users\cxm93\AppData\Local\Microsoft\Windows\Temporary Internet Files\Content.IE5\4TO1M2GZ\MP90043172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4005262" cy="400526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Avoid Controversy </a:t>
            </a:r>
            <a:br>
              <a:rPr lang="en-US" altLang="en-US" smtClean="0"/>
            </a:br>
            <a:r>
              <a:rPr lang="en-US" altLang="en-US" smtClean="0"/>
              <a:t>and Keep Things Civil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you set up a social media presence for your local section, remember you are communicating on behalf of ACS.</a:t>
            </a:r>
          </a:p>
          <a:p>
            <a:pPr lvl="1"/>
            <a:r>
              <a:rPr lang="en-US" altLang="en-US" smtClean="0"/>
              <a:t>Keep your message positive.</a:t>
            </a:r>
          </a:p>
          <a:p>
            <a:pPr lvl="1"/>
            <a:r>
              <a:rPr lang="en-US" altLang="en-US" smtClean="0"/>
              <a:t>Avoid political statements, especially partisan attacks or endorsements.</a:t>
            </a:r>
          </a:p>
          <a:p>
            <a:pPr lvl="1"/>
            <a:r>
              <a:rPr lang="en-US" altLang="en-US" smtClean="0"/>
              <a:t>Some topics may be appropriate for you to comment on as an individual chemist but not as “official spokespersons for ACS.”  (Research findings, accidents, etc.)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Moderation may be necessary with a group or in a comment section</a:t>
            </a:r>
          </a:p>
          <a:p>
            <a:pPr lvl="1"/>
            <a:r>
              <a:rPr lang="en-US" altLang="en-US" smtClean="0"/>
              <a:t>Consider a policy to keep your group free from personal attacks, offensive language or imagery, or inappropriate commercial content.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1DAABB76-E286-481D-9F4B-C853E171C712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827088" y="612775"/>
            <a:ext cx="5832475" cy="944563"/>
          </a:xfrm>
        </p:spPr>
        <p:txBody>
          <a:bodyPr/>
          <a:lstStyle/>
          <a:p>
            <a:r>
              <a:rPr lang="en-US" altLang="en-US" smtClean="0"/>
              <a:t>What Do We Mean by Social Media?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755650" y="1484313"/>
            <a:ext cx="7859713" cy="4352925"/>
          </a:xfrm>
        </p:spPr>
        <p:txBody>
          <a:bodyPr/>
          <a:lstStyle/>
          <a:p>
            <a:r>
              <a:rPr lang="en-US" altLang="en-US" sz="2000" smtClean="0"/>
              <a:t>User-generated content (status updates, photos, videos)</a:t>
            </a:r>
          </a:p>
          <a:p>
            <a:r>
              <a:rPr lang="en-US" altLang="en-US" sz="2000" smtClean="0"/>
              <a:t>Interactive (like, share, comment)</a:t>
            </a:r>
          </a:p>
          <a:p>
            <a:r>
              <a:rPr lang="en-US" altLang="en-US" sz="2000" smtClean="0"/>
              <a:t>Relationships (friends, colleagues, communities, organizations, causes)</a:t>
            </a:r>
          </a:p>
          <a:p>
            <a:r>
              <a:rPr lang="en-US" altLang="en-US" sz="2000" smtClean="0"/>
              <a:t>Increasingly mobile (check-in, location-based)</a:t>
            </a:r>
          </a:p>
          <a:p>
            <a:r>
              <a:rPr lang="en-US" altLang="en-US" sz="2000" smtClean="0"/>
              <a:t>Immediate (real-time interactions, live-blogging/live-tweeting) </a:t>
            </a:r>
          </a:p>
          <a:p>
            <a:pPr lvl="2"/>
            <a:endParaRPr lang="en-US" altLang="en-US" sz="2000" smtClean="0"/>
          </a:p>
          <a:p>
            <a:pPr lvl="1"/>
            <a:endParaRPr lang="en-US" altLang="en-US" sz="200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EABA69D2-98FD-4493-BCAA-D96B2AFB44F9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Activity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Break into groups of 4-5 people</a:t>
            </a:r>
          </a:p>
          <a:p>
            <a:r>
              <a:rPr lang="en-US" altLang="en-US" smtClean="0"/>
              <a:t>We’ll give you a piece of local section business, you brainstorm ways that social media could be used to complete the activity</a:t>
            </a:r>
          </a:p>
          <a:p>
            <a:endParaRPr lang="en-US" altLang="en-US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8EB8A454-71C4-4D87-87E2-DED4F6701046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media doesn’t replace other forms of communication with your members.</a:t>
            </a:r>
          </a:p>
          <a:p>
            <a:pPr>
              <a:defRPr/>
            </a:pPr>
            <a:r>
              <a:rPr lang="en-US" dirty="0"/>
              <a:t>If you already have a presence on </a:t>
            </a:r>
            <a:r>
              <a:rPr lang="en-US" dirty="0" smtClean="0"/>
              <a:t>the Facebook</a:t>
            </a:r>
            <a:r>
              <a:rPr lang="en-US" dirty="0"/>
              <a:t>, LinkedIn, </a:t>
            </a:r>
            <a:r>
              <a:rPr lang="en-US" dirty="0" smtClean="0"/>
              <a:t>Twitter</a:t>
            </a:r>
            <a:r>
              <a:rPr lang="en-US" dirty="0"/>
              <a:t>, </a:t>
            </a:r>
            <a:r>
              <a:rPr lang="en-US" dirty="0" smtClean="0"/>
              <a:t>or any other platform, let </a:t>
            </a:r>
            <a:r>
              <a:rPr lang="en-US" dirty="0"/>
              <a:t>us know. </a:t>
            </a:r>
            <a:r>
              <a:rPr lang="en-US" dirty="0" smtClean="0"/>
              <a:t>ACS can </a:t>
            </a:r>
            <a:r>
              <a:rPr lang="en-US" dirty="0"/>
              <a:t>help promote it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Looking for content?  Consider following other ACS social accounts.  Visit </a:t>
            </a:r>
            <a:r>
              <a:rPr lang="en-US" dirty="0" smtClean="0">
                <a:hlinkClick r:id="rId3"/>
              </a:rPr>
              <a:t>www.acs.org/social</a:t>
            </a:r>
            <a:r>
              <a:rPr lang="en-US" dirty="0" smtClean="0"/>
              <a:t> for a comprehensive list.</a:t>
            </a:r>
          </a:p>
          <a:p>
            <a:pPr>
              <a:defRPr/>
            </a:pPr>
            <a:r>
              <a:rPr lang="en-US" dirty="0" smtClean="0"/>
              <a:t>Not sure where to start?  ACS staff are happy to help you brainstorm how to use social media tools to enhance your local section’s programming, community outreach, and other activities.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80996065-6CF3-494F-8213-9A8FD6DE74DA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Need more? 	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altLang="en-US" dirty="0" smtClean="0"/>
          </a:p>
          <a:p>
            <a:pPr marL="457200" lvl="1" indent="0">
              <a:buFontTx/>
              <a:buNone/>
              <a:defRPr/>
            </a:pPr>
            <a:r>
              <a:rPr lang="en-US" altLang="en-US" b="1" dirty="0" smtClean="0"/>
              <a:t>Chris McCarthy </a:t>
            </a:r>
            <a:br>
              <a:rPr lang="en-US" altLang="en-US" b="1" dirty="0" smtClean="0"/>
            </a:br>
            <a:r>
              <a:rPr lang="en-US" altLang="en-US" dirty="0" smtClean="0"/>
              <a:t>Social Media &amp; Multimedia Manager, Membership &amp; Scientific Advancement</a:t>
            </a:r>
            <a:br>
              <a:rPr lang="en-US" altLang="en-US" dirty="0" smtClean="0"/>
            </a:br>
            <a:r>
              <a:rPr lang="en-US" altLang="en-US" dirty="0" smtClean="0">
                <a:hlinkClick r:id="rId3"/>
              </a:rPr>
              <a:t>c_mccarthy@acs.org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@</a:t>
            </a:r>
            <a:r>
              <a:rPr lang="en-US" altLang="en-US" dirty="0" err="1" smtClean="0"/>
              <a:t>CMcCinDC</a:t>
            </a:r>
            <a:endParaRPr lang="en-US" alt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76976370-A377-4336-8A2F-7B4D6D36151A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Social Tools and ACS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59713" cy="435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Social tools extend the existing activities of ACS and the chemistry community to a virtual space, leveraging benefits of efficiency and inclusiveness. </a:t>
            </a:r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r>
              <a:rPr lang="en-US" altLang="en-US" sz="2400" smtClean="0"/>
              <a:t>These tools are an additional way to develop relationships, to have dialogue, and to foster loyalty among ACS members.  </a:t>
            </a:r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>
                <a:solidFill>
                  <a:srgbClr val="0039A6"/>
                </a:solidFill>
              </a:rPr>
              <a:t>American Chemical Society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E44E2A48-54D0-4BD0-854B-629614A0C2E3}" type="slidenum">
              <a:rPr lang="en-GB" altLang="en-US" smtClean="0">
                <a:solidFill>
                  <a:srgbClr val="0039A6"/>
                </a:solidFill>
              </a:rPr>
              <a:pPr/>
              <a:t>4</a:t>
            </a:fld>
            <a:endParaRPr lang="en-GB" altLang="en-US" smtClean="0">
              <a:solidFill>
                <a:srgbClr val="0039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Social Media &amp; Local Sections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557338"/>
            <a:ext cx="7859713" cy="435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Local sections help chemists stay active and involved in their communities by providing a forum for networking and collaboration and by supporting chemists’ efforts to educate their community about chemistry. </a:t>
            </a:r>
          </a:p>
          <a:p>
            <a:pPr marL="0" indent="0">
              <a:buFontTx/>
              <a:buNone/>
            </a:pPr>
            <a:r>
              <a:rPr lang="en-US" altLang="en-US" sz="1200" smtClean="0"/>
              <a:t/>
            </a:r>
            <a:br>
              <a:rPr lang="en-US" altLang="en-US" sz="1200" smtClean="0"/>
            </a:br>
            <a:r>
              <a:rPr lang="en-US" altLang="en-US" sz="2000" smtClean="0"/>
              <a:t>Social media can </a:t>
            </a:r>
            <a:r>
              <a:rPr lang="en-US" altLang="en-US" sz="2000" u="sng" smtClean="0"/>
              <a:t>enhance</a:t>
            </a:r>
            <a:r>
              <a:rPr lang="en-US" altLang="en-US" sz="2000" smtClean="0"/>
              <a:t> existing offerings </a:t>
            </a:r>
          </a:p>
          <a:p>
            <a:pPr lvl="1"/>
            <a:r>
              <a:rPr lang="en-US" altLang="en-US" smtClean="0"/>
              <a:t>promote in-person outreach events and networking opportunities</a:t>
            </a:r>
          </a:p>
          <a:p>
            <a:pPr marL="0" indent="0">
              <a:buFontTx/>
              <a:buNone/>
            </a:pPr>
            <a:r>
              <a:rPr lang="en-US" altLang="en-US" sz="2000" smtClean="0"/>
              <a:t>and </a:t>
            </a:r>
            <a:r>
              <a:rPr lang="en-US" altLang="en-US" sz="2000" u="sng" smtClean="0"/>
              <a:t>create new</a:t>
            </a:r>
            <a:r>
              <a:rPr lang="en-US" altLang="en-US" sz="2000" smtClean="0"/>
              <a:t> avenues for interactions</a:t>
            </a:r>
          </a:p>
          <a:p>
            <a:pPr lvl="1"/>
            <a:r>
              <a:rPr lang="en-US" altLang="en-US" smtClean="0"/>
              <a:t>groups to share info about chemistry news, the profession, jobs in your area</a:t>
            </a:r>
          </a:p>
          <a:p>
            <a:pPr lvl="1"/>
            <a:r>
              <a:rPr lang="en-US" altLang="en-US" smtClean="0"/>
              <a:t>increase reach for geographically-dispersed sections</a:t>
            </a:r>
          </a:p>
          <a:p>
            <a:pPr lvl="1"/>
            <a:r>
              <a:rPr lang="en-US" altLang="en-US" smtClean="0"/>
              <a:t>lower barrier for participation</a:t>
            </a:r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>
                <a:solidFill>
                  <a:srgbClr val="0039A6"/>
                </a:solidFill>
              </a:rPr>
              <a:t>American Chemical Society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8AD58C06-6A95-414F-9B0D-2B665A693CAD}" type="slidenum">
              <a:rPr lang="en-GB" altLang="en-US" smtClean="0">
                <a:solidFill>
                  <a:srgbClr val="0039A6"/>
                </a:solidFill>
              </a:rPr>
              <a:pPr/>
              <a:t>5</a:t>
            </a:fld>
            <a:endParaRPr lang="en-GB" altLang="en-US" smtClean="0">
              <a:solidFill>
                <a:srgbClr val="0039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43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>How Can Social Media Help With My Local Section Activities?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>
              <a:defRPr sz="1600">
                <a:solidFill>
                  <a:schemeClr val="bg1"/>
                </a:solidFill>
                <a:latin typeface="Arial" charset="0"/>
              </a:defRPr>
            </a:lvl2pPr>
            <a:lvl3pPr>
              <a:defRPr sz="1400">
                <a:solidFill>
                  <a:schemeClr val="bg1"/>
                </a:solidFill>
                <a:latin typeface="Arial" charset="0"/>
              </a:defRPr>
            </a:lvl3pPr>
            <a:lvl4pPr>
              <a:defRPr sz="1200">
                <a:solidFill>
                  <a:schemeClr val="bg1"/>
                </a:solidFill>
                <a:latin typeface="Arial" charset="0"/>
              </a:defRPr>
            </a:lvl4pPr>
            <a:lvl5pPr>
              <a:defRPr sz="10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7D637D5-DF1C-4EF1-8AD2-3A70474F1BCA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>
              <a:defRPr sz="1600">
                <a:solidFill>
                  <a:schemeClr val="bg1"/>
                </a:solidFill>
                <a:latin typeface="Arial" charset="0"/>
              </a:defRPr>
            </a:lvl2pPr>
            <a:lvl3pPr>
              <a:defRPr sz="1400">
                <a:solidFill>
                  <a:schemeClr val="bg1"/>
                </a:solidFill>
                <a:latin typeface="Arial" charset="0"/>
              </a:defRPr>
            </a:lvl3pPr>
            <a:lvl4pPr>
              <a:defRPr sz="1200">
                <a:solidFill>
                  <a:schemeClr val="bg1"/>
                </a:solidFill>
                <a:latin typeface="Arial" charset="0"/>
              </a:defRPr>
            </a:lvl4pPr>
            <a:lvl5pPr>
              <a:defRPr sz="10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 Local Section Events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Social media is a great way to inform people about events, such as National Chemistry Week outreach or local section meetings</a:t>
            </a:r>
          </a:p>
          <a:p>
            <a:r>
              <a:rPr lang="en-US" altLang="en-US" smtClean="0"/>
              <a:t>You can tweet about events and even have conversations with attendees in real time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5710A40C-CF90-413F-A3F0-0D059E9CEDD9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3716338"/>
            <a:ext cx="5040312" cy="154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 Local Section Events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0EDB8A19-60FF-49FC-8F7C-C42C541077B9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1557338"/>
            <a:ext cx="4452938" cy="2808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5738" y="3092450"/>
            <a:ext cx="4781550" cy="3267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 Local Section Events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American Chemical Society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54A6"/>
                </a:solidFill>
                <a:latin typeface="Arial" charset="0"/>
              </a:defRPr>
            </a:lvl1pPr>
            <a:lvl2pPr>
              <a:defRPr sz="1600">
                <a:solidFill>
                  <a:srgbClr val="0054A6"/>
                </a:solidFill>
                <a:latin typeface="Arial" charset="0"/>
              </a:defRPr>
            </a:lvl2pPr>
            <a:lvl3pPr>
              <a:defRPr sz="1400">
                <a:solidFill>
                  <a:srgbClr val="0054A6"/>
                </a:solidFill>
                <a:latin typeface="Arial" charset="0"/>
              </a:defRPr>
            </a:lvl3pPr>
            <a:lvl4pPr>
              <a:defRPr sz="1200">
                <a:solidFill>
                  <a:srgbClr val="0054A6"/>
                </a:solidFill>
                <a:latin typeface="Arial" charset="0"/>
              </a:defRPr>
            </a:lvl4pPr>
            <a:lvl5pPr>
              <a:defRPr sz="1000">
                <a:solidFill>
                  <a:srgbClr val="0054A6"/>
                </a:solidFill>
                <a:latin typeface="Arial" charset="0"/>
              </a:defRPr>
            </a:lvl5pPr>
            <a:lvl6pPr eaLnBrk="0" hangingPunct="0">
              <a:defRPr sz="1000">
                <a:solidFill>
                  <a:srgbClr val="0054A6"/>
                </a:solidFill>
                <a:latin typeface="Arial" charset="0"/>
              </a:defRPr>
            </a:lvl6pPr>
            <a:lvl7pPr eaLnBrk="0" hangingPunct="0">
              <a:defRPr sz="1000">
                <a:solidFill>
                  <a:srgbClr val="0054A6"/>
                </a:solidFill>
                <a:latin typeface="Arial" charset="0"/>
              </a:defRPr>
            </a:lvl7pPr>
            <a:lvl8pPr eaLnBrk="0" hangingPunct="0">
              <a:defRPr sz="1000">
                <a:solidFill>
                  <a:srgbClr val="0054A6"/>
                </a:solidFill>
                <a:latin typeface="Arial" charset="0"/>
              </a:defRPr>
            </a:lvl8pPr>
            <a:lvl9pPr eaLnBrk="0" hangingPunct="0">
              <a:defRPr sz="1000">
                <a:solidFill>
                  <a:srgbClr val="0054A6"/>
                </a:solidFill>
                <a:latin typeface="Arial" charset="0"/>
              </a:defRPr>
            </a:lvl9pPr>
          </a:lstStyle>
          <a:p>
            <a:fld id="{2566770E-A419-46D2-9C86-44C30155867C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3317" name="Content Placeholder 6"/>
          <p:cNvSpPr>
            <a:spLocks noGrp="1"/>
          </p:cNvSpPr>
          <p:nvPr>
            <p:ph idx="1"/>
          </p:nvPr>
        </p:nvSpPr>
        <p:spPr>
          <a:xfrm>
            <a:off x="900113" y="1576388"/>
            <a:ext cx="2808287" cy="435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Facebook allows you to post events and invite fans of your page.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444625"/>
            <a:ext cx="5213350" cy="4319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10045</TotalTime>
  <Words>1745</Words>
  <Application>Microsoft Office PowerPoint</Application>
  <PresentationFormat>On-screen Show (4:3)</PresentationFormat>
  <Paragraphs>252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Default Design</vt:lpstr>
      <vt:lpstr>Custom Design</vt:lpstr>
      <vt:lpstr>1_Custom Design</vt:lpstr>
      <vt:lpstr>Social Media Workshop for Local Sections</vt:lpstr>
      <vt:lpstr>Goals for Today</vt:lpstr>
      <vt:lpstr>What Do We Mean by Social Media? </vt:lpstr>
      <vt:lpstr>Goal for Social Tools and ACS</vt:lpstr>
      <vt:lpstr>Social Media &amp; Local Sections</vt:lpstr>
      <vt:lpstr> </vt:lpstr>
      <vt:lpstr>Promote Local Section Events</vt:lpstr>
      <vt:lpstr>Promote Local Section Events</vt:lpstr>
      <vt:lpstr>Promote Local Section Events</vt:lpstr>
      <vt:lpstr>Promote Local Section Events</vt:lpstr>
      <vt:lpstr>Promote Local Section Events</vt:lpstr>
      <vt:lpstr>Communicate with Members</vt:lpstr>
      <vt:lpstr>Communicate with Members</vt:lpstr>
      <vt:lpstr>Communicate with Members</vt:lpstr>
      <vt:lpstr>Communicate with Members</vt:lpstr>
      <vt:lpstr>Share Successes</vt:lpstr>
      <vt:lpstr>Share Successes</vt:lpstr>
      <vt:lpstr> MORE ON SOCIAL MEDIA PLATFORMS  AND SOME BEST PRACTICES FOR USING THEM</vt:lpstr>
      <vt:lpstr>Social Networking Tools</vt:lpstr>
      <vt:lpstr>Other Social Media Tools</vt:lpstr>
      <vt:lpstr>Twitter Basics </vt:lpstr>
      <vt:lpstr>Facebook Basics (Pages vs. Groups)</vt:lpstr>
      <vt:lpstr>LinkedIn Basics</vt:lpstr>
      <vt:lpstr>What Makes a Good Post?</vt:lpstr>
      <vt:lpstr>How they work together</vt:lpstr>
      <vt:lpstr>How to Get Started</vt:lpstr>
      <vt:lpstr>Seeing is Believing</vt:lpstr>
      <vt:lpstr>If You Build a Garden,  You Need To Tend To It</vt:lpstr>
      <vt:lpstr>Avoid Controversy  and Keep Things Civil</vt:lpstr>
      <vt:lpstr>Learning Activity</vt:lpstr>
      <vt:lpstr>Final Thoughts</vt:lpstr>
      <vt:lpstr>Need more?  </vt:lpstr>
    </vt:vector>
  </TitlesOfParts>
  <Company>Cicero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Radcliffe</dc:creator>
  <cp:lastModifiedBy>David Horwitz</cp:lastModifiedBy>
  <cp:revision>168</cp:revision>
  <cp:lastPrinted>2015-01-23T00:11:08Z</cp:lastPrinted>
  <dcterms:created xsi:type="dcterms:W3CDTF">2008-05-23T09:48:17Z</dcterms:created>
  <dcterms:modified xsi:type="dcterms:W3CDTF">2016-02-05T17:21:10Z</dcterms:modified>
</cp:coreProperties>
</file>