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59" r:id="rId3"/>
    <p:sldId id="264" r:id="rId4"/>
    <p:sldId id="267" r:id="rId5"/>
    <p:sldId id="268" r:id="rId6"/>
    <p:sldId id="262" r:id="rId7"/>
    <p:sldId id="269" r:id="rId8"/>
    <p:sldId id="263" r:id="rId9"/>
    <p:sldId id="265" r:id="rId10"/>
    <p:sldId id="266" r:id="rId11"/>
    <p:sldId id="27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1772C-6B0B-4E34-BAF4-C1F30D6931B6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5CB84-DEA3-41EE-8558-BA5843A8B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/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endParaRPr lang="en-US" sz="2400">
              <a:solidFill>
                <a:srgbClr val="0054A6"/>
              </a:solidFill>
              <a:ea typeface="ＭＳ Ｐゴシック" pitchFamily="34" charset="-128"/>
            </a:endParaRPr>
          </a:p>
        </p:txBody>
      </p:sp>
      <p:pic>
        <p:nvPicPr>
          <p:cNvPr id="7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solidFill>
                  <a:srgbClr val="0054A6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19369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DEB98493-F2EE-422B-A64D-41A8F040DB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16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A9B578E1-C94B-4F47-B11D-A89215F4F7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8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B6DAE637-594B-4676-8A04-82A3CF6585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50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363B9C47-D490-4B52-8093-E4165A985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05C04733-2B7D-4AAD-B69F-C3EB7261A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760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6204553C-A04F-4DF3-8F55-732ED0401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54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C801DF90-D8F2-4279-946E-5873BCF540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1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4895D19B-4413-474B-9C90-FC7F922CFB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162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CF032449-6F97-4AB8-9D78-54D43AD539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85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E74AED07-01C6-4458-A308-F685270477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40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FEF24162-99AC-4153-9F57-7BB68C21C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718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" b="1">
                <a:solidFill>
                  <a:srgbClr val="0039A6"/>
                </a:solidFill>
                <a:latin typeface="Arial" charset="0"/>
                <a:ea typeface="+mn-ea"/>
              </a:defRPr>
            </a:lvl1pPr>
          </a:lstStyle>
          <a:p>
            <a:pPr fontAlgn="base"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" b="1" smtClean="0">
                <a:solidFill>
                  <a:srgbClr val="0039A6"/>
                </a:solidFill>
              </a:defRPr>
            </a:lvl1pPr>
          </a:lstStyle>
          <a:p>
            <a:pPr fontAlgn="base">
              <a:defRPr/>
            </a:pPr>
            <a:fld id="{B359C221-C1AE-4C8B-81D5-BF80BB691E05}" type="slidenum">
              <a:rPr lang="en-GB" altLang="en-US">
                <a:ea typeface="ＭＳ Ｐゴシック" pitchFamily="34" charset="-128"/>
              </a:rPr>
              <a:pPr fontAlgn="base">
                <a:defRPr/>
              </a:pPr>
              <a:t>‹#›</a:t>
            </a:fld>
            <a:endParaRPr lang="en-GB" altLang="en-US">
              <a:ea typeface="ＭＳ Ｐゴシック" pitchFamily="34" charset="-128"/>
            </a:endParaRP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endParaRPr lang="en-US" sz="2400">
              <a:solidFill>
                <a:srgbClr val="0054A6"/>
              </a:solidFill>
              <a:ea typeface="ＭＳ Ｐゴシック" pitchFamily="34" charset="-128"/>
            </a:endParaRP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96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s.org/content/acs/en/funding-and-awards/grants/hachhighschool.html" TargetMode="External"/><Relationship Id="rId3" Type="http://schemas.openxmlformats.org/officeDocument/2006/relationships/hyperlink" Target="https://www.acs.org/content/acs/en/about/governance/committees/cei/local-section-activities/sustainability-programming-grants.html" TargetMode="External"/><Relationship Id="rId7" Type="http://schemas.openxmlformats.org/officeDocument/2006/relationships/hyperlink" Target="https://www.acs.org/content/acs/en/funding-and-awards/grants/acscommunity/tdinnovativegrant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cs.org/content/acs/en/funding-and-awards/grants/acscommunity/studentaffiliatechaptergrants.html" TargetMode="External"/><Relationship Id="rId5" Type="http://schemas.openxmlformats.org/officeDocument/2006/relationships/hyperlink" Target="https://www.acs.org/content/acs/en/funding-and-awards/grants/seedgrant.html" TargetMode="External"/><Relationship Id="rId4" Type="http://schemas.openxmlformats.org/officeDocument/2006/relationships/hyperlink" Target="http://www.acs.org/content/acs/en/funding-and-awards/grants/localsectiongrants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s.org/getinvolve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cs.org/content/acs/en/funding-and-awards/grants.html?_ga=1.130373135.1810851215.148381106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s.org/content/acs/en/funding-and-awards/grants/acscommunity/lsinnovativegrant/ipgs-funded-lis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s23.formsite.com/kate1dc/form30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s23.formsite.com/kate1dc/form33/secure_index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s.org/content/dam/acsorg/funding/grants/acscommunity/lsinnovativegrant/local-section-ipg-attendee-evaluation-template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s.org/content/dam/acsorg/funding/grants/acscommunity/lsinnovativegrant/local-section-ipg-attendee-evaluation-template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616575" cy="944562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Planning and funding an event starts with an idea….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1</a:t>
            </a:fld>
            <a:endParaRPr lang="en-GB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5334000"/>
            <a:ext cx="7859712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US" altLang="en-US" sz="3200" kern="0" dirty="0" smtClean="0">
                <a:solidFill>
                  <a:srgbClr val="210EAA"/>
                </a:solidFill>
              </a:rPr>
              <a:t>….but it doesn’t have to be brand new!</a:t>
            </a:r>
          </a:p>
        </p:txBody>
      </p:sp>
      <p:pic>
        <p:nvPicPr>
          <p:cNvPr id="20484" name="Picture 4" descr="C:\Users\gmilligan\AppData\Local\Microsoft\Windows\Temporary Internet Files\Content.IE5\QBA24HGP\Pictofigo_-_Ide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2819401" cy="313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22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2816" y="533400"/>
            <a:ext cx="6477000" cy="5334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Other ACS Grant Opportunities: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10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432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816" y="11430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Local </a:t>
            </a:r>
            <a:r>
              <a:rPr lang="en-US" dirty="0">
                <a:hlinkClick r:id="rId3"/>
              </a:rPr>
              <a:t>Section Sustainability Programming Grant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Grants up to $500 are available on a rolling basis to enable sustainability </a:t>
            </a:r>
          </a:p>
          <a:p>
            <a:r>
              <a:rPr lang="en-US" dirty="0" smtClean="0"/>
              <a:t>within your local section</a:t>
            </a:r>
            <a:endParaRPr lang="en-US" sz="1000" dirty="0"/>
          </a:p>
          <a:p>
            <a:r>
              <a:rPr lang="en-US" dirty="0">
                <a:hlinkClick r:id="rId4"/>
              </a:rPr>
              <a:t>Corporation Associates Local Section Grant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Grants up to $1000 are available to assist local sections promote industry </a:t>
            </a:r>
          </a:p>
          <a:p>
            <a:r>
              <a:rPr lang="en-US" dirty="0" smtClean="0"/>
              <a:t>focused events at the local section level</a:t>
            </a:r>
          </a:p>
          <a:p>
            <a:r>
              <a:rPr lang="en-US" dirty="0">
                <a:hlinkClick r:id="rId5"/>
              </a:rPr>
              <a:t>Corporation Associates Seed Grant</a:t>
            </a:r>
            <a:endParaRPr lang="en-US" dirty="0"/>
          </a:p>
          <a:p>
            <a:r>
              <a:rPr lang="en-US" dirty="0" smtClean="0"/>
              <a:t>Up to $5000 for education </a:t>
            </a:r>
            <a:r>
              <a:rPr lang="en-US" dirty="0"/>
              <a:t>in the field of chemical sciences, </a:t>
            </a:r>
            <a:r>
              <a:rPr lang="en-US" dirty="0" smtClean="0"/>
              <a:t>education </a:t>
            </a:r>
            <a:r>
              <a:rPr lang="en-US" dirty="0"/>
              <a:t>of the public regarding the chemical industry, </a:t>
            </a:r>
            <a:r>
              <a:rPr lang="en-US" dirty="0" smtClean="0"/>
              <a:t>or enhancement </a:t>
            </a:r>
            <a:r>
              <a:rPr lang="en-US" dirty="0"/>
              <a:t>of professionalism or safety in chemistry</a:t>
            </a:r>
          </a:p>
          <a:p>
            <a:r>
              <a:rPr lang="en-US" dirty="0" smtClean="0">
                <a:hlinkClick r:id="rId6"/>
              </a:rPr>
              <a:t>Student Chapter Grants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Active ACS Student chapters are eligible to receive grants to support various </a:t>
            </a:r>
          </a:p>
          <a:p>
            <a:r>
              <a:rPr lang="en-US" dirty="0" smtClean="0"/>
              <a:t>activities, projects and events</a:t>
            </a:r>
          </a:p>
          <a:p>
            <a:r>
              <a:rPr lang="en-US" dirty="0" smtClean="0">
                <a:hlinkClick r:id="rId7"/>
              </a:rPr>
              <a:t>Technical Division Innovative Project Grant (IPG) Program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program encourages Technical Divisions to conceive of and implement innovative projects to strengthen the functioning of the </a:t>
            </a:r>
            <a:r>
              <a:rPr lang="en-US" dirty="0" smtClean="0"/>
              <a:t>Division</a:t>
            </a:r>
          </a:p>
          <a:p>
            <a:r>
              <a:rPr lang="en-US" dirty="0">
                <a:hlinkClick r:id="rId8"/>
              </a:rPr>
              <a:t>ACS-</a:t>
            </a:r>
            <a:r>
              <a:rPr lang="en-US" dirty="0" err="1">
                <a:hlinkClick r:id="rId8"/>
              </a:rPr>
              <a:t>Hach</a:t>
            </a:r>
            <a:r>
              <a:rPr lang="en-US" dirty="0">
                <a:hlinkClick r:id="rId8"/>
              </a:rPr>
              <a:t> High School Chemistry Classroom Grant</a:t>
            </a:r>
            <a:endParaRPr lang="en-US" dirty="0"/>
          </a:p>
          <a:p>
            <a:r>
              <a:rPr lang="en-US" dirty="0" smtClean="0"/>
              <a:t>High </a:t>
            </a:r>
            <a:r>
              <a:rPr lang="en-US" dirty="0"/>
              <a:t>school chemistry teachers </a:t>
            </a:r>
            <a:r>
              <a:rPr lang="en-US" dirty="0" smtClean="0"/>
              <a:t>receive support for </a:t>
            </a:r>
            <a:r>
              <a:rPr lang="en-US" dirty="0"/>
              <a:t>ideas that enhance classroom learning, foster student development, and reveal the wonders of chemistry</a:t>
            </a:r>
          </a:p>
        </p:txBody>
      </p:sp>
    </p:spTree>
    <p:extLst>
      <p:ext uri="{BB962C8B-B14F-4D97-AF65-F5344CB8AC3E}">
        <p14:creationId xmlns:p14="http://schemas.microsoft.com/office/powerpoint/2010/main" val="331711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458200" cy="4109944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210EAA"/>
                </a:solidFill>
              </a:rPr>
              <a:t>Two very useful links:</a:t>
            </a:r>
            <a:r>
              <a:rPr lang="en-US" altLang="en-US" sz="3200" dirty="0" smtClean="0">
                <a:solidFill>
                  <a:srgbClr val="210EAA"/>
                </a:solidFill>
              </a:rPr>
              <a:t/>
            </a:r>
            <a:br>
              <a:rPr lang="en-US" altLang="en-US" sz="3200" dirty="0" smtClean="0">
                <a:solidFill>
                  <a:srgbClr val="210EAA"/>
                </a:solidFill>
              </a:rPr>
            </a:br>
            <a:r>
              <a:rPr lang="en-US" altLang="en-US" sz="3200" dirty="0" smtClean="0">
                <a:solidFill>
                  <a:srgbClr val="210EAA"/>
                </a:solidFill>
              </a:rPr>
              <a:t/>
            </a:r>
            <a:br>
              <a:rPr lang="en-US" altLang="en-US" sz="3200" dirty="0" smtClean="0">
                <a:solidFill>
                  <a:srgbClr val="210EAA"/>
                </a:solidFill>
              </a:rPr>
            </a:br>
            <a:r>
              <a:rPr lang="en-US" altLang="en-US" sz="3200" dirty="0" smtClean="0">
                <a:solidFill>
                  <a:srgbClr val="210EAA"/>
                </a:solidFill>
              </a:rPr>
              <a:t>Get-involved-stay-involved:</a:t>
            </a:r>
            <a:br>
              <a:rPr lang="en-US" altLang="en-US" sz="3200" dirty="0" smtClean="0">
                <a:solidFill>
                  <a:srgbClr val="210EAA"/>
                </a:solidFill>
              </a:rPr>
            </a:br>
            <a:r>
              <a:rPr lang="en-US" altLang="en-US" sz="2400" dirty="0" smtClean="0">
                <a:solidFill>
                  <a:srgbClr val="210EAA"/>
                </a:solidFill>
                <a:hlinkClick r:id="rId3"/>
              </a:rPr>
              <a:t>http://www.acs.org/getinvolved</a:t>
            </a:r>
            <a:r>
              <a:rPr lang="en-US" altLang="en-US" sz="3200" dirty="0" smtClean="0">
                <a:solidFill>
                  <a:srgbClr val="210EAA"/>
                </a:solidFill>
              </a:rPr>
              <a:t/>
            </a:r>
            <a:br>
              <a:rPr lang="en-US" altLang="en-US" sz="3200" dirty="0" smtClean="0">
                <a:solidFill>
                  <a:srgbClr val="210EAA"/>
                </a:solidFill>
              </a:rPr>
            </a:br>
            <a:r>
              <a:rPr lang="en-US" altLang="en-US" sz="3200" dirty="0" smtClean="0">
                <a:solidFill>
                  <a:srgbClr val="210EAA"/>
                </a:solidFill>
              </a:rPr>
              <a:t/>
            </a:r>
            <a:br>
              <a:rPr lang="en-US" altLang="en-US" sz="3200" dirty="0" smtClean="0">
                <a:solidFill>
                  <a:srgbClr val="210EAA"/>
                </a:solidFill>
              </a:rPr>
            </a:br>
            <a:r>
              <a:rPr lang="en-US" altLang="en-US" sz="3200" dirty="0" smtClean="0">
                <a:solidFill>
                  <a:srgbClr val="210EAA"/>
                </a:solidFill>
              </a:rPr>
              <a:t>ACS grant opportunity webpage:</a:t>
            </a:r>
            <a:r>
              <a:rPr lang="en-US" altLang="en-US" sz="3200" dirty="0">
                <a:solidFill>
                  <a:srgbClr val="210EAA"/>
                </a:solidFill>
              </a:rPr>
              <a:t/>
            </a:r>
            <a:br>
              <a:rPr lang="en-US" altLang="en-US" sz="3200" dirty="0">
                <a:solidFill>
                  <a:srgbClr val="210EAA"/>
                </a:solidFill>
              </a:rPr>
            </a:br>
            <a:r>
              <a:rPr lang="en-US" altLang="en-US" sz="2400" dirty="0" smtClean="0">
                <a:solidFill>
                  <a:srgbClr val="210EAA"/>
                </a:solidFill>
                <a:hlinkClick r:id="rId4"/>
              </a:rPr>
              <a:t>https://www.acs.org/content/acs/en/funding-and-awards/grants.html?_ga=1.130373135.1810851215.1483811061</a:t>
            </a:r>
            <a:r>
              <a:rPr lang="en-US" altLang="en-US" sz="2400" dirty="0" smtClean="0">
                <a:solidFill>
                  <a:srgbClr val="210EAA"/>
                </a:solidFill>
              </a:rPr>
              <a:t/>
            </a:r>
            <a:br>
              <a:rPr lang="en-US" altLang="en-US" sz="2400" dirty="0" smtClean="0">
                <a:solidFill>
                  <a:srgbClr val="210EAA"/>
                </a:solidFill>
              </a:rPr>
            </a:br>
            <a:endParaRPr lang="en-US" altLang="en-US" sz="2400" dirty="0" smtClean="0">
              <a:solidFill>
                <a:srgbClr val="210EAA"/>
              </a:solidFill>
            </a:endParaRP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11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432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80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172200" cy="1401762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These events and projects were funded this year by Innovative Project Grants: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2</a:t>
            </a:fld>
            <a:endParaRPr lang="en-GB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Kids and Chemistry Demonstration Day: Advancing Chemistry Appreciation Using Chemical </a:t>
            </a:r>
            <a:r>
              <a:rPr lang="en-US" b="1" dirty="0" smtClean="0"/>
              <a:t>Demonstrations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Music and Chemistry in Perfect </a:t>
            </a:r>
            <a:r>
              <a:rPr lang="en-US" b="1" dirty="0" smtClean="0"/>
              <a:t>Harmony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Chemistry Rocks the Tennessee STEAM Festival</a:t>
            </a:r>
            <a:r>
              <a:rPr lang="en-US" b="1" dirty="0" smtClean="0"/>
              <a:t>!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Allyship to Improve Diversity in the Chemical Sciences and </a:t>
            </a:r>
            <a:r>
              <a:rPr lang="en-US" b="1" dirty="0" smtClean="0"/>
              <a:t>Engineering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Development of a Chemistry Lesson Kit </a:t>
            </a:r>
            <a:r>
              <a:rPr lang="en-US" b="1" dirty="0" smtClean="0"/>
              <a:t>Program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KACS Logo Lab Coats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2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6324600" cy="944562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There are lots more ideas where those came from: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3</a:t>
            </a:fld>
            <a:endParaRPr lang="en-GB" altLang="en-US" dirty="0"/>
          </a:p>
        </p:txBody>
      </p:sp>
      <p:sp>
        <p:nvSpPr>
          <p:cNvPr id="2" name="Rectangle 1">
            <a:hlinkClick r:id="rId3"/>
          </p:cNvPr>
          <p:cNvSpPr/>
          <p:nvPr/>
        </p:nvSpPr>
        <p:spPr>
          <a:xfrm>
            <a:off x="533400" y="1295400"/>
            <a:ext cx="845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Previously-funded Innovative Project Grants:</a:t>
            </a:r>
          </a:p>
          <a:p>
            <a:endParaRPr lang="en-US" sz="1000" dirty="0" smtClean="0">
              <a:solidFill>
                <a:srgbClr val="002060"/>
              </a:solidFill>
              <a:hlinkClick r:id="rId3"/>
            </a:endParaRPr>
          </a:p>
          <a:p>
            <a:r>
              <a:rPr lang="en-US" sz="1000" dirty="0" smtClean="0">
                <a:solidFill>
                  <a:srgbClr val="002060"/>
                </a:solidFill>
                <a:hlinkClick r:id="rId3"/>
              </a:rPr>
              <a:t>http://www.acs.org/content/acs/en/funding-and-awards/grants/acscommunity/lsinnovativegrant/ipgs-funded-list.html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745" y="2057400"/>
            <a:ext cx="774122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200" b="1" kern="0" dirty="0" smtClean="0">
                <a:solidFill>
                  <a:srgbClr val="210EAA"/>
                </a:solidFill>
              </a:rPr>
              <a:t>It’s also OK to come up with your own!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Social events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Member recognition/awards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Public outreach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Education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???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2582" y="5012055"/>
            <a:ext cx="8256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solidFill>
                  <a:srgbClr val="210EAA"/>
                </a:solidFill>
              </a:rPr>
              <a:t>The sources and amount of funding will depend on the nature of the event.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82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616575" cy="50165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Planning your event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82000" cy="4191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Plan at least 6 months in advance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Consider the audience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Develop a budget; </a:t>
            </a:r>
            <a:r>
              <a:rPr lang="en-US" altLang="en-US" b="1" dirty="0">
                <a:solidFill>
                  <a:srgbClr val="210EAA"/>
                </a:solidFill>
              </a:rPr>
              <a:t>include costs for: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rgbClr val="210EAA"/>
                </a:solidFill>
              </a:rPr>
              <a:t>Venue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rgbClr val="210EAA"/>
                </a:solidFill>
              </a:rPr>
              <a:t>Food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rgbClr val="210EAA"/>
                </a:solidFill>
              </a:rPr>
              <a:t>Speaker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Budget should be detailed and specific about expected costs, which should be reasonable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Mind any restrictions; there may be </a:t>
            </a:r>
            <a:r>
              <a:rPr lang="en-US" altLang="en-US" b="1" dirty="0">
                <a:solidFill>
                  <a:srgbClr val="210EAA"/>
                </a:solidFill>
              </a:rPr>
              <a:t>limitations </a:t>
            </a:r>
            <a:r>
              <a:rPr lang="en-US" altLang="en-US" b="1" dirty="0" smtClean="0">
                <a:solidFill>
                  <a:srgbClr val="210EAA"/>
                </a:solidFill>
              </a:rPr>
              <a:t>on use of ACS funds for meals, alcohol, honoraria, etc.</a:t>
            </a:r>
            <a:endParaRPr lang="en-US" altLang="en-US" b="1" dirty="0">
              <a:solidFill>
                <a:srgbClr val="210EAA"/>
              </a:solidFill>
            </a:endParaRP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65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616575" cy="57785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Plan Ahead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7696200" cy="4953000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rgbClr val="210EAA"/>
                </a:solidFill>
              </a:rPr>
              <a:t>Ways to Manage Costs</a:t>
            </a:r>
          </a:p>
          <a:p>
            <a:pPr lvl="1"/>
            <a:r>
              <a:rPr lang="en-US" altLang="en-US" sz="2000" dirty="0" smtClean="0">
                <a:solidFill>
                  <a:srgbClr val="210EAA"/>
                </a:solidFill>
              </a:rPr>
              <a:t>Partner with: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University Chemistry departments or chemistry-related student organizations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Neighboring ACS LS sections/divisions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ACS career </a:t>
            </a:r>
            <a:r>
              <a:rPr lang="en-US" altLang="en-US" sz="1800" dirty="0">
                <a:solidFill>
                  <a:srgbClr val="210EAA"/>
                </a:solidFill>
              </a:rPr>
              <a:t>p</a:t>
            </a:r>
            <a:r>
              <a:rPr lang="en-US" altLang="en-US" sz="1800" dirty="0" smtClean="0">
                <a:solidFill>
                  <a:srgbClr val="210EAA"/>
                </a:solidFill>
              </a:rPr>
              <a:t>rograms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Other science </a:t>
            </a:r>
            <a:r>
              <a:rPr lang="en-US" altLang="en-US" sz="1800" dirty="0">
                <a:solidFill>
                  <a:srgbClr val="210EAA"/>
                </a:solidFill>
              </a:rPr>
              <a:t>s</a:t>
            </a:r>
            <a:r>
              <a:rPr lang="en-US" altLang="en-US" sz="1800" dirty="0" smtClean="0">
                <a:solidFill>
                  <a:srgbClr val="210EAA"/>
                </a:solidFill>
              </a:rPr>
              <a:t>ocieties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Local community </a:t>
            </a:r>
            <a:r>
              <a:rPr lang="en-US" altLang="en-US" sz="1800" dirty="0">
                <a:solidFill>
                  <a:srgbClr val="210EAA"/>
                </a:solidFill>
              </a:rPr>
              <a:t>o</a:t>
            </a:r>
            <a:r>
              <a:rPr lang="en-US" altLang="en-US" sz="1800" dirty="0" smtClean="0">
                <a:solidFill>
                  <a:srgbClr val="210EAA"/>
                </a:solidFill>
              </a:rPr>
              <a:t>rganizations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Public libraries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Industry</a:t>
            </a:r>
          </a:p>
          <a:p>
            <a:pPr marL="914400" lvl="2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100" dirty="0" smtClean="0">
              <a:solidFill>
                <a:srgbClr val="210EAA"/>
              </a:solidFill>
            </a:endParaRPr>
          </a:p>
          <a:p>
            <a:pPr lvl="1"/>
            <a:r>
              <a:rPr lang="en-US" altLang="en-US" sz="2000" dirty="0" smtClean="0">
                <a:solidFill>
                  <a:srgbClr val="210EAA"/>
                </a:solidFill>
              </a:rPr>
              <a:t>Choice of </a:t>
            </a:r>
            <a:r>
              <a:rPr lang="en-US" altLang="en-US" sz="2000" dirty="0">
                <a:solidFill>
                  <a:srgbClr val="210EAA"/>
                </a:solidFill>
              </a:rPr>
              <a:t>v</a:t>
            </a:r>
            <a:r>
              <a:rPr lang="en-US" altLang="en-US" sz="2000" dirty="0" smtClean="0">
                <a:solidFill>
                  <a:srgbClr val="210EAA"/>
                </a:solidFill>
              </a:rPr>
              <a:t>enue is important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Wineries, microbreweries, distilleries, chocolatiers, farmers’ markets, children’s museums may provide free or low-cost space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Having a university chemistry department co-host your event may provide a free venue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endParaRPr lang="en-US" altLang="en-US" sz="1800" dirty="0" smtClean="0">
              <a:solidFill>
                <a:srgbClr val="210EAA"/>
              </a:solidFill>
            </a:endParaRPr>
          </a:p>
          <a:p>
            <a:pPr lvl="2">
              <a:spcBef>
                <a:spcPct val="0"/>
              </a:spcBef>
              <a:spcAft>
                <a:spcPct val="0"/>
              </a:spcAft>
            </a:pPr>
            <a:endParaRPr lang="en-US" altLang="en-US" sz="1800" dirty="0" smtClean="0">
              <a:solidFill>
                <a:srgbClr val="210EAA"/>
              </a:solidFill>
            </a:endParaRPr>
          </a:p>
          <a:p>
            <a:pPr lvl="2">
              <a:spcBef>
                <a:spcPct val="0"/>
              </a:spcBef>
              <a:spcAft>
                <a:spcPct val="0"/>
              </a:spcAft>
            </a:pPr>
            <a:endParaRPr lang="en-US" altLang="en-US" sz="1800" dirty="0" smtClean="0"/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8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6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0766" y="1524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The LSAC has several grant programs available:</a:t>
            </a:r>
            <a:endParaRPr lang="en-US" sz="28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766" y="1229618"/>
            <a:ext cx="8637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LSAC Innovative </a:t>
            </a:r>
            <a:r>
              <a:rPr lang="en-US" sz="32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Project Grants (IPGs)</a:t>
            </a:r>
          </a:p>
          <a:p>
            <a:pPr lvl="1"/>
            <a:endParaRPr lang="en-US" altLang="en-US" sz="1400" dirty="0" smtClean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Funding of up to $3500 is available </a:t>
            </a:r>
          </a:p>
          <a:p>
            <a:pPr lvl="1"/>
            <a:endParaRPr lang="en-US" altLang="en-US" sz="1400" dirty="0" smtClean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The funded activity must:</a:t>
            </a:r>
          </a:p>
          <a:p>
            <a:pPr lvl="1"/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	Be new to the applying local section</a:t>
            </a:r>
          </a:p>
          <a:p>
            <a:pPr lvl="1"/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	Stimulate local section member involvement</a:t>
            </a:r>
          </a:p>
          <a:p>
            <a:pPr lvl="1"/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	Pilot projects for a continuing section activity or use a unique 	upcoming opportunity for the local section.</a:t>
            </a:r>
          </a:p>
          <a:p>
            <a:pPr lvl="1"/>
            <a:endParaRPr lang="en-US" altLang="en-US" sz="12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A section may receive one IPG per year</a:t>
            </a:r>
          </a:p>
          <a:p>
            <a:pPr lvl="1"/>
            <a:endParaRPr lang="en-US" altLang="en-US" sz="1400" dirty="0" smtClean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>
                <a:solidFill>
                  <a:srgbClr val="210EAA"/>
                </a:solidFill>
                <a:ea typeface="ＭＳ Ｐゴシック" pitchFamily="34" charset="-128"/>
                <a:hlinkClick r:id="rId3"/>
              </a:rPr>
              <a:t>Application</a:t>
            </a:r>
            <a:r>
              <a:rPr lang="en-US" altLang="en-US" sz="2400" dirty="0">
                <a:solidFill>
                  <a:srgbClr val="210EAA"/>
                </a:solidFill>
                <a:ea typeface="ＭＳ Ｐゴシック" pitchFamily="34" charset="-128"/>
              </a:rPr>
              <a:t> and </a:t>
            </a:r>
            <a:r>
              <a:rPr lang="en-US" altLang="en-US" sz="2400" dirty="0">
                <a:solidFill>
                  <a:srgbClr val="210EAA"/>
                </a:solidFill>
                <a:ea typeface="ＭＳ Ｐゴシック" pitchFamily="34" charset="-128"/>
                <a:hlinkClick r:id="rId4"/>
              </a:rPr>
              <a:t>follow-up report</a:t>
            </a:r>
            <a:r>
              <a:rPr lang="en-US" altLang="en-US" sz="2400" dirty="0">
                <a:solidFill>
                  <a:srgbClr val="210EAA"/>
                </a:solidFill>
                <a:ea typeface="ＭＳ Ｐゴシック" pitchFamily="34" charset="-128"/>
              </a:rPr>
              <a:t> are web-based and </a:t>
            </a:r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brief</a:t>
            </a:r>
          </a:p>
          <a:p>
            <a:pPr lvl="1"/>
            <a:endParaRPr lang="en-US" altLang="en-US" sz="1400" dirty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Applications due January 15 and June 30</a:t>
            </a:r>
            <a:endParaRPr lang="en-US" altLang="en-US" sz="2400" dirty="0">
              <a:solidFill>
                <a:srgbClr val="210EAA"/>
              </a:solidFill>
              <a:ea typeface="ＭＳ Ｐゴシック" pitchFamily="34" charset="-128"/>
            </a:endParaRPr>
          </a:p>
          <a:p>
            <a:endParaRPr lang="en-US" sz="32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8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9906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Some lessons gleaned from final reports: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7</a:t>
            </a:fld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1447800"/>
            <a:ext cx="696318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Set dates as </a:t>
            </a:r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soon as possible</a:t>
            </a:r>
          </a:p>
          <a:p>
            <a:endParaRPr lang="en-US" sz="16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Make sure you have enough volunteers</a:t>
            </a:r>
          </a:p>
          <a:p>
            <a:endParaRPr lang="en-US" sz="16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Secure multiple funding sources</a:t>
            </a:r>
          </a:p>
          <a:p>
            <a:endParaRPr lang="en-US" sz="16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Be careful of the timing of the event</a:t>
            </a:r>
          </a:p>
          <a:p>
            <a:endParaRPr lang="en-US" sz="16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Advertise early and often; be clear, include</a:t>
            </a: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any “draws”</a:t>
            </a:r>
          </a:p>
          <a:p>
            <a:endParaRPr lang="en-US" sz="16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Don’t neglect evaluation; make use of the</a:t>
            </a: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  <a:hlinkClick r:id="rId3"/>
              </a:rPr>
              <a:t>evaluation tool</a:t>
            </a:r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 template, available online</a:t>
            </a:r>
          </a:p>
          <a:p>
            <a:endParaRPr lang="en-US" sz="32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36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9906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Do’s and Don’ts: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8</a:t>
            </a:fld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342" y="1371600"/>
            <a:ext cx="864256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Do: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Develop a plan-of-action early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Develop </a:t>
            </a:r>
            <a:r>
              <a:rPr lang="en-US" sz="20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 detailed </a:t>
            </a: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budget using actual numbers when possible</a:t>
            </a:r>
            <a:endParaRPr lang="en-US" sz="20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Try to recruit fresh volunteers</a:t>
            </a:r>
            <a:endParaRPr lang="en-US" sz="12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Carefully proofread your application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ake sure you’re answering the prompt that’s given</a:t>
            </a:r>
          </a:p>
          <a:p>
            <a:endParaRPr lang="en-US" sz="20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Don’t:</a:t>
            </a:r>
            <a:endParaRPr lang="en-US" sz="12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eglect evaluation; make use of the </a:t>
            </a: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  <a:hlinkClick r:id="rId3"/>
              </a:rPr>
              <a:t>evaluation tool</a:t>
            </a: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 template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Guess at budget numbers; look into actual likely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Neglect to advertise abundantly; include any special attractions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Overlook possible “free” venues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“Over explain” in the application prompts</a:t>
            </a:r>
          </a:p>
        </p:txBody>
      </p:sp>
    </p:spTree>
    <p:extLst>
      <p:ext uri="{BB962C8B-B14F-4D97-AF65-F5344CB8AC3E}">
        <p14:creationId xmlns:p14="http://schemas.microsoft.com/office/powerpoint/2010/main" val="428552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477000" cy="6858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Other LSAC Grant Opportunities: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9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38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Science Café </a:t>
            </a:r>
            <a:r>
              <a:rPr lang="en-US" sz="24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mini-grant (max $500, due in late spring)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Be sure to describe how the event would be likely to attract the general public</a:t>
            </a:r>
          </a:p>
          <a:p>
            <a:endParaRPr lang="en-US" sz="10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METT grant (Members Engaging Through Technology, max $2000, due in the fall)</a:t>
            </a:r>
            <a:endParaRPr lang="en-US" sz="1000" b="1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Assists local sections to use technology to more fully engage their current membership in the section's goals and activities and to enhance their member recruitment </a:t>
            </a:r>
            <a:r>
              <a:rPr lang="en-US" sz="20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efforts</a:t>
            </a:r>
          </a:p>
          <a:p>
            <a:pPr lvl="1"/>
            <a:endParaRPr lang="en-US" sz="10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Leadership Institute Mini-Grants: Partnering with Neighboring Local </a:t>
            </a:r>
            <a:r>
              <a:rPr lang="en-US" sz="24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Sections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Up to $250 for planning a multi-section event</a:t>
            </a:r>
          </a:p>
          <a:p>
            <a:endParaRPr lang="en-US" sz="20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47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4"/>
  <p:tag name="TPOS" val="2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591</Words>
  <Application>Microsoft Office PowerPoint</Application>
  <PresentationFormat>On-screen Show (4:3)</PresentationFormat>
  <Paragraphs>148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1_Default Design</vt:lpstr>
      <vt:lpstr>Planning and funding an event starts with an idea….</vt:lpstr>
      <vt:lpstr>These events and projects were funded this year by Innovative Project Grants:</vt:lpstr>
      <vt:lpstr>There are lots more ideas where those came from:</vt:lpstr>
      <vt:lpstr>Planning your event</vt:lpstr>
      <vt:lpstr>Plan Ahead</vt:lpstr>
      <vt:lpstr>PowerPoint Presentation</vt:lpstr>
      <vt:lpstr>Some lessons gleaned from final reports:</vt:lpstr>
      <vt:lpstr>Do’s and Don’ts:</vt:lpstr>
      <vt:lpstr>Other LSAC Grant Opportunities:</vt:lpstr>
      <vt:lpstr>Other ACS Grant Opportunities:</vt:lpstr>
      <vt:lpstr>Two very useful links:  Get-involved-stay-involved: http://www.acs.org/getinvolved  ACS grant opportunity webpage: https://www.acs.org/content/acs/en/funding-and-awards/grants.html?_ga=1.130373135.1810851215.1483811061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Ahead</dc:title>
  <dc:creator>Milligan, Gregory</dc:creator>
  <cp:lastModifiedBy>Milligan, Gregory</cp:lastModifiedBy>
  <cp:revision>101</cp:revision>
  <dcterms:created xsi:type="dcterms:W3CDTF">2015-10-18T20:12:47Z</dcterms:created>
  <dcterms:modified xsi:type="dcterms:W3CDTF">2017-12-11T19:36:16Z</dcterms:modified>
</cp:coreProperties>
</file>