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23"/>
  </p:notesMasterIdLst>
  <p:sldIdLst>
    <p:sldId id="260" r:id="rId4"/>
    <p:sldId id="257" r:id="rId5"/>
    <p:sldId id="297" r:id="rId6"/>
    <p:sldId id="288" r:id="rId7"/>
    <p:sldId id="280" r:id="rId8"/>
    <p:sldId id="298" r:id="rId9"/>
    <p:sldId id="286" r:id="rId10"/>
    <p:sldId id="287" r:id="rId11"/>
    <p:sldId id="299" r:id="rId12"/>
    <p:sldId id="289" r:id="rId13"/>
    <p:sldId id="300" r:id="rId14"/>
    <p:sldId id="293" r:id="rId15"/>
    <p:sldId id="302" r:id="rId16"/>
    <p:sldId id="301" r:id="rId17"/>
    <p:sldId id="261" r:id="rId18"/>
    <p:sldId id="279" r:id="rId19"/>
    <p:sldId id="296" r:id="rId20"/>
    <p:sldId id="291"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62023" autoAdjust="0"/>
  </p:normalViewPr>
  <p:slideViewPr>
    <p:cSldViewPr snapToGrid="0" snapToObjects="1">
      <p:cViewPr varScale="1">
        <p:scale>
          <a:sx n="81" d="100"/>
          <a:sy n="81" d="100"/>
        </p:scale>
        <p:origin x="24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78244-E210-4049-9FC7-328770166C7D}" type="datetimeFigureOut">
              <a:rPr lang="en-US" smtClean="0"/>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FA271-092E-8441-B14D-E1FEFD0DB89B}" type="slidenum">
              <a:rPr lang="en-US" smtClean="0"/>
              <a:t>‹#›</a:t>
            </a:fld>
            <a:endParaRPr lang="en-US"/>
          </a:p>
        </p:txBody>
      </p:sp>
    </p:spTree>
    <p:extLst>
      <p:ext uri="{BB962C8B-B14F-4D97-AF65-F5344CB8AC3E}">
        <p14:creationId xmlns:p14="http://schemas.microsoft.com/office/powerpoint/2010/main" val="23243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7" tIns="45454" rIns="90907" bIns="45454" anchor="b"/>
          <a:lstStyle>
            <a:lvl1pPr defTabSz="927100" eaLnBrk="0" hangingPunct="0">
              <a:defRPr sz="2400">
                <a:solidFill>
                  <a:srgbClr val="0054A6"/>
                </a:solidFill>
                <a:latin typeface="Arial" charset="0"/>
                <a:ea typeface="ＭＳ Ｐゴシック" charset="0"/>
                <a:cs typeface="ＭＳ Ｐゴシック" charset="0"/>
              </a:defRPr>
            </a:lvl1pPr>
            <a:lvl2pPr marL="742950" indent="-285750" defTabSz="927100" eaLnBrk="0" hangingPunct="0">
              <a:defRPr sz="2400">
                <a:solidFill>
                  <a:srgbClr val="0054A6"/>
                </a:solidFill>
                <a:latin typeface="Arial" charset="0"/>
                <a:ea typeface="ＭＳ Ｐゴシック" charset="0"/>
              </a:defRPr>
            </a:lvl2pPr>
            <a:lvl3pPr marL="1143000" indent="-228600" defTabSz="927100" eaLnBrk="0" hangingPunct="0">
              <a:defRPr sz="2400">
                <a:solidFill>
                  <a:srgbClr val="0054A6"/>
                </a:solidFill>
                <a:latin typeface="Arial" charset="0"/>
                <a:ea typeface="ＭＳ Ｐゴシック" charset="0"/>
              </a:defRPr>
            </a:lvl3pPr>
            <a:lvl4pPr marL="1600200" indent="-228600" defTabSz="927100" eaLnBrk="0" hangingPunct="0">
              <a:defRPr sz="2400">
                <a:solidFill>
                  <a:srgbClr val="0054A6"/>
                </a:solidFill>
                <a:latin typeface="Arial" charset="0"/>
                <a:ea typeface="ＭＳ Ｐゴシック" charset="0"/>
              </a:defRPr>
            </a:lvl4pPr>
            <a:lvl5pPr marL="2057400" indent="-228600" defTabSz="927100" eaLnBrk="0" hangingPunct="0">
              <a:defRPr sz="2400">
                <a:solidFill>
                  <a:srgbClr val="0054A6"/>
                </a:solidFill>
                <a:latin typeface="Arial" charset="0"/>
                <a:ea typeface="ＭＳ Ｐゴシック" charset="0"/>
              </a:defRPr>
            </a:lvl5pPr>
            <a:lvl6pPr marL="25146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algn="r" eaLnBrk="1" fontAlgn="base" hangingPunct="1">
              <a:spcBef>
                <a:spcPct val="0"/>
              </a:spcBef>
              <a:spcAft>
                <a:spcPct val="0"/>
              </a:spcAft>
            </a:pPr>
            <a:fld id="{F5807ACB-7F15-4C43-9B7A-5560E7315E0D}" type="slidenum">
              <a:rPr lang="en-GB" sz="1200">
                <a:solidFill>
                  <a:prstClr val="black"/>
                </a:solidFill>
              </a:rPr>
              <a:pPr algn="r" eaLnBrk="1" fontAlgn="base" hangingPunct="1">
                <a:spcBef>
                  <a:spcPct val="0"/>
                </a:spcBef>
                <a:spcAft>
                  <a:spcPct val="0"/>
                </a:spcAft>
              </a:pPr>
              <a:t>1</a:t>
            </a:fld>
            <a:endParaRPr lang="en-GB" sz="120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78707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17685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38492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FA271-092E-8441-B14D-E1FEFD0DB89B}" type="slidenum">
              <a:rPr lang="en-US" smtClean="0"/>
              <a:t>16</a:t>
            </a:fld>
            <a:endParaRPr lang="en-US"/>
          </a:p>
        </p:txBody>
      </p:sp>
    </p:spTree>
    <p:extLst>
      <p:ext uri="{BB962C8B-B14F-4D97-AF65-F5344CB8AC3E}">
        <p14:creationId xmlns:p14="http://schemas.microsoft.com/office/powerpoint/2010/main" val="93048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FA271-092E-8441-B14D-E1FEFD0DB89B}" type="slidenum">
              <a:rPr lang="en-US" smtClean="0"/>
              <a:t>17</a:t>
            </a:fld>
            <a:endParaRPr lang="en-US"/>
          </a:p>
        </p:txBody>
      </p:sp>
    </p:spTree>
    <p:extLst>
      <p:ext uri="{BB962C8B-B14F-4D97-AF65-F5344CB8AC3E}">
        <p14:creationId xmlns:p14="http://schemas.microsoft.com/office/powerpoint/2010/main" val="93048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7" tIns="45454" rIns="90907" bIns="45454" anchor="b"/>
          <a:lstStyle>
            <a:lvl1pPr defTabSz="927100" eaLnBrk="0" hangingPunct="0">
              <a:defRPr sz="2400">
                <a:solidFill>
                  <a:srgbClr val="0054A6"/>
                </a:solidFill>
                <a:latin typeface="Arial" charset="0"/>
                <a:ea typeface="ＭＳ Ｐゴシック" charset="0"/>
                <a:cs typeface="ＭＳ Ｐゴシック" charset="0"/>
              </a:defRPr>
            </a:lvl1pPr>
            <a:lvl2pPr marL="742950" indent="-285750" defTabSz="927100" eaLnBrk="0" hangingPunct="0">
              <a:defRPr sz="2400">
                <a:solidFill>
                  <a:srgbClr val="0054A6"/>
                </a:solidFill>
                <a:latin typeface="Arial" charset="0"/>
                <a:ea typeface="ＭＳ Ｐゴシック" charset="0"/>
              </a:defRPr>
            </a:lvl2pPr>
            <a:lvl3pPr marL="1143000" indent="-228600" defTabSz="927100" eaLnBrk="0" hangingPunct="0">
              <a:defRPr sz="2400">
                <a:solidFill>
                  <a:srgbClr val="0054A6"/>
                </a:solidFill>
                <a:latin typeface="Arial" charset="0"/>
                <a:ea typeface="ＭＳ Ｐゴシック" charset="0"/>
              </a:defRPr>
            </a:lvl3pPr>
            <a:lvl4pPr marL="1600200" indent="-228600" defTabSz="927100" eaLnBrk="0" hangingPunct="0">
              <a:defRPr sz="2400">
                <a:solidFill>
                  <a:srgbClr val="0054A6"/>
                </a:solidFill>
                <a:latin typeface="Arial" charset="0"/>
                <a:ea typeface="ＭＳ Ｐゴシック" charset="0"/>
              </a:defRPr>
            </a:lvl4pPr>
            <a:lvl5pPr marL="2057400" indent="-228600" defTabSz="927100" eaLnBrk="0" hangingPunct="0">
              <a:defRPr sz="2400">
                <a:solidFill>
                  <a:srgbClr val="0054A6"/>
                </a:solidFill>
                <a:latin typeface="Arial" charset="0"/>
                <a:ea typeface="ＭＳ Ｐゴシック" charset="0"/>
              </a:defRPr>
            </a:lvl5pPr>
            <a:lvl6pPr marL="25146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algn="r" eaLnBrk="1" fontAlgn="base" hangingPunct="1">
              <a:spcBef>
                <a:spcPct val="0"/>
              </a:spcBef>
              <a:spcAft>
                <a:spcPct val="0"/>
              </a:spcAft>
            </a:pPr>
            <a:fld id="{F5807ACB-7F15-4C43-9B7A-5560E7315E0D}" type="slidenum">
              <a:rPr lang="en-GB" sz="1200">
                <a:solidFill>
                  <a:prstClr val="black"/>
                </a:solidFill>
              </a:rPr>
              <a:pPr algn="r" eaLnBrk="1" fontAlgn="base" hangingPunct="1">
                <a:spcBef>
                  <a:spcPct val="0"/>
                </a:spcBef>
                <a:spcAft>
                  <a:spcPct val="0"/>
                </a:spcAft>
              </a:pPr>
              <a:t>19</a:t>
            </a:fld>
            <a:endParaRPr lang="en-GB" sz="120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7" tIns="45454" rIns="90907" bIns="45454" anchor="b"/>
          <a:lstStyle>
            <a:lvl1pPr defTabSz="927100" eaLnBrk="0" hangingPunct="0">
              <a:defRPr sz="2400">
                <a:solidFill>
                  <a:srgbClr val="0054A6"/>
                </a:solidFill>
                <a:latin typeface="Arial" charset="0"/>
                <a:ea typeface="ＭＳ Ｐゴシック" charset="0"/>
                <a:cs typeface="ＭＳ Ｐゴシック" charset="0"/>
              </a:defRPr>
            </a:lvl1pPr>
            <a:lvl2pPr marL="742950" indent="-285750" defTabSz="927100" eaLnBrk="0" hangingPunct="0">
              <a:defRPr sz="2400">
                <a:solidFill>
                  <a:srgbClr val="0054A6"/>
                </a:solidFill>
                <a:latin typeface="Arial" charset="0"/>
                <a:ea typeface="ＭＳ Ｐゴシック" charset="0"/>
              </a:defRPr>
            </a:lvl2pPr>
            <a:lvl3pPr marL="1143000" indent="-228600" defTabSz="927100" eaLnBrk="0" hangingPunct="0">
              <a:defRPr sz="2400">
                <a:solidFill>
                  <a:srgbClr val="0054A6"/>
                </a:solidFill>
                <a:latin typeface="Arial" charset="0"/>
                <a:ea typeface="ＭＳ Ｐゴシック" charset="0"/>
              </a:defRPr>
            </a:lvl3pPr>
            <a:lvl4pPr marL="1600200" indent="-228600" defTabSz="927100" eaLnBrk="0" hangingPunct="0">
              <a:defRPr sz="2400">
                <a:solidFill>
                  <a:srgbClr val="0054A6"/>
                </a:solidFill>
                <a:latin typeface="Arial" charset="0"/>
                <a:ea typeface="ＭＳ Ｐゴシック" charset="0"/>
              </a:defRPr>
            </a:lvl4pPr>
            <a:lvl5pPr marL="2057400" indent="-228600" defTabSz="927100" eaLnBrk="0" hangingPunct="0">
              <a:defRPr sz="2400">
                <a:solidFill>
                  <a:srgbClr val="0054A6"/>
                </a:solidFill>
                <a:latin typeface="Arial" charset="0"/>
                <a:ea typeface="ＭＳ Ｐゴシック" charset="0"/>
              </a:defRPr>
            </a:lvl5pPr>
            <a:lvl6pPr marL="25146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algn="r" eaLnBrk="1" fontAlgn="base" hangingPunct="1">
              <a:spcBef>
                <a:spcPct val="0"/>
              </a:spcBef>
              <a:spcAft>
                <a:spcPct val="0"/>
              </a:spcAft>
            </a:pPr>
            <a:fld id="{F5807ACB-7F15-4C43-9B7A-5560E7315E0D}" type="slidenum">
              <a:rPr lang="en-GB" sz="1200">
                <a:solidFill>
                  <a:prstClr val="black"/>
                </a:solidFill>
              </a:rPr>
              <a:pPr algn="r" eaLnBrk="1" fontAlgn="base" hangingPunct="1">
                <a:spcBef>
                  <a:spcPct val="0"/>
                </a:spcBef>
                <a:spcAft>
                  <a:spcPct val="0"/>
                </a:spcAft>
              </a:pPr>
              <a:t>2</a:t>
            </a:fld>
            <a:endParaRPr lang="en-GB" sz="120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7" tIns="45454" rIns="90907" bIns="45454" anchor="b"/>
          <a:lstStyle>
            <a:lvl1pPr defTabSz="927100" eaLnBrk="0" hangingPunct="0">
              <a:defRPr sz="2400">
                <a:solidFill>
                  <a:srgbClr val="0054A6"/>
                </a:solidFill>
                <a:latin typeface="Arial" charset="0"/>
                <a:ea typeface="ＭＳ Ｐゴシック" charset="0"/>
                <a:cs typeface="ＭＳ Ｐゴシック" charset="0"/>
              </a:defRPr>
            </a:lvl1pPr>
            <a:lvl2pPr marL="742950" indent="-285750" defTabSz="927100" eaLnBrk="0" hangingPunct="0">
              <a:defRPr sz="2400">
                <a:solidFill>
                  <a:srgbClr val="0054A6"/>
                </a:solidFill>
                <a:latin typeface="Arial" charset="0"/>
                <a:ea typeface="ＭＳ Ｐゴシック" charset="0"/>
              </a:defRPr>
            </a:lvl2pPr>
            <a:lvl3pPr marL="1143000" indent="-228600" defTabSz="927100" eaLnBrk="0" hangingPunct="0">
              <a:defRPr sz="2400">
                <a:solidFill>
                  <a:srgbClr val="0054A6"/>
                </a:solidFill>
                <a:latin typeface="Arial" charset="0"/>
                <a:ea typeface="ＭＳ Ｐゴシック" charset="0"/>
              </a:defRPr>
            </a:lvl3pPr>
            <a:lvl4pPr marL="1600200" indent="-228600" defTabSz="927100" eaLnBrk="0" hangingPunct="0">
              <a:defRPr sz="2400">
                <a:solidFill>
                  <a:srgbClr val="0054A6"/>
                </a:solidFill>
                <a:latin typeface="Arial" charset="0"/>
                <a:ea typeface="ＭＳ Ｐゴシック" charset="0"/>
              </a:defRPr>
            </a:lvl4pPr>
            <a:lvl5pPr marL="2057400" indent="-228600" defTabSz="927100" eaLnBrk="0" hangingPunct="0">
              <a:defRPr sz="2400">
                <a:solidFill>
                  <a:srgbClr val="0054A6"/>
                </a:solidFill>
                <a:latin typeface="Arial" charset="0"/>
                <a:ea typeface="ＭＳ Ｐゴシック" charset="0"/>
              </a:defRPr>
            </a:lvl5pPr>
            <a:lvl6pPr marL="25146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algn="r" eaLnBrk="1" fontAlgn="base" hangingPunct="1">
              <a:spcBef>
                <a:spcPct val="0"/>
              </a:spcBef>
              <a:spcAft>
                <a:spcPct val="0"/>
              </a:spcAft>
            </a:pPr>
            <a:fld id="{F5807ACB-7F15-4C43-9B7A-5560E7315E0D}" type="slidenum">
              <a:rPr lang="en-GB" sz="1200">
                <a:solidFill>
                  <a:prstClr val="black"/>
                </a:solidFill>
              </a:rPr>
              <a:pPr algn="r" eaLnBrk="1" fontAlgn="base" hangingPunct="1">
                <a:spcBef>
                  <a:spcPct val="0"/>
                </a:spcBef>
                <a:spcAft>
                  <a:spcPct val="0"/>
                </a:spcAft>
              </a:pPr>
              <a:t>3</a:t>
            </a:fld>
            <a:endParaRPr lang="en-GB" sz="120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321200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849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hand</a:t>
            </a:r>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3849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hand</a:t>
            </a:r>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96806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hand</a:t>
            </a:r>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38492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hand</a:t>
            </a:r>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61867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38492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D55200-9C23-DA4F-A524-EC45B7E06E9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19308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55200-9C23-DA4F-A524-EC45B7E06E9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195271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55200-9C23-DA4F-A524-EC45B7E06E9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416043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85800"/>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smtClean="0">
                <a:solidFill>
                  <a:srgbClr val="0054A6"/>
                </a:solidFill>
              </a:defRPr>
            </a:lvl1pPr>
          </a:lstStyle>
          <a:p>
            <a:pPr>
              <a:defRPr/>
            </a:pPr>
            <a:r>
              <a:rPr lang="en-GB">
                <a:latin typeface="Arial"/>
              </a:rPr>
              <a:t>American Chemical Society</a:t>
            </a:r>
          </a:p>
        </p:txBody>
      </p:sp>
    </p:spTree>
    <p:extLst>
      <p:ext uri="{BB962C8B-B14F-4D97-AF65-F5344CB8AC3E}">
        <p14:creationId xmlns:p14="http://schemas.microsoft.com/office/powerpoint/2010/main" val="133862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5356F979-A480-4CE7-8604-2941F816A2A8}"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162203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EBA76DA9-D73C-4307-AC4C-52C26A07EC34}"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379697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99E6C7EB-44BD-4DDC-891E-C1421C4FF336}"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3610359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BA7F78D9-7984-4B43-860A-30F668B750BF}"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2798357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F7E63DDC-A7BE-473E-AFDE-4C988F6D9EC2}"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178215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55730208-098A-49A1-B957-DE2A235202F6}"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4170830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6BEED2A-A0AC-469E-A223-085B08EEEB44}"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181571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55200-9C23-DA4F-A524-EC45B7E06E9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224910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576D825E-C4D5-4D84-BF8B-6DF0C90DA132}"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964702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46EA986F-1B5D-4ADF-BCB9-6D031B4A9764}"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3250503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5EDDDB8F-E085-47B1-8C52-B5F4C9F4E5C7}"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387012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latin typeface="Aria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1E3BA916-293B-4621-965C-295DB25E389C}" type="slidenum">
              <a:rPr lang="en-GB">
                <a:solidFill>
                  <a:srgbClr val="000000"/>
                </a:solidFill>
                <a:latin typeface="Arial"/>
              </a:rPr>
              <a:pPr>
                <a:defRPr/>
              </a:pPr>
              <a:t>‹#›</a:t>
            </a:fld>
            <a:endParaRPr lang="en-GB">
              <a:solidFill>
                <a:srgbClr val="000000"/>
              </a:solidFill>
              <a:latin typeface="Arial"/>
            </a:endParaRPr>
          </a:p>
        </p:txBody>
      </p:sp>
    </p:spTree>
    <p:extLst>
      <p:ext uri="{BB962C8B-B14F-4D97-AF65-F5344CB8AC3E}">
        <p14:creationId xmlns:p14="http://schemas.microsoft.com/office/powerpoint/2010/main" val="199137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98A4E76C-CD49-49FB-B28E-CFC03CD6F32F}" type="slidenum">
              <a:rPr lang="en-GB"/>
              <a:pPr>
                <a:defRPr/>
              </a:pPr>
              <a:t>‹#›</a:t>
            </a:fld>
            <a:endParaRPr lang="en-GB"/>
          </a:p>
        </p:txBody>
      </p:sp>
    </p:spTree>
    <p:extLst>
      <p:ext uri="{BB962C8B-B14F-4D97-AF65-F5344CB8AC3E}">
        <p14:creationId xmlns:p14="http://schemas.microsoft.com/office/powerpoint/2010/main" val="1997403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C99C42CC-5E2E-4BC0-A7F2-92BB643EABF9}" type="slidenum">
              <a:rPr lang="en-GB"/>
              <a:pPr>
                <a:defRPr/>
              </a:pPr>
              <a:t>‹#›</a:t>
            </a:fld>
            <a:endParaRPr lang="en-GB"/>
          </a:p>
        </p:txBody>
      </p:sp>
    </p:spTree>
    <p:extLst>
      <p:ext uri="{BB962C8B-B14F-4D97-AF65-F5344CB8AC3E}">
        <p14:creationId xmlns:p14="http://schemas.microsoft.com/office/powerpoint/2010/main" val="2466759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49E4F8D3-2AE6-4E7E-919C-27A2550DD2D1}" type="slidenum">
              <a:rPr lang="en-GB"/>
              <a:pPr>
                <a:defRPr/>
              </a:pPr>
              <a:t>‹#›</a:t>
            </a:fld>
            <a:endParaRPr lang="en-GB"/>
          </a:p>
        </p:txBody>
      </p:sp>
    </p:spTree>
    <p:extLst>
      <p:ext uri="{BB962C8B-B14F-4D97-AF65-F5344CB8AC3E}">
        <p14:creationId xmlns:p14="http://schemas.microsoft.com/office/powerpoint/2010/main" val="1601532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404016B9-834A-444A-8FD9-B1BBDCA9FBE4}" type="slidenum">
              <a:rPr lang="en-GB"/>
              <a:pPr>
                <a:defRPr/>
              </a:pPr>
              <a:t>‹#›</a:t>
            </a:fld>
            <a:endParaRPr lang="en-GB"/>
          </a:p>
        </p:txBody>
      </p:sp>
    </p:spTree>
    <p:extLst>
      <p:ext uri="{BB962C8B-B14F-4D97-AF65-F5344CB8AC3E}">
        <p14:creationId xmlns:p14="http://schemas.microsoft.com/office/powerpoint/2010/main" val="203364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8A44F36B-A705-4A06-973F-4A335C4F19A0}" type="slidenum">
              <a:rPr lang="en-GB"/>
              <a:pPr>
                <a:defRPr/>
              </a:pPr>
              <a:t>‹#›</a:t>
            </a:fld>
            <a:endParaRPr lang="en-GB"/>
          </a:p>
        </p:txBody>
      </p:sp>
    </p:spTree>
    <p:extLst>
      <p:ext uri="{BB962C8B-B14F-4D97-AF65-F5344CB8AC3E}">
        <p14:creationId xmlns:p14="http://schemas.microsoft.com/office/powerpoint/2010/main" val="959874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8BAAA847-995B-48BB-B6C1-6C2A5879069D}" type="slidenum">
              <a:rPr lang="en-GB"/>
              <a:pPr>
                <a:defRPr/>
              </a:pPr>
              <a:t>‹#›</a:t>
            </a:fld>
            <a:endParaRPr lang="en-GB"/>
          </a:p>
        </p:txBody>
      </p:sp>
    </p:spTree>
    <p:extLst>
      <p:ext uri="{BB962C8B-B14F-4D97-AF65-F5344CB8AC3E}">
        <p14:creationId xmlns:p14="http://schemas.microsoft.com/office/powerpoint/2010/main" val="320768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55200-9C23-DA4F-A524-EC45B7E06E9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1263148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498E95C2-A630-4188-9C04-53A1B0E1D0C8}" type="slidenum">
              <a:rPr lang="en-GB"/>
              <a:pPr>
                <a:defRPr/>
              </a:pPr>
              <a:t>‹#›</a:t>
            </a:fld>
            <a:endParaRPr lang="en-GB"/>
          </a:p>
        </p:txBody>
      </p:sp>
    </p:spTree>
    <p:extLst>
      <p:ext uri="{BB962C8B-B14F-4D97-AF65-F5344CB8AC3E}">
        <p14:creationId xmlns:p14="http://schemas.microsoft.com/office/powerpoint/2010/main" val="3822031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103FBF2B-F7C0-499D-92E2-2F7B0E15EE94}" type="slidenum">
              <a:rPr lang="en-GB"/>
              <a:pPr>
                <a:defRPr/>
              </a:pPr>
              <a:t>‹#›</a:t>
            </a:fld>
            <a:endParaRPr lang="en-GB"/>
          </a:p>
        </p:txBody>
      </p:sp>
    </p:spTree>
    <p:extLst>
      <p:ext uri="{BB962C8B-B14F-4D97-AF65-F5344CB8AC3E}">
        <p14:creationId xmlns:p14="http://schemas.microsoft.com/office/powerpoint/2010/main" val="285195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7F226C72-AFCD-4278-A22A-36FB02E802FA}" type="slidenum">
              <a:rPr lang="en-GB"/>
              <a:pPr>
                <a:defRPr/>
              </a:pPr>
              <a:t>‹#›</a:t>
            </a:fld>
            <a:endParaRPr lang="en-GB"/>
          </a:p>
        </p:txBody>
      </p:sp>
    </p:spTree>
    <p:extLst>
      <p:ext uri="{BB962C8B-B14F-4D97-AF65-F5344CB8AC3E}">
        <p14:creationId xmlns:p14="http://schemas.microsoft.com/office/powerpoint/2010/main" val="812414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F6F2EC07-F6B5-46A3-867A-70E8B956DAB8}" type="slidenum">
              <a:rPr lang="en-GB"/>
              <a:pPr>
                <a:defRPr/>
              </a:pPr>
              <a:t>‹#›</a:t>
            </a:fld>
            <a:endParaRPr lang="en-GB"/>
          </a:p>
        </p:txBody>
      </p:sp>
    </p:spTree>
    <p:extLst>
      <p:ext uri="{BB962C8B-B14F-4D97-AF65-F5344CB8AC3E}">
        <p14:creationId xmlns:p14="http://schemas.microsoft.com/office/powerpoint/2010/main" val="1554193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63D18085-ECF6-4723-8CD4-8241CD51FBE6}" type="slidenum">
              <a:rPr lang="en-GB"/>
              <a:pPr>
                <a:defRPr/>
              </a:pPr>
              <a:t>‹#›</a:t>
            </a:fld>
            <a:endParaRPr lang="en-GB"/>
          </a:p>
        </p:txBody>
      </p:sp>
    </p:spTree>
    <p:extLst>
      <p:ext uri="{BB962C8B-B14F-4D97-AF65-F5344CB8AC3E}">
        <p14:creationId xmlns:p14="http://schemas.microsoft.com/office/powerpoint/2010/main" val="25263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D55200-9C23-DA4F-A524-EC45B7E06E9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385040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D55200-9C23-DA4F-A524-EC45B7E06E9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24459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D55200-9C23-DA4F-A524-EC45B7E06E9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333202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55200-9C23-DA4F-A524-EC45B7E06E9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202785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55200-9C23-DA4F-A524-EC45B7E06E9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262803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55200-9C23-DA4F-A524-EC45B7E06E9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2E0A3-6379-C04E-8139-78D1EE65E01F}" type="slidenum">
              <a:rPr lang="en-US" smtClean="0"/>
              <a:t>‹#›</a:t>
            </a:fld>
            <a:endParaRPr lang="en-US"/>
          </a:p>
        </p:txBody>
      </p:sp>
    </p:spTree>
    <p:extLst>
      <p:ext uri="{BB962C8B-B14F-4D97-AF65-F5344CB8AC3E}">
        <p14:creationId xmlns:p14="http://schemas.microsoft.com/office/powerpoint/2010/main" val="18739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55200-9C23-DA4F-A524-EC45B7E06E9D}" type="datetimeFigureOut">
              <a:rPr lang="en-US" smtClean="0"/>
              <a:t>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2E0A3-6379-C04E-8139-78D1EE65E01F}" type="slidenum">
              <a:rPr lang="en-US" smtClean="0"/>
              <a:t>‹#›</a:t>
            </a:fld>
            <a:endParaRPr lang="en-US"/>
          </a:p>
        </p:txBody>
      </p:sp>
    </p:spTree>
    <p:extLst>
      <p:ext uri="{BB962C8B-B14F-4D97-AF65-F5344CB8AC3E}">
        <p14:creationId xmlns:p14="http://schemas.microsoft.com/office/powerpoint/2010/main" val="108166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smtClean="0">
                <a:solidFill>
                  <a:schemeClr val="tx2"/>
                </a:solidFill>
              </a:defRPr>
            </a:lvl1pPr>
          </a:lstStyle>
          <a:p>
            <a:pPr defTabSz="914400" fontAlgn="base">
              <a:spcBef>
                <a:spcPct val="0"/>
              </a:spcBef>
              <a:spcAft>
                <a:spcPct val="0"/>
              </a:spcAft>
              <a:defRPr/>
            </a:pPr>
            <a:r>
              <a:rPr lang="en-GB" dirty="0">
                <a:solidFill>
                  <a:srgbClr val="000000"/>
                </a:solidFill>
                <a:latin typeface="Arial"/>
              </a:rPr>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smtClean="0">
                <a:solidFill>
                  <a:schemeClr val="tx2"/>
                </a:solidFill>
              </a:defRPr>
            </a:lvl1pPr>
          </a:lstStyle>
          <a:p>
            <a:pPr defTabSz="914400" fontAlgn="base">
              <a:spcBef>
                <a:spcPct val="0"/>
              </a:spcBef>
              <a:spcAft>
                <a:spcPct val="0"/>
              </a:spcAft>
              <a:defRPr/>
            </a:pPr>
            <a:fld id="{CBBEB298-3EE5-4E20-8E71-EEC8557360C5}" type="slidenum">
              <a:rPr lang="en-GB">
                <a:solidFill>
                  <a:srgbClr val="000000"/>
                </a:solidFill>
                <a:latin typeface="Arial"/>
              </a:rPr>
              <a:pPr defTabSz="914400" fontAlgn="base">
                <a:spcBef>
                  <a:spcPct val="0"/>
                </a:spcBef>
                <a:spcAft>
                  <a:spcPct val="0"/>
                </a:spcAft>
                <a:defRPr/>
              </a:pPr>
              <a:t>‹#›</a:t>
            </a:fld>
            <a:endParaRPr lang="en-GB" dirty="0">
              <a:solidFill>
                <a:srgbClr val="000000"/>
              </a:solidFill>
              <a:latin typeface="Arial"/>
            </a:endParaRPr>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7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chemeClr val="tx2"/>
          </a:solidFill>
          <a:latin typeface="+mn-lt"/>
          <a:ea typeface="+mn-ea"/>
          <a:cs typeface="+mn-cs"/>
        </a:defRPr>
      </a:lvl1pPr>
      <a:lvl2pPr marL="742950" indent="-285750" algn="l" rtl="0" eaLnBrk="0" fontAlgn="base" hangingPunct="0">
        <a:spcBef>
          <a:spcPct val="10000"/>
        </a:spcBef>
        <a:spcAft>
          <a:spcPct val="40000"/>
        </a:spcAft>
        <a:buChar char="–"/>
        <a:defRPr sz="1600">
          <a:solidFill>
            <a:schemeClr val="tx2"/>
          </a:solidFill>
          <a:latin typeface="+mn-lt"/>
        </a:defRPr>
      </a:lvl2pPr>
      <a:lvl3pPr marL="1143000" indent="-228600" algn="l" rtl="0" eaLnBrk="0" fontAlgn="base" hangingPunct="0">
        <a:spcBef>
          <a:spcPct val="10000"/>
        </a:spcBef>
        <a:spcAft>
          <a:spcPct val="40000"/>
        </a:spcAft>
        <a:buChar char="•"/>
        <a:defRPr sz="1400">
          <a:solidFill>
            <a:schemeClr val="tx2"/>
          </a:solidFill>
          <a:latin typeface="+mn-lt"/>
        </a:defRPr>
      </a:lvl3pPr>
      <a:lvl4pPr marL="1600200" indent="-228600" algn="l" rtl="0" eaLnBrk="0" fontAlgn="base" hangingPunct="0">
        <a:spcBef>
          <a:spcPct val="10000"/>
        </a:spcBef>
        <a:spcAft>
          <a:spcPct val="40000"/>
        </a:spcAft>
        <a:buChar char="–"/>
        <a:defRPr sz="1200">
          <a:solidFill>
            <a:schemeClr val="tx2"/>
          </a:solidFill>
          <a:latin typeface="+mn-lt"/>
        </a:defRPr>
      </a:lvl4pPr>
      <a:lvl5pPr marL="2057400" indent="-228600" algn="l" rtl="0" eaLnBrk="0" fontAlgn="base" hangingPunct="0">
        <a:spcBef>
          <a:spcPct val="10000"/>
        </a:spcBef>
        <a:spcAft>
          <a:spcPct val="40000"/>
        </a:spcAft>
        <a:buChar char="»"/>
        <a:defRPr sz="1000">
          <a:solidFill>
            <a:schemeClr val="tx2"/>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latin typeface="Arial" charset="0"/>
              </a:defRPr>
            </a:lvl1pPr>
          </a:lstStyle>
          <a:p>
            <a:pPr defTabSz="914400" fontAlgn="base">
              <a:spcBef>
                <a:spcPct val="0"/>
              </a:spcBef>
              <a:spcAft>
                <a:spcPct val="0"/>
              </a:spcAft>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latin typeface="Arial" charset="0"/>
              </a:defRPr>
            </a:lvl1pPr>
          </a:lstStyle>
          <a:p>
            <a:pPr defTabSz="914400" fontAlgn="base">
              <a:spcBef>
                <a:spcPct val="0"/>
              </a:spcBef>
              <a:spcAft>
                <a:spcPct val="0"/>
              </a:spcAft>
              <a:defRPr/>
            </a:pPr>
            <a:fld id="{8EAF2457-4113-4CCE-8CD9-58D693633EAB}" type="slidenum">
              <a:rPr lang="en-GB"/>
              <a:pPr defTabSz="914400" fontAlgn="base">
                <a:spcBef>
                  <a:spcPct val="0"/>
                </a:spcBef>
                <a:spcAft>
                  <a:spcPct val="0"/>
                </a:spcAft>
                <a:defRPr/>
              </a:pPr>
              <a:t>‹#›</a:t>
            </a:fld>
            <a:endParaRPr lang="en-GB"/>
          </a:p>
        </p:txBody>
      </p:sp>
      <p:sp>
        <p:nvSpPr>
          <p:cNvPr id="6150"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6151" name="Rectangle 8"/>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6152" name="Line 13"/>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a:endParaRPr>
          </a:p>
        </p:txBody>
      </p:sp>
      <p:pic>
        <p:nvPicPr>
          <p:cNvPr id="6153" name="Picture 19" descr="ACS_Chemistry_for_Life_CMYK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3163"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503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eaLnBrk="0" fontAlgn="base" hangingPunct="0">
        <a:lnSpc>
          <a:spcPct val="90000"/>
        </a:lnSpc>
        <a:spcBef>
          <a:spcPct val="0"/>
        </a:spcBef>
        <a:spcAft>
          <a:spcPct val="0"/>
        </a:spcAft>
        <a:defRPr sz="2600" b="1">
          <a:solidFill>
            <a:srgbClr val="0039A6"/>
          </a:solidFill>
          <a:latin typeface="Arial" charset="0"/>
        </a:defRPr>
      </a:lvl6pPr>
      <a:lvl7pPr marL="914400" algn="l" rtl="0" eaLnBrk="0" fontAlgn="base" hangingPunct="0">
        <a:lnSpc>
          <a:spcPct val="90000"/>
        </a:lnSpc>
        <a:spcBef>
          <a:spcPct val="0"/>
        </a:spcBef>
        <a:spcAft>
          <a:spcPct val="0"/>
        </a:spcAft>
        <a:defRPr sz="2600" b="1">
          <a:solidFill>
            <a:srgbClr val="0039A6"/>
          </a:solidFill>
          <a:latin typeface="Arial" charset="0"/>
        </a:defRPr>
      </a:lvl7pPr>
      <a:lvl8pPr marL="1371600" algn="l" rtl="0" eaLnBrk="0" fontAlgn="base" hangingPunct="0">
        <a:lnSpc>
          <a:spcPct val="90000"/>
        </a:lnSpc>
        <a:spcBef>
          <a:spcPct val="0"/>
        </a:spcBef>
        <a:spcAft>
          <a:spcPct val="0"/>
        </a:spcAft>
        <a:defRPr sz="2600" b="1">
          <a:solidFill>
            <a:srgbClr val="0039A6"/>
          </a:solidFill>
          <a:latin typeface="Arial" charset="0"/>
        </a:defRPr>
      </a:lvl8pPr>
      <a:lvl9pPr marL="1828800" algn="l" rtl="0" eaLnBrk="0" fontAlgn="base" hangingPunct="0">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eaLnBrk="0" fontAlgn="base" hangingPunct="0">
        <a:spcBef>
          <a:spcPct val="10000"/>
        </a:spcBef>
        <a:spcAft>
          <a:spcPct val="40000"/>
        </a:spcAft>
        <a:buChar char="»"/>
        <a:defRPr sz="1000">
          <a:solidFill>
            <a:srgbClr val="0039A6"/>
          </a:solidFill>
          <a:latin typeface="+mn-lt"/>
        </a:defRPr>
      </a:lvl6pPr>
      <a:lvl7pPr marL="2971800" indent="-228600" algn="l" rtl="0" eaLnBrk="0" fontAlgn="base" hangingPunct="0">
        <a:spcBef>
          <a:spcPct val="10000"/>
        </a:spcBef>
        <a:spcAft>
          <a:spcPct val="40000"/>
        </a:spcAft>
        <a:buChar char="»"/>
        <a:defRPr sz="1000">
          <a:solidFill>
            <a:srgbClr val="0039A6"/>
          </a:solidFill>
          <a:latin typeface="+mn-lt"/>
        </a:defRPr>
      </a:lvl7pPr>
      <a:lvl8pPr marL="3429000" indent="-228600" algn="l" rtl="0" eaLnBrk="0" fontAlgn="base" hangingPunct="0">
        <a:spcBef>
          <a:spcPct val="10000"/>
        </a:spcBef>
        <a:spcAft>
          <a:spcPct val="40000"/>
        </a:spcAft>
        <a:buChar char="»"/>
        <a:defRPr sz="1000">
          <a:solidFill>
            <a:srgbClr val="0039A6"/>
          </a:solidFill>
          <a:latin typeface="+mn-lt"/>
        </a:defRPr>
      </a:lvl8pPr>
      <a:lvl9pPr marL="3886200" indent="-228600" algn="l" rtl="0" eaLnBrk="0" fontAlgn="base" hangingPunct="0">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mailto:LSAC@acs.org" TargetMode="External"/><Relationship Id="rId7" Type="http://schemas.openxmlformats.org/officeDocument/2006/relationships/hyperlink" Target="mailto:m_Obrien@acs.org"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mailto:Rosters@acs.org" TargetMode="External"/><Relationship Id="rId5" Type="http://schemas.openxmlformats.org/officeDocument/2006/relationships/hyperlink" Target="mailto:FORMS@acs.org" TargetMode="External"/><Relationship Id="rId4" Type="http://schemas.openxmlformats.org/officeDocument/2006/relationships/hyperlink" Target="mailto:OLSA@acs.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mailto:forms@acs.or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txBox="1">
            <a:spLocks noGrp="1" noChangeArrowheads="1"/>
          </p:cNvSpPr>
          <p:nvPr/>
        </p:nvSpPr>
        <p:spPr bwMode="auto">
          <a:xfrm>
            <a:off x="817563" y="925513"/>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54A6"/>
                </a:solidFill>
                <a:latin typeface="Arial" charset="0"/>
                <a:ea typeface="ＭＳ Ｐゴシック" charset="0"/>
                <a:cs typeface="ＭＳ Ｐゴシック" charset="0"/>
              </a:defRPr>
            </a:lvl1pPr>
            <a:lvl2pPr marL="742950" indent="-285750" eaLnBrk="0" hangingPunct="0">
              <a:defRPr sz="2400">
                <a:solidFill>
                  <a:srgbClr val="0054A6"/>
                </a:solidFill>
                <a:latin typeface="Arial" charset="0"/>
                <a:ea typeface="ＭＳ Ｐゴシック" charset="0"/>
              </a:defRPr>
            </a:lvl2pPr>
            <a:lvl3pPr marL="1143000" indent="-228600" eaLnBrk="0" hangingPunct="0">
              <a:defRPr sz="2400">
                <a:solidFill>
                  <a:srgbClr val="0054A6"/>
                </a:solidFill>
                <a:latin typeface="Arial" charset="0"/>
                <a:ea typeface="ＭＳ Ｐゴシック" charset="0"/>
              </a:defRPr>
            </a:lvl3pPr>
            <a:lvl4pPr marL="1600200" indent="-228600" eaLnBrk="0" hangingPunct="0">
              <a:defRPr sz="2400">
                <a:solidFill>
                  <a:srgbClr val="0054A6"/>
                </a:solidFill>
                <a:latin typeface="Arial" charset="0"/>
                <a:ea typeface="ＭＳ Ｐゴシック" charset="0"/>
              </a:defRPr>
            </a:lvl4pPr>
            <a:lvl5pPr marL="2057400" indent="-228600" eaLnBrk="0" hangingPunct="0">
              <a:defRPr sz="2400">
                <a:solidFill>
                  <a:srgbClr val="0054A6"/>
                </a:solidFill>
                <a:latin typeface="Arial" charset="0"/>
                <a:ea typeface="ＭＳ Ｐゴシック" charset="0"/>
              </a:defRPr>
            </a:lvl5pPr>
            <a:lvl6pPr marL="25146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defTabSz="914400" eaLnBrk="1" fontAlgn="base" hangingPunct="1">
              <a:spcBef>
                <a:spcPct val="0"/>
              </a:spcBef>
              <a:spcAft>
                <a:spcPct val="0"/>
              </a:spcAft>
            </a:pPr>
            <a:r>
              <a:rPr lang="en-GB" sz="800" b="1"/>
              <a:t>American Chemical Society</a:t>
            </a:r>
          </a:p>
        </p:txBody>
      </p:sp>
      <p:sp>
        <p:nvSpPr>
          <p:cNvPr id="4099" name="Rectangle 5"/>
          <p:cNvSpPr>
            <a:spLocks noChangeArrowheads="1"/>
          </p:cNvSpPr>
          <p:nvPr/>
        </p:nvSpPr>
        <p:spPr bwMode="auto">
          <a:xfrm>
            <a:off x="-513742" y="1244986"/>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defTabSz="914400" eaLnBrk="0" fontAlgn="base" hangingPunct="0">
              <a:spcBef>
                <a:spcPct val="0"/>
              </a:spcBef>
              <a:spcAft>
                <a:spcPct val="0"/>
              </a:spcAft>
            </a:pPr>
            <a:r>
              <a:rPr lang="en-US" sz="4000" dirty="0" smtClean="0">
                <a:solidFill>
                  <a:srgbClr val="FFFFFF"/>
                </a:solidFill>
                <a:latin typeface="Arial"/>
              </a:rPr>
              <a:t>Local </a:t>
            </a:r>
            <a:r>
              <a:rPr lang="en-US" sz="4000" dirty="0">
                <a:solidFill>
                  <a:srgbClr val="FFFFFF"/>
                </a:solidFill>
                <a:latin typeface="Arial"/>
              </a:rPr>
              <a:t>Section </a:t>
            </a:r>
            <a:r>
              <a:rPr lang="en-US" sz="4000" dirty="0" smtClean="0">
                <a:solidFill>
                  <a:srgbClr val="FFFFFF"/>
                </a:solidFill>
                <a:latin typeface="Arial"/>
              </a:rPr>
              <a:t>Track </a:t>
            </a:r>
          </a:p>
          <a:p>
            <a:pPr algn="ctr" defTabSz="914400" eaLnBrk="0" fontAlgn="base" hangingPunct="0">
              <a:spcBef>
                <a:spcPct val="0"/>
              </a:spcBef>
              <a:spcAft>
                <a:spcPct val="0"/>
              </a:spcAft>
            </a:pPr>
            <a:r>
              <a:rPr lang="en-US" sz="4000" dirty="0" smtClean="0">
                <a:solidFill>
                  <a:srgbClr val="FFFFFF"/>
                </a:solidFill>
                <a:latin typeface="Arial"/>
              </a:rPr>
              <a:t>Sunday Morning</a:t>
            </a:r>
          </a:p>
          <a:p>
            <a:pPr algn="ctr" defTabSz="914400" eaLnBrk="0" fontAlgn="base" hangingPunct="0">
              <a:spcBef>
                <a:spcPct val="0"/>
              </a:spcBef>
              <a:spcAft>
                <a:spcPct val="0"/>
              </a:spcAft>
            </a:pPr>
            <a:r>
              <a:rPr lang="en-US" sz="3700" b="1" dirty="0" smtClean="0">
                <a:solidFill>
                  <a:srgbClr val="FFFFFF"/>
                </a:solidFill>
                <a:latin typeface="Arial"/>
              </a:rPr>
              <a:t> </a:t>
            </a:r>
            <a:endParaRPr lang="en-US" sz="3700" b="1" dirty="0">
              <a:solidFill>
                <a:srgbClr val="FFFFFF"/>
              </a:solidFill>
              <a:latin typeface="Arial"/>
            </a:endParaRPr>
          </a:p>
          <a:p>
            <a:pPr defTabSz="914400" eaLnBrk="0" fontAlgn="base" hangingPunct="0">
              <a:spcBef>
                <a:spcPct val="0"/>
              </a:spcBef>
              <a:spcAft>
                <a:spcPct val="0"/>
              </a:spcAft>
            </a:pPr>
            <a:r>
              <a:rPr lang="en-US" b="1" dirty="0">
                <a:solidFill>
                  <a:srgbClr val="FFFFFF"/>
                </a:solidFill>
                <a:latin typeface="Arial"/>
              </a:rPr>
              <a:t> </a:t>
            </a:r>
          </a:p>
        </p:txBody>
      </p:sp>
      <p:sp>
        <p:nvSpPr>
          <p:cNvPr id="2" name="Rectangle 1"/>
          <p:cNvSpPr/>
          <p:nvPr/>
        </p:nvSpPr>
        <p:spPr>
          <a:xfrm>
            <a:off x="1512408" y="5921660"/>
            <a:ext cx="4038600" cy="584776"/>
          </a:xfrm>
          <a:prstGeom prst="rect">
            <a:avLst/>
          </a:prstGeom>
        </p:spPr>
        <p:txBody>
          <a:bodyPr wrap="square">
            <a:spAutoFit/>
          </a:bodyPr>
          <a:lstStyle/>
          <a:p>
            <a:pPr defTabSz="914400" fontAlgn="base">
              <a:spcBef>
                <a:spcPct val="0"/>
              </a:spcBef>
              <a:spcAft>
                <a:spcPct val="0"/>
              </a:spcAft>
            </a:pPr>
            <a:r>
              <a:rPr lang="en-US" sz="3200" dirty="0">
                <a:solidFill>
                  <a:srgbClr val="FFFFFF"/>
                </a:solidFill>
                <a:latin typeface="Arial"/>
              </a:rPr>
              <a:t>January </a:t>
            </a:r>
            <a:r>
              <a:rPr lang="en-US" sz="3200" dirty="0" smtClean="0">
                <a:solidFill>
                  <a:srgbClr val="FFFFFF"/>
                </a:solidFill>
                <a:latin typeface="Arial"/>
              </a:rPr>
              <a:t>21, 2018</a:t>
            </a:r>
            <a:endParaRPr lang="en-US" sz="3200" dirty="0">
              <a:solidFill>
                <a:srgbClr val="FFFFFF"/>
              </a:solidFill>
              <a:latin typeface="Arial"/>
            </a:endParaRPr>
          </a:p>
        </p:txBody>
      </p:sp>
      <p:sp>
        <p:nvSpPr>
          <p:cNvPr id="8" name="TextBox 7"/>
          <p:cNvSpPr txBox="1"/>
          <p:nvPr/>
        </p:nvSpPr>
        <p:spPr>
          <a:xfrm>
            <a:off x="6416627" y="4436526"/>
            <a:ext cx="2822208" cy="923330"/>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latin typeface="Arial"/>
              </a:rPr>
              <a:t>Jason Ritchie, </a:t>
            </a:r>
            <a:endParaRPr lang="en-US" sz="1400" dirty="0">
              <a:solidFill>
                <a:srgbClr val="000000"/>
              </a:solidFill>
              <a:latin typeface="Arial"/>
            </a:endParaRPr>
          </a:p>
          <a:p>
            <a:pPr algn="ctr" defTabSz="914400" fontAlgn="base">
              <a:spcBef>
                <a:spcPct val="0"/>
              </a:spcBef>
              <a:spcAft>
                <a:spcPct val="0"/>
              </a:spcAft>
            </a:pPr>
            <a:r>
              <a:rPr lang="en-US" sz="1400" dirty="0" smtClean="0">
                <a:solidFill>
                  <a:srgbClr val="000000"/>
                </a:solidFill>
                <a:latin typeface="Arial"/>
              </a:rPr>
              <a:t>2018 </a:t>
            </a:r>
            <a:r>
              <a:rPr lang="en-US" sz="1400" dirty="0">
                <a:solidFill>
                  <a:srgbClr val="000000"/>
                </a:solidFill>
                <a:latin typeface="Arial"/>
              </a:rPr>
              <a:t>Chair, </a:t>
            </a:r>
          </a:p>
          <a:p>
            <a:pPr algn="ctr" defTabSz="914400" fontAlgn="base">
              <a:spcBef>
                <a:spcPct val="0"/>
              </a:spcBef>
              <a:spcAft>
                <a:spcPct val="0"/>
              </a:spcAft>
            </a:pPr>
            <a:r>
              <a:rPr lang="en-US" sz="1200" dirty="0">
                <a:solidFill>
                  <a:srgbClr val="000000"/>
                </a:solidFill>
                <a:latin typeface="Arial"/>
              </a:rPr>
              <a:t>Committee on </a:t>
            </a:r>
          </a:p>
          <a:p>
            <a:pPr algn="ctr" defTabSz="914400" fontAlgn="base">
              <a:spcBef>
                <a:spcPct val="0"/>
              </a:spcBef>
              <a:spcAft>
                <a:spcPct val="0"/>
              </a:spcAft>
            </a:pPr>
            <a:r>
              <a:rPr lang="en-US" sz="1200" dirty="0">
                <a:solidFill>
                  <a:srgbClr val="000000"/>
                </a:solidFill>
                <a:latin typeface="Arial"/>
              </a:rPr>
              <a:t>Local Section Activities (LSAC)</a:t>
            </a:r>
            <a:r>
              <a:rPr lang="en-US" sz="1400" dirty="0">
                <a:solidFill>
                  <a:srgbClr val="000000"/>
                </a:solidFill>
                <a:latin typeface="Arial"/>
              </a:rPr>
              <a:t> </a:t>
            </a:r>
          </a:p>
        </p:txBody>
      </p:sp>
      <p:sp>
        <p:nvSpPr>
          <p:cNvPr id="3" name="TextBox 2"/>
          <p:cNvSpPr txBox="1"/>
          <p:nvPr/>
        </p:nvSpPr>
        <p:spPr>
          <a:xfrm>
            <a:off x="329302" y="3073856"/>
            <a:ext cx="6374338" cy="2308324"/>
          </a:xfrm>
          <a:prstGeom prst="rect">
            <a:avLst/>
          </a:prstGeom>
          <a:noFill/>
        </p:spPr>
        <p:txBody>
          <a:bodyPr wrap="square" rtlCol="0">
            <a:spAutoFit/>
          </a:bodyPr>
          <a:lstStyle/>
          <a:p>
            <a:r>
              <a:rPr lang="en-US" sz="3200" dirty="0" smtClean="0">
                <a:solidFill>
                  <a:schemeClr val="bg1"/>
                </a:solidFill>
              </a:rPr>
              <a:t>Agenda:</a:t>
            </a:r>
          </a:p>
          <a:p>
            <a:endParaRPr lang="en-US" sz="3200" dirty="0">
              <a:solidFill>
                <a:schemeClr val="bg1"/>
              </a:solidFill>
            </a:endParaRPr>
          </a:p>
          <a:p>
            <a:pPr>
              <a:tabLst>
                <a:tab pos="2281238" algn="l"/>
              </a:tabLst>
            </a:pPr>
            <a:r>
              <a:rPr lang="en-US" sz="2000" dirty="0" smtClean="0">
                <a:solidFill>
                  <a:schemeClr val="bg1"/>
                </a:solidFill>
              </a:rPr>
              <a:t>8:00 – 8:15 AM	Welcome and Agenda for the Day</a:t>
            </a:r>
          </a:p>
          <a:p>
            <a:r>
              <a:rPr lang="en-US" sz="2000" dirty="0" smtClean="0">
                <a:solidFill>
                  <a:schemeClr val="bg1"/>
                </a:solidFill>
              </a:rPr>
              <a:t>8:15 – 9:30 AM 		Team Project: Pulling it Together</a:t>
            </a:r>
          </a:p>
          <a:p>
            <a:r>
              <a:rPr lang="en-US" sz="2000" dirty="0" smtClean="0">
                <a:solidFill>
                  <a:schemeClr val="bg1"/>
                </a:solidFill>
              </a:rPr>
              <a:t>9:30 – 10:15 AM	Collaborative Projects Reports</a:t>
            </a:r>
          </a:p>
          <a:p>
            <a:r>
              <a:rPr lang="en-US" sz="2000" dirty="0" smtClean="0">
                <a:solidFill>
                  <a:schemeClr val="bg1"/>
                </a:solidFill>
              </a:rPr>
              <a:t>10:15 – 11:00 AM	Town Hall Meeting and Wrap-Up</a:t>
            </a:r>
          </a:p>
        </p:txBody>
      </p:sp>
      <p:pic>
        <p:nvPicPr>
          <p:cNvPr id="10" name="Picture 3" descr="C:\Users\lle95\AppData\Local\Microsoft\Windows\Temporary Internet Files\Content.Outlook\CCMGWXH2\Ritchi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61" t="11981" b="15896"/>
          <a:stretch/>
        </p:blipFill>
        <p:spPr bwMode="auto">
          <a:xfrm>
            <a:off x="7257688" y="2828709"/>
            <a:ext cx="1140086" cy="1399309"/>
          </a:xfrm>
          <a:prstGeom prst="rect">
            <a:avLst/>
          </a:prstGeom>
          <a:extLst/>
        </p:spPr>
      </p:pic>
    </p:spTree>
    <p:custDataLst>
      <p:tags r:id="rId1"/>
    </p:custDataLst>
    <p:extLst>
      <p:ext uri="{BB962C8B-B14F-4D97-AF65-F5344CB8AC3E}">
        <p14:creationId xmlns:p14="http://schemas.microsoft.com/office/powerpoint/2010/main" val="93869219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456095"/>
            <a:ext cx="6081712" cy="944562"/>
          </a:xfrm>
        </p:spPr>
        <p:txBody>
          <a:bodyPr/>
          <a:lstStyle/>
          <a:p>
            <a:r>
              <a:rPr lang="en-US" dirty="0"/>
              <a:t>How can we form a working group across sections for the purpose of planning activities</a:t>
            </a:r>
            <a:r>
              <a:rPr lang="en-US" dirty="0" smtClean="0"/>
              <a:t>?</a:t>
            </a:r>
            <a:endParaRPr lang="en-US" sz="3200" dirty="0">
              <a:solidFill>
                <a:schemeClr val="tx1"/>
              </a:solidFill>
            </a:endParaRPr>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10</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817563" y="1582421"/>
            <a:ext cx="8131975" cy="4789003"/>
          </a:xfrm>
          <a:prstGeom prst="rect">
            <a:avLst/>
          </a:prstGeom>
        </p:spPr>
        <p:txBody>
          <a:bodyPr wrap="square">
            <a:spAutoFit/>
          </a:bodyPr>
          <a:lstStyle/>
          <a:p>
            <a:pPr marL="342900" indent="-342900" eaLnBrk="0" fontAlgn="base" hangingPunct="0">
              <a:spcBef>
                <a:spcPct val="10000"/>
              </a:spcBef>
              <a:spcAft>
                <a:spcPct val="40000"/>
              </a:spcAft>
              <a:buChar char="•"/>
            </a:pPr>
            <a:endParaRPr lang="en-US" dirty="0">
              <a:solidFill>
                <a:srgbClr val="0039A6"/>
              </a:solidFill>
            </a:endParaRPr>
          </a:p>
          <a:p>
            <a:pPr marL="342900" indent="-342900" eaLnBrk="0" fontAlgn="base" hangingPunct="0">
              <a:spcBef>
                <a:spcPct val="10000"/>
              </a:spcBef>
              <a:spcAft>
                <a:spcPct val="40000"/>
              </a:spcAft>
              <a:buFont typeface="Arial" panose="020B0604020202020204" pitchFamily="34" charset="0"/>
              <a:buChar char="•"/>
            </a:pPr>
            <a:r>
              <a:rPr lang="en-US" sz="2800" dirty="0">
                <a:solidFill>
                  <a:srgbClr val="0039A6"/>
                </a:solidFill>
              </a:rPr>
              <a:t>Reach out to the officers of neighboring local sections via </a:t>
            </a:r>
            <a:r>
              <a:rPr lang="en-US" sz="2800" dirty="0" err="1">
                <a:solidFill>
                  <a:srgbClr val="0039A6"/>
                </a:solidFill>
              </a:rPr>
              <a:t>Yellowbook</a:t>
            </a:r>
            <a:r>
              <a:rPr lang="en-US" sz="2800" dirty="0">
                <a:solidFill>
                  <a:srgbClr val="0039A6"/>
                </a:solidFill>
              </a:rPr>
              <a:t>  or local section lookup on acs.org.  </a:t>
            </a:r>
            <a:endParaRPr lang="en-US" sz="2800" dirty="0" smtClean="0">
              <a:solidFill>
                <a:srgbClr val="0039A6"/>
              </a:solidFill>
            </a:endParaRPr>
          </a:p>
          <a:p>
            <a:pPr marL="342900"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Follow-up with your table mates and others you met this weekend to plan collaborative events.</a:t>
            </a:r>
          </a:p>
          <a:p>
            <a:pPr marL="342900" indent="-342900" eaLnBrk="0" fontAlgn="base" hangingPunct="0">
              <a:spcBef>
                <a:spcPct val="10000"/>
              </a:spcBef>
              <a:spcAft>
                <a:spcPct val="40000"/>
              </a:spcAft>
              <a:buFont typeface="Arial" panose="020B0604020202020204" pitchFamily="34" charset="0"/>
              <a:buChar char="•"/>
            </a:pPr>
            <a:endParaRPr lang="en-US" sz="2800" dirty="0" smtClean="0">
              <a:solidFill>
                <a:srgbClr val="0039A6"/>
              </a:solidFill>
            </a:endParaRPr>
          </a:p>
          <a:p>
            <a:pPr algn="ctr" eaLnBrk="0" fontAlgn="base" hangingPunct="0">
              <a:spcBef>
                <a:spcPct val="10000"/>
              </a:spcBef>
              <a:spcAft>
                <a:spcPct val="40000"/>
              </a:spcAft>
            </a:pPr>
            <a:r>
              <a:rPr lang="en-US" sz="2800" dirty="0" smtClean="0">
                <a:solidFill>
                  <a:srgbClr val="0039A6"/>
                </a:solidFill>
              </a:rPr>
              <a:t>Yellowbook.acs.org</a:t>
            </a:r>
            <a:endParaRPr lang="en-US" sz="2800" dirty="0">
              <a:solidFill>
                <a:srgbClr val="0039A6"/>
              </a:solidFill>
            </a:endParaRPr>
          </a:p>
          <a:p>
            <a:r>
              <a:rPr lang="en-US" sz="2800" b="1" dirty="0">
                <a:solidFill>
                  <a:srgbClr val="0039A6"/>
                </a:solidFill>
                <a:latin typeface="+mj-lt"/>
                <a:ea typeface="+mj-ea"/>
                <a:cs typeface="+mj-cs"/>
              </a:rPr>
              <a:t>.</a:t>
            </a:r>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3854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456095"/>
            <a:ext cx="6081712" cy="944562"/>
          </a:xfrm>
        </p:spPr>
        <p:txBody>
          <a:bodyPr/>
          <a:lstStyle/>
          <a:p>
            <a:r>
              <a:rPr lang="en-US" dirty="0"/>
              <a:t>How </a:t>
            </a:r>
            <a:r>
              <a:rPr lang="en-US" dirty="0" smtClean="0"/>
              <a:t>do we increase engagement </a:t>
            </a:r>
            <a:br>
              <a:rPr lang="en-US" dirty="0" smtClean="0"/>
            </a:br>
            <a:r>
              <a:rPr lang="en-US" dirty="0" smtClean="0"/>
              <a:t>with our members?</a:t>
            </a:r>
            <a:endParaRPr lang="en-US" sz="3200" dirty="0">
              <a:solidFill>
                <a:schemeClr val="tx1"/>
              </a:solidFill>
            </a:endParaRPr>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11</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817563" y="1582421"/>
            <a:ext cx="8131975" cy="4512004"/>
          </a:xfrm>
          <a:prstGeom prst="rect">
            <a:avLst/>
          </a:prstGeom>
        </p:spPr>
        <p:txBody>
          <a:bodyPr wrap="square">
            <a:spAutoFit/>
          </a:bodyPr>
          <a:lstStyle/>
          <a:p>
            <a:pPr marL="342900" indent="-342900" eaLnBrk="0" fontAlgn="base" hangingPunct="0">
              <a:spcBef>
                <a:spcPct val="10000"/>
              </a:spcBef>
              <a:spcAft>
                <a:spcPct val="40000"/>
              </a:spcAft>
              <a:buChar char="•"/>
            </a:pPr>
            <a:endParaRPr lang="en-US" dirty="0">
              <a:solidFill>
                <a:srgbClr val="0039A6"/>
              </a:solidFill>
            </a:endParaRPr>
          </a:p>
          <a:p>
            <a:pPr marL="342900" lvl="1" indent="-342900" eaLnBrk="0" fontAlgn="base" hangingPunct="0">
              <a:spcBef>
                <a:spcPct val="10000"/>
              </a:spcBef>
              <a:spcAft>
                <a:spcPct val="40000"/>
              </a:spcAft>
              <a:buFont typeface="Arial" panose="020B0604020202020204" pitchFamily="34" charset="0"/>
              <a:buChar char="•"/>
            </a:pPr>
            <a:r>
              <a:rPr lang="en-US" sz="2000" dirty="0">
                <a:solidFill>
                  <a:srgbClr val="0039A6"/>
                </a:solidFill>
              </a:rPr>
              <a:t>Find out what </a:t>
            </a:r>
            <a:r>
              <a:rPr lang="en-US" sz="2000" dirty="0" smtClean="0">
                <a:solidFill>
                  <a:srgbClr val="0039A6"/>
                </a:solidFill>
              </a:rPr>
              <a:t>your members </a:t>
            </a:r>
            <a:r>
              <a:rPr lang="en-US" sz="2000" dirty="0">
                <a:solidFill>
                  <a:srgbClr val="0039A6"/>
                </a:solidFill>
              </a:rPr>
              <a:t>are interested in.  </a:t>
            </a:r>
            <a:endParaRPr lang="en-US" sz="2000" dirty="0" smtClean="0">
              <a:solidFill>
                <a:srgbClr val="0039A6"/>
              </a:solidFill>
            </a:endParaRPr>
          </a:p>
          <a:p>
            <a:pPr marL="342900" lvl="1" indent="-342900" eaLnBrk="0" fontAlgn="base" hangingPunct="0">
              <a:spcBef>
                <a:spcPct val="10000"/>
              </a:spcBef>
              <a:spcAft>
                <a:spcPct val="40000"/>
              </a:spcAft>
              <a:buFont typeface="Arial" panose="020B0604020202020204" pitchFamily="34" charset="0"/>
              <a:buChar char="•"/>
            </a:pPr>
            <a:r>
              <a:rPr lang="en-US" sz="2000" dirty="0" smtClean="0">
                <a:solidFill>
                  <a:srgbClr val="0039A6"/>
                </a:solidFill>
              </a:rPr>
              <a:t>Consider </a:t>
            </a:r>
            <a:r>
              <a:rPr lang="en-US" sz="2000" dirty="0">
                <a:solidFill>
                  <a:srgbClr val="0039A6"/>
                </a:solidFill>
              </a:rPr>
              <a:t>a town hall </a:t>
            </a:r>
            <a:r>
              <a:rPr lang="en-US" sz="2000" dirty="0" smtClean="0">
                <a:solidFill>
                  <a:srgbClr val="0039A6"/>
                </a:solidFill>
              </a:rPr>
              <a:t>meeting </a:t>
            </a:r>
            <a:r>
              <a:rPr lang="en-US" sz="2000" dirty="0">
                <a:solidFill>
                  <a:srgbClr val="0039A6"/>
                </a:solidFill>
              </a:rPr>
              <a:t>or member survey.  </a:t>
            </a:r>
            <a:endParaRPr lang="en-US" sz="2000" dirty="0" smtClean="0">
              <a:solidFill>
                <a:srgbClr val="0039A6"/>
              </a:solidFill>
            </a:endParaRPr>
          </a:p>
          <a:p>
            <a:pPr marL="342900" lvl="1" indent="-342900" eaLnBrk="0" fontAlgn="base" hangingPunct="0">
              <a:spcBef>
                <a:spcPct val="10000"/>
              </a:spcBef>
              <a:spcAft>
                <a:spcPct val="40000"/>
              </a:spcAft>
              <a:buFont typeface="Arial" panose="020B0604020202020204" pitchFamily="34" charset="0"/>
              <a:buChar char="•"/>
            </a:pPr>
            <a:r>
              <a:rPr lang="en-US" sz="2000" dirty="0" smtClean="0">
                <a:solidFill>
                  <a:srgbClr val="0039A6"/>
                </a:solidFill>
              </a:rPr>
              <a:t>Plan social </a:t>
            </a:r>
            <a:r>
              <a:rPr lang="en-US" sz="2000" dirty="0">
                <a:solidFill>
                  <a:srgbClr val="0039A6"/>
                </a:solidFill>
              </a:rPr>
              <a:t>events/outings where members can bring families.  </a:t>
            </a:r>
            <a:endParaRPr lang="en-US" sz="2000" dirty="0" smtClean="0">
              <a:solidFill>
                <a:srgbClr val="0039A6"/>
              </a:solidFill>
            </a:endParaRPr>
          </a:p>
          <a:p>
            <a:pPr marL="342900" lvl="1" indent="-342900" eaLnBrk="0" fontAlgn="base" hangingPunct="0">
              <a:spcBef>
                <a:spcPct val="10000"/>
              </a:spcBef>
              <a:spcAft>
                <a:spcPct val="40000"/>
              </a:spcAft>
              <a:buFont typeface="Arial" panose="020B0604020202020204" pitchFamily="34" charset="0"/>
              <a:buChar char="•"/>
            </a:pPr>
            <a:r>
              <a:rPr lang="en-US" sz="2000" dirty="0" smtClean="0">
                <a:solidFill>
                  <a:srgbClr val="0039A6"/>
                </a:solidFill>
              </a:rPr>
              <a:t>Consider </a:t>
            </a:r>
            <a:r>
              <a:rPr lang="en-US" sz="2000" dirty="0">
                <a:solidFill>
                  <a:srgbClr val="0039A6"/>
                </a:solidFill>
              </a:rPr>
              <a:t>planning events that appeal to specific demographic audiences</a:t>
            </a:r>
            <a:r>
              <a:rPr lang="en-US" sz="2000" dirty="0" smtClean="0">
                <a:solidFill>
                  <a:srgbClr val="0039A6"/>
                </a:solidFill>
              </a:rPr>
              <a:t>.</a:t>
            </a:r>
          </a:p>
          <a:p>
            <a:pPr marL="342900" lvl="1" indent="-342900" eaLnBrk="0" fontAlgn="base" hangingPunct="0">
              <a:spcBef>
                <a:spcPct val="10000"/>
              </a:spcBef>
              <a:spcAft>
                <a:spcPct val="40000"/>
              </a:spcAft>
              <a:buFont typeface="Arial" panose="020B0604020202020204" pitchFamily="34" charset="0"/>
              <a:buChar char="•"/>
            </a:pPr>
            <a:r>
              <a:rPr lang="en-US" sz="2000" dirty="0" smtClean="0">
                <a:solidFill>
                  <a:srgbClr val="0039A6"/>
                </a:solidFill>
              </a:rPr>
              <a:t>Look </a:t>
            </a:r>
            <a:r>
              <a:rPr lang="en-US" sz="2000" dirty="0">
                <a:solidFill>
                  <a:srgbClr val="0039A6"/>
                </a:solidFill>
              </a:rPr>
              <a:t>at what other sections have done – imitation is sincerest form of flattery.</a:t>
            </a:r>
          </a:p>
          <a:p>
            <a:pPr marL="342900" lvl="1" indent="-342900" eaLnBrk="0" fontAlgn="base" hangingPunct="0">
              <a:spcBef>
                <a:spcPct val="10000"/>
              </a:spcBef>
              <a:spcAft>
                <a:spcPct val="40000"/>
              </a:spcAft>
              <a:buFont typeface="Arial" panose="020B0604020202020204" pitchFamily="34" charset="0"/>
              <a:buChar char="•"/>
            </a:pPr>
            <a:r>
              <a:rPr lang="en-US" sz="2000" dirty="0">
                <a:solidFill>
                  <a:srgbClr val="0039A6"/>
                </a:solidFill>
              </a:rPr>
              <a:t>Get the word </a:t>
            </a:r>
            <a:r>
              <a:rPr lang="en-US" sz="2000" dirty="0" smtClean="0">
                <a:solidFill>
                  <a:srgbClr val="0039A6"/>
                </a:solidFill>
              </a:rPr>
              <a:t>out. Website </a:t>
            </a:r>
            <a:r>
              <a:rPr lang="en-US" sz="2000" dirty="0">
                <a:solidFill>
                  <a:srgbClr val="0039A6"/>
                </a:solidFill>
              </a:rPr>
              <a:t>or email communications may not </a:t>
            </a:r>
            <a:r>
              <a:rPr lang="en-US" sz="2000" dirty="0" smtClean="0">
                <a:solidFill>
                  <a:srgbClr val="0039A6"/>
                </a:solidFill>
              </a:rPr>
              <a:t>be enough</a:t>
            </a:r>
            <a:r>
              <a:rPr lang="en-US" sz="2000" dirty="0">
                <a:solidFill>
                  <a:srgbClr val="0039A6"/>
                </a:solidFill>
              </a:rPr>
              <a:t>. </a:t>
            </a:r>
            <a:endParaRPr lang="en-US" sz="2000" dirty="0" smtClean="0">
              <a:solidFill>
                <a:srgbClr val="0039A6"/>
              </a:solidFill>
            </a:endParaRPr>
          </a:p>
          <a:p>
            <a:pPr marL="342900" lvl="1" indent="-342900" eaLnBrk="0" fontAlgn="base" hangingPunct="0">
              <a:spcBef>
                <a:spcPct val="10000"/>
              </a:spcBef>
              <a:spcAft>
                <a:spcPct val="40000"/>
              </a:spcAft>
              <a:buFont typeface="Arial" panose="020B0604020202020204" pitchFamily="34" charset="0"/>
              <a:buChar char="•"/>
            </a:pPr>
            <a:r>
              <a:rPr lang="en-US" sz="2000" dirty="0" smtClean="0">
                <a:solidFill>
                  <a:srgbClr val="0039A6"/>
                </a:solidFill>
              </a:rPr>
              <a:t>Consider social </a:t>
            </a:r>
            <a:r>
              <a:rPr lang="en-US" sz="2000" dirty="0">
                <a:solidFill>
                  <a:srgbClr val="0039A6"/>
                </a:solidFill>
              </a:rPr>
              <a:t>media </a:t>
            </a:r>
            <a:r>
              <a:rPr lang="en-US" sz="2000" dirty="0" smtClean="0">
                <a:solidFill>
                  <a:srgbClr val="0039A6"/>
                </a:solidFill>
              </a:rPr>
              <a:t>as part of your communications strategy</a:t>
            </a:r>
            <a:r>
              <a:rPr lang="en-US" sz="2000" dirty="0">
                <a:solidFill>
                  <a:srgbClr val="0039A6"/>
                </a:solidFill>
              </a:rPr>
              <a:t>. </a:t>
            </a:r>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4210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456095"/>
            <a:ext cx="6206548" cy="944562"/>
          </a:xfrm>
        </p:spPr>
        <p:txBody>
          <a:bodyPr/>
          <a:lstStyle/>
          <a:p>
            <a:r>
              <a:rPr lang="en-US" dirty="0"/>
              <a:t>How many IPGs were submitted/funded in 2017</a:t>
            </a:r>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12</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588692" y="1553390"/>
            <a:ext cx="6892968" cy="3200876"/>
          </a:xfrm>
          <a:prstGeom prst="rect">
            <a:avLst/>
          </a:prstGeom>
        </p:spPr>
        <p:txBody>
          <a:bodyPr wrap="square">
            <a:spAutoFit/>
          </a:bodyPr>
          <a:lstStyle/>
          <a:p>
            <a:endParaRPr lang="en-US" sz="2400" dirty="0" smtClean="0"/>
          </a:p>
          <a:p>
            <a:pPr marL="342900" lvl="1" indent="-342900" eaLnBrk="0" fontAlgn="base" hangingPunct="0">
              <a:spcBef>
                <a:spcPct val="10000"/>
              </a:spcBef>
              <a:spcAft>
                <a:spcPct val="40000"/>
              </a:spcAft>
              <a:buFont typeface="Arial" panose="020B0604020202020204" pitchFamily="34" charset="0"/>
              <a:buChar char="•"/>
            </a:pPr>
            <a:r>
              <a:rPr lang="en-US" sz="2800" dirty="0">
                <a:solidFill>
                  <a:srgbClr val="0039A6"/>
                </a:solidFill>
              </a:rPr>
              <a:t>There were 43 submitted; 36 were approved.  </a:t>
            </a:r>
          </a:p>
          <a:p>
            <a:pPr marL="342900" lvl="1" indent="-342900" eaLnBrk="0" fontAlgn="base" hangingPunct="0">
              <a:spcBef>
                <a:spcPct val="10000"/>
              </a:spcBef>
              <a:spcAft>
                <a:spcPct val="40000"/>
              </a:spcAft>
              <a:buFont typeface="Arial" panose="020B0604020202020204" pitchFamily="34" charset="0"/>
              <a:buChar char="•"/>
            </a:pPr>
            <a:r>
              <a:rPr lang="en-US" sz="2800" dirty="0">
                <a:solidFill>
                  <a:srgbClr val="0039A6"/>
                </a:solidFill>
              </a:rPr>
              <a:t>Total funded in 2017 = $72k.  </a:t>
            </a:r>
          </a:p>
          <a:p>
            <a:pPr marL="342900" lvl="1" indent="-342900" eaLnBrk="0" fontAlgn="base" hangingPunct="0">
              <a:spcBef>
                <a:spcPct val="10000"/>
              </a:spcBef>
              <a:spcAft>
                <a:spcPct val="40000"/>
              </a:spcAft>
              <a:buFont typeface="Arial" panose="020B0604020202020204" pitchFamily="34" charset="0"/>
              <a:buChar char="•"/>
            </a:pPr>
            <a:r>
              <a:rPr lang="en-US" sz="2800" dirty="0">
                <a:solidFill>
                  <a:srgbClr val="0039A6"/>
                </a:solidFill>
              </a:rPr>
              <a:t>$80k allocated in 2018.  </a:t>
            </a:r>
          </a:p>
          <a:p>
            <a:endParaRPr lang="en-US" sz="2400" dirty="0" smtClean="0"/>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97530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456095"/>
            <a:ext cx="6206548" cy="944562"/>
          </a:xfrm>
        </p:spPr>
        <p:txBody>
          <a:bodyPr/>
          <a:lstStyle/>
          <a:p>
            <a:r>
              <a:rPr lang="en-US" dirty="0" smtClean="0"/>
              <a:t>How do I encourage our board to do something more progressive?</a:t>
            </a:r>
            <a:endParaRPr lang="en-US" dirty="0"/>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13</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588692" y="1553390"/>
            <a:ext cx="6892968" cy="3847207"/>
          </a:xfrm>
          <a:prstGeom prst="rect">
            <a:avLst/>
          </a:prstGeom>
        </p:spPr>
        <p:txBody>
          <a:bodyPr wrap="square">
            <a:spAutoFit/>
          </a:bodyPr>
          <a:lstStyle/>
          <a:p>
            <a:endParaRPr lang="en-US" sz="2400" dirty="0" smtClean="0"/>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Direct and respectful communication.</a:t>
            </a:r>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Volunteer to lead new initiatives.</a:t>
            </a:r>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Cite examples of other local section successes.</a:t>
            </a:r>
            <a:endParaRPr lang="en-US" sz="2800" dirty="0">
              <a:solidFill>
                <a:srgbClr val="0039A6"/>
              </a:solidFill>
            </a:endParaRPr>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Apply for an IPG.</a:t>
            </a:r>
            <a:endParaRPr lang="en-US" sz="2800" dirty="0">
              <a:solidFill>
                <a:srgbClr val="0039A6"/>
              </a:solidFill>
            </a:endParaRPr>
          </a:p>
          <a:p>
            <a:endParaRPr lang="en-US" sz="2400" dirty="0" smtClean="0"/>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07603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456095"/>
            <a:ext cx="6206548" cy="944562"/>
          </a:xfrm>
        </p:spPr>
        <p:txBody>
          <a:bodyPr/>
          <a:lstStyle/>
          <a:p>
            <a:r>
              <a:rPr lang="en-US" sz="2800" dirty="0" smtClean="0"/>
              <a:t>How can ACS help with virtual meetings?</a:t>
            </a:r>
            <a:endParaRPr lang="en-US" sz="2800" dirty="0"/>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14</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588692" y="1553390"/>
            <a:ext cx="6892968" cy="4598182"/>
          </a:xfrm>
          <a:prstGeom prst="rect">
            <a:avLst/>
          </a:prstGeom>
        </p:spPr>
        <p:txBody>
          <a:bodyPr wrap="square">
            <a:spAutoFit/>
          </a:bodyPr>
          <a:lstStyle/>
          <a:p>
            <a:endParaRPr lang="en-US" sz="2400" dirty="0" smtClean="0"/>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There are free and low cost services streaming and conferencing services.</a:t>
            </a:r>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ACS does not provide this type of service.</a:t>
            </a:r>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A technology resource guide will be available on acs.org later this week.</a:t>
            </a:r>
          </a:p>
          <a:p>
            <a:pPr marL="342900" lvl="1" indent="-342900" eaLnBrk="0" fontAlgn="base" hangingPunct="0">
              <a:spcBef>
                <a:spcPct val="10000"/>
              </a:spcBef>
              <a:spcAft>
                <a:spcPct val="40000"/>
              </a:spcAft>
              <a:buFont typeface="Arial" panose="020B0604020202020204" pitchFamily="34" charset="0"/>
              <a:buChar char="•"/>
            </a:pPr>
            <a:r>
              <a:rPr lang="en-US" sz="2800" dirty="0" smtClean="0">
                <a:solidFill>
                  <a:srgbClr val="0039A6"/>
                </a:solidFill>
              </a:rPr>
              <a:t>ACS does not endorse any particular service provider</a:t>
            </a:r>
            <a:endParaRPr lang="en-US" sz="2400" dirty="0" smtClean="0"/>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4738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19088"/>
            <a:ext cx="6081712" cy="944562"/>
          </a:xfrm>
        </p:spPr>
        <p:txBody>
          <a:bodyPr/>
          <a:lstStyle/>
          <a:p>
            <a:r>
              <a:rPr lang="en-US" dirty="0" smtClean="0">
                <a:solidFill>
                  <a:schemeClr val="tx1"/>
                </a:solidFill>
              </a:rPr>
              <a:t>Sources of Information…</a:t>
            </a:r>
            <a:endParaRPr lang="en-US" dirty="0">
              <a:solidFill>
                <a:schemeClr val="tx1"/>
              </a:solidFill>
            </a:endParaRPr>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15</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3"/>
          <a:stretch>
            <a:fillRect/>
          </a:stretch>
        </p:blipFill>
        <p:spPr>
          <a:xfrm>
            <a:off x="2565124" y="1995575"/>
            <a:ext cx="3886200" cy="4283745"/>
          </a:xfrm>
          <a:prstGeom prst="rect">
            <a:avLst/>
          </a:prstGeom>
          <a:ln w="12700">
            <a:solidFill>
              <a:schemeClr val="tx1"/>
            </a:solidFill>
          </a:ln>
        </p:spPr>
      </p:pic>
      <p:sp>
        <p:nvSpPr>
          <p:cNvPr id="12" name="TextBox 11"/>
          <p:cNvSpPr txBox="1"/>
          <p:nvPr/>
        </p:nvSpPr>
        <p:spPr>
          <a:xfrm>
            <a:off x="827088" y="1438270"/>
            <a:ext cx="6740697" cy="400110"/>
          </a:xfrm>
          <a:prstGeom prst="rect">
            <a:avLst/>
          </a:prstGeom>
          <a:noFill/>
        </p:spPr>
        <p:txBody>
          <a:bodyPr wrap="none" rtlCol="0">
            <a:spAutoFit/>
          </a:bodyPr>
          <a:lstStyle/>
          <a:p>
            <a:r>
              <a:rPr lang="en-US" sz="2000" b="1" dirty="0" smtClean="0"/>
              <a:t>Great first place to look for your answers (bookmark):</a:t>
            </a:r>
            <a:endParaRPr lang="en-US" sz="2000" b="1" dirty="0"/>
          </a:p>
        </p:txBody>
      </p:sp>
      <p:sp>
        <p:nvSpPr>
          <p:cNvPr id="7" name="Right Arrow 6"/>
          <p:cNvSpPr/>
          <p:nvPr/>
        </p:nvSpPr>
        <p:spPr>
          <a:xfrm>
            <a:off x="1496291" y="3879273"/>
            <a:ext cx="1330036" cy="83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935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Information…</a:t>
            </a:r>
          </a:p>
        </p:txBody>
      </p:sp>
      <p:sp>
        <p:nvSpPr>
          <p:cNvPr id="3" name="Content Placeholder 2"/>
          <p:cNvSpPr>
            <a:spLocks noGrp="1"/>
          </p:cNvSpPr>
          <p:nvPr>
            <p:ph idx="1"/>
          </p:nvPr>
        </p:nvSpPr>
        <p:spPr>
          <a:xfrm>
            <a:off x="817563" y="1773238"/>
            <a:ext cx="7859712" cy="4352925"/>
          </a:xfrm>
        </p:spPr>
        <p:txBody>
          <a:bodyPr/>
          <a:lstStyle/>
          <a:p>
            <a:pPr marL="342900" lvl="1" indent="-342900" defTabSz="457200">
              <a:buFont typeface="Arial" panose="020B0604020202020204" pitchFamily="34" charset="0"/>
              <a:buChar char="•"/>
            </a:pPr>
            <a:r>
              <a:rPr lang="en-US" sz="1800" kern="1200" dirty="0">
                <a:ea typeface="+mn-ea"/>
                <a:cs typeface="+mn-cs"/>
              </a:rPr>
              <a:t>Headquarters listing in your folder.  If you don’t know who to call, contact local section support!</a:t>
            </a:r>
          </a:p>
          <a:p>
            <a:pPr marL="342900" lvl="1" indent="-342900" defTabSz="457200">
              <a:buFont typeface="Arial" panose="020B0604020202020204" pitchFamily="34" charset="0"/>
              <a:buChar char="•"/>
            </a:pPr>
            <a:endParaRPr lang="en-US" sz="1800" kern="1200" dirty="0">
              <a:ea typeface="+mn-ea"/>
              <a:cs typeface="+mn-cs"/>
            </a:endParaRPr>
          </a:p>
          <a:p>
            <a:pPr marL="342900" lvl="1" indent="-342900" defTabSz="457200">
              <a:buFont typeface="Arial" panose="020B0604020202020204" pitchFamily="34" charset="0"/>
              <a:buChar char="•"/>
            </a:pPr>
            <a:r>
              <a:rPr lang="en-US" sz="1800" kern="1200" dirty="0">
                <a:ea typeface="+mn-ea"/>
                <a:cs typeface="+mn-cs"/>
                <a:hlinkClick r:id="rId3"/>
              </a:rPr>
              <a:t>LSAC@acs.org</a:t>
            </a:r>
            <a:r>
              <a:rPr lang="en-US" sz="1800" kern="1200" dirty="0">
                <a:ea typeface="+mn-ea"/>
                <a:cs typeface="+mn-cs"/>
              </a:rPr>
              <a:t> – Committee on Local Section Activities</a:t>
            </a:r>
          </a:p>
          <a:p>
            <a:pPr marL="342900" lvl="1" indent="-342900" defTabSz="457200">
              <a:buFont typeface="Arial" panose="020B0604020202020204" pitchFamily="34" charset="0"/>
              <a:buChar char="•"/>
            </a:pPr>
            <a:r>
              <a:rPr lang="en-US" sz="1800" kern="1200" dirty="0" smtClean="0">
                <a:ea typeface="+mn-ea"/>
                <a:cs typeface="+mn-cs"/>
                <a:hlinkClick r:id="rId4"/>
              </a:rPr>
              <a:t>OLSA@acs.org</a:t>
            </a:r>
            <a:r>
              <a:rPr lang="en-US" sz="1800" kern="1200" dirty="0" smtClean="0">
                <a:ea typeface="+mn-ea"/>
                <a:cs typeface="+mn-cs"/>
              </a:rPr>
              <a:t> </a:t>
            </a:r>
            <a:r>
              <a:rPr lang="en-US" sz="1800" kern="1200" dirty="0">
                <a:ea typeface="+mn-ea"/>
                <a:cs typeface="+mn-cs"/>
              </a:rPr>
              <a:t>– Office of Local Section Activities</a:t>
            </a:r>
          </a:p>
          <a:p>
            <a:pPr marL="342900" lvl="1" indent="-342900" defTabSz="457200">
              <a:buFont typeface="Arial" panose="020B0604020202020204" pitchFamily="34" charset="0"/>
              <a:buChar char="•"/>
            </a:pPr>
            <a:r>
              <a:rPr lang="en-US" sz="1800" kern="1200" dirty="0" smtClean="0">
                <a:ea typeface="+mn-ea"/>
                <a:cs typeface="+mn-cs"/>
                <a:hlinkClick r:id="rId5"/>
              </a:rPr>
              <a:t>FORMS@acs.org</a:t>
            </a:r>
            <a:r>
              <a:rPr lang="en-US" sz="1800" kern="1200" dirty="0" smtClean="0">
                <a:ea typeface="+mn-ea"/>
                <a:cs typeface="+mn-cs"/>
              </a:rPr>
              <a:t> </a:t>
            </a:r>
            <a:r>
              <a:rPr lang="en-US" sz="1800" kern="1200" dirty="0">
                <a:ea typeface="+mn-ea"/>
                <a:cs typeface="+mn-cs"/>
              </a:rPr>
              <a:t>– Annual Reports</a:t>
            </a:r>
          </a:p>
          <a:p>
            <a:pPr marL="342900" lvl="1" indent="-342900" defTabSz="457200">
              <a:buFont typeface="Arial" panose="020B0604020202020204" pitchFamily="34" charset="0"/>
              <a:buChar char="•"/>
            </a:pPr>
            <a:r>
              <a:rPr lang="en-US" sz="1800" kern="1200" dirty="0" smtClean="0">
                <a:ea typeface="+mn-ea"/>
                <a:cs typeface="+mn-cs"/>
                <a:hlinkClick r:id="rId6"/>
              </a:rPr>
              <a:t>Rosters@acs.org</a:t>
            </a:r>
            <a:r>
              <a:rPr lang="en-US" sz="1800" kern="1200" dirty="0" smtClean="0">
                <a:ea typeface="+mn-ea"/>
                <a:cs typeface="+mn-cs"/>
              </a:rPr>
              <a:t> </a:t>
            </a:r>
            <a:r>
              <a:rPr lang="en-US" sz="1800" kern="1200" dirty="0">
                <a:ea typeface="+mn-ea"/>
                <a:cs typeface="+mn-cs"/>
              </a:rPr>
              <a:t>– </a:t>
            </a:r>
            <a:r>
              <a:rPr lang="en-US" sz="1800" kern="1200" dirty="0" err="1">
                <a:ea typeface="+mn-ea"/>
                <a:cs typeface="+mn-cs"/>
              </a:rPr>
              <a:t>eRosters</a:t>
            </a:r>
            <a:endParaRPr lang="en-US" sz="1800" kern="1200" dirty="0">
              <a:ea typeface="+mn-ea"/>
              <a:cs typeface="+mn-cs"/>
            </a:endParaRPr>
          </a:p>
          <a:p>
            <a:pPr marL="342900" lvl="1" indent="-342900" defTabSz="457200">
              <a:buFont typeface="Arial" panose="020B0604020202020204" pitchFamily="34" charset="0"/>
              <a:buChar char="•"/>
            </a:pPr>
            <a:r>
              <a:rPr lang="en-US" sz="1800" kern="1200" dirty="0" smtClean="0">
                <a:ea typeface="+mn-ea"/>
                <a:cs typeface="+mn-cs"/>
                <a:hlinkClick r:id="rId7"/>
              </a:rPr>
              <a:t>m_Obrien@acs.org</a:t>
            </a:r>
            <a:r>
              <a:rPr lang="en-US" sz="1800" kern="1200" dirty="0" smtClean="0">
                <a:ea typeface="+mn-ea"/>
                <a:cs typeface="+mn-cs"/>
              </a:rPr>
              <a:t>  </a:t>
            </a:r>
            <a:r>
              <a:rPr lang="en-US" sz="1800" kern="1200" dirty="0">
                <a:ea typeface="+mn-ea"/>
                <a:cs typeface="+mn-cs"/>
              </a:rPr>
              <a:t>– Mark O’Brien, LSAC staff liaison</a:t>
            </a:r>
          </a:p>
          <a:p>
            <a:pPr marL="0" lvl="0" indent="0" defTabSz="457200" eaLnBrk="1" fontAlgn="auto" hangingPunct="1">
              <a:spcBef>
                <a:spcPts val="0"/>
              </a:spcBef>
              <a:spcAft>
                <a:spcPts val="0"/>
              </a:spcAft>
              <a:buNone/>
            </a:pPr>
            <a:endParaRPr lang="en-US" sz="2400" kern="1200" dirty="0" smtClean="0">
              <a:solidFill>
                <a:srgbClr val="000000"/>
              </a:solidFill>
            </a:endParaRPr>
          </a:p>
          <a:p>
            <a:pPr marL="0" lvl="0" indent="0" defTabSz="457200" eaLnBrk="1" fontAlgn="auto" hangingPunct="1">
              <a:spcBef>
                <a:spcPts val="0"/>
              </a:spcBef>
              <a:spcAft>
                <a:spcPts val="0"/>
              </a:spcAft>
              <a:buNone/>
            </a:pPr>
            <a:r>
              <a:rPr lang="en-US" sz="2400" b="1" kern="1200" dirty="0">
                <a:solidFill>
                  <a:srgbClr val="000000"/>
                </a:solidFill>
              </a:rPr>
              <a:t>	</a:t>
            </a:r>
            <a:endParaRPr lang="en-US" sz="3200" b="1" kern="1200" dirty="0">
              <a:solidFill>
                <a:srgbClr val="000000"/>
              </a:solidFill>
            </a:endParaRPr>
          </a:p>
          <a:p>
            <a:pPr marL="0" lvl="0" indent="0" defTabSz="457200" eaLnBrk="1" fontAlgn="auto" hangingPunct="1">
              <a:spcBef>
                <a:spcPts val="0"/>
              </a:spcBef>
              <a:spcAft>
                <a:spcPts val="0"/>
              </a:spcAft>
              <a:buNone/>
            </a:pPr>
            <a:r>
              <a:rPr lang="en-US" sz="2000" b="1" kern="1200" dirty="0">
                <a:solidFill>
                  <a:srgbClr val="000000"/>
                </a:solidFill>
              </a:rPr>
              <a:t> </a:t>
            </a:r>
          </a:p>
          <a:p>
            <a:pPr marL="0" lvl="0" indent="0" defTabSz="457200" eaLnBrk="1" fontAlgn="auto" hangingPunct="1">
              <a:spcBef>
                <a:spcPts val="0"/>
              </a:spcBef>
              <a:spcAft>
                <a:spcPts val="0"/>
              </a:spcAft>
              <a:buNone/>
            </a:pPr>
            <a:endParaRPr lang="en-US" sz="2400" b="1" kern="1200" dirty="0">
              <a:solidFill>
                <a:srgbClr val="000000"/>
              </a:solidFill>
            </a:endParaRP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C99C42CC-5E2E-4BC0-A7F2-92BB643EABF9}" type="slidenum">
              <a:rPr lang="en-GB" smtClean="0"/>
              <a:pPr>
                <a:defRPr/>
              </a:pPr>
              <a:t>16</a:t>
            </a:fld>
            <a:endParaRPr lang="en-GB"/>
          </a:p>
        </p:txBody>
      </p:sp>
    </p:spTree>
    <p:extLst>
      <p:ext uri="{BB962C8B-B14F-4D97-AF65-F5344CB8AC3E}">
        <p14:creationId xmlns:p14="http://schemas.microsoft.com/office/powerpoint/2010/main" val="330274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Information…</a:t>
            </a:r>
          </a:p>
        </p:txBody>
      </p:sp>
      <p:sp>
        <p:nvSpPr>
          <p:cNvPr id="3" name="Content Placeholder 2"/>
          <p:cNvSpPr>
            <a:spLocks noGrp="1"/>
          </p:cNvSpPr>
          <p:nvPr>
            <p:ph idx="1"/>
          </p:nvPr>
        </p:nvSpPr>
        <p:spPr>
          <a:xfrm>
            <a:off x="817563" y="1773238"/>
            <a:ext cx="7859712" cy="4352925"/>
          </a:xfrm>
        </p:spPr>
        <p:txBody>
          <a:bodyPr/>
          <a:lstStyle/>
          <a:p>
            <a:pPr marL="342900" lvl="1" indent="-342900" defTabSz="457200">
              <a:buFont typeface="Arial" panose="020B0604020202020204" pitchFamily="34" charset="0"/>
              <a:buChar char="•"/>
            </a:pPr>
            <a:r>
              <a:rPr lang="en-US" sz="2400" kern="1200" dirty="0">
                <a:ea typeface="+mn-ea"/>
                <a:cs typeface="+mn-cs"/>
              </a:rPr>
              <a:t>Contact each other!  All ACS officers, including local section officers, are included in an annual directory which has come to be known as the Yellow Book. </a:t>
            </a:r>
            <a:endParaRPr lang="en-US" sz="2400" kern="1200" dirty="0" smtClean="0">
              <a:ea typeface="+mn-ea"/>
              <a:cs typeface="+mn-cs"/>
            </a:endParaRPr>
          </a:p>
          <a:p>
            <a:pPr marL="342900" lvl="1" indent="-342900" defTabSz="457200">
              <a:buFont typeface="Arial" panose="020B0604020202020204" pitchFamily="34" charset="0"/>
              <a:buChar char="•"/>
            </a:pPr>
            <a:r>
              <a:rPr lang="en-US" sz="2400" kern="1200" dirty="0" smtClean="0">
                <a:ea typeface="+mn-ea"/>
                <a:cs typeface="+mn-cs"/>
              </a:rPr>
              <a:t>By </a:t>
            </a:r>
            <a:r>
              <a:rPr lang="en-US" sz="2400" kern="1200" dirty="0">
                <a:ea typeface="+mn-ea"/>
                <a:cs typeface="+mn-cs"/>
              </a:rPr>
              <a:t>virtue of your office you have access to the contact information of all other ACS officers and the staff that support national governance committees like the Committee on Local Section Activities.</a:t>
            </a:r>
          </a:p>
          <a:p>
            <a:pPr marL="342900" lvl="1" indent="-342900" defTabSz="457200">
              <a:buFont typeface="Arial" panose="020B0604020202020204" pitchFamily="34" charset="0"/>
              <a:buChar char="•"/>
            </a:pPr>
            <a:r>
              <a:rPr lang="en-US" sz="2400" kern="1200" dirty="0" smtClean="0">
                <a:ea typeface="+mn-ea"/>
                <a:cs typeface="+mn-cs"/>
              </a:rPr>
              <a:t>Search </a:t>
            </a:r>
            <a:r>
              <a:rPr lang="en-US" sz="2400" kern="1200" dirty="0">
                <a:ea typeface="+mn-ea"/>
                <a:cs typeface="+mn-cs"/>
              </a:rPr>
              <a:t>ACS Yellow Book, you will be asked to verify using your last name and ACS membership number or your ACS ID.</a:t>
            </a:r>
          </a:p>
          <a:p>
            <a:pPr marL="0" lvl="0" indent="0" defTabSz="457200" eaLnBrk="1" fontAlgn="auto" hangingPunct="1">
              <a:spcBef>
                <a:spcPts val="0"/>
              </a:spcBef>
              <a:spcAft>
                <a:spcPts val="0"/>
              </a:spcAft>
              <a:buNone/>
            </a:pPr>
            <a:r>
              <a:rPr lang="en-US" sz="2400" b="1" kern="1200" dirty="0">
                <a:solidFill>
                  <a:srgbClr val="000000"/>
                </a:solidFill>
              </a:rPr>
              <a:t>	</a:t>
            </a:r>
            <a:endParaRPr lang="en-US" sz="3200" b="1" kern="1200" dirty="0">
              <a:solidFill>
                <a:srgbClr val="000000"/>
              </a:solidFill>
            </a:endParaRPr>
          </a:p>
          <a:p>
            <a:pPr marL="0" lvl="0" indent="0" defTabSz="457200" eaLnBrk="1" fontAlgn="auto" hangingPunct="1">
              <a:spcBef>
                <a:spcPts val="0"/>
              </a:spcBef>
              <a:spcAft>
                <a:spcPts val="0"/>
              </a:spcAft>
              <a:buNone/>
            </a:pPr>
            <a:r>
              <a:rPr lang="en-US" sz="2000" b="1" kern="1200" dirty="0">
                <a:solidFill>
                  <a:srgbClr val="000000"/>
                </a:solidFill>
              </a:rPr>
              <a:t> </a:t>
            </a:r>
          </a:p>
          <a:p>
            <a:pPr marL="0" lvl="0" indent="0" defTabSz="457200" eaLnBrk="1" fontAlgn="auto" hangingPunct="1">
              <a:spcBef>
                <a:spcPts val="0"/>
              </a:spcBef>
              <a:spcAft>
                <a:spcPts val="0"/>
              </a:spcAft>
              <a:buNone/>
            </a:pPr>
            <a:endParaRPr lang="en-US" sz="2400" b="1" kern="1200" dirty="0">
              <a:solidFill>
                <a:srgbClr val="000000"/>
              </a:solidFill>
            </a:endParaRP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C99C42CC-5E2E-4BC0-A7F2-92BB643EABF9}" type="slidenum">
              <a:rPr lang="en-GB" smtClean="0"/>
              <a:pPr>
                <a:defRPr/>
              </a:pPr>
              <a:t>17</a:t>
            </a:fld>
            <a:endParaRPr lang="en-GB"/>
          </a:p>
        </p:txBody>
      </p:sp>
    </p:spTree>
    <p:extLst>
      <p:ext uri="{BB962C8B-B14F-4D97-AF65-F5344CB8AC3E}">
        <p14:creationId xmlns:p14="http://schemas.microsoft.com/office/powerpoint/2010/main" val="2331307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ARE THERE ANY OTHER QUESTIONS</a:t>
            </a:r>
            <a:endParaRPr lang="en-US"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C99C42CC-5E2E-4BC0-A7F2-92BB643EABF9}" type="slidenum">
              <a:rPr lang="en-GB" smtClean="0"/>
              <a:pPr>
                <a:defRPr/>
              </a:pPr>
              <a:t>18</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56" y="1407392"/>
            <a:ext cx="6539646" cy="4904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89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txBox="1">
            <a:spLocks noGrp="1" noChangeArrowheads="1"/>
          </p:cNvSpPr>
          <p:nvPr/>
        </p:nvSpPr>
        <p:spPr bwMode="auto">
          <a:xfrm>
            <a:off x="817563" y="925513"/>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54A6"/>
                </a:solidFill>
                <a:latin typeface="Arial" charset="0"/>
                <a:ea typeface="ＭＳ Ｐゴシック" charset="0"/>
                <a:cs typeface="ＭＳ Ｐゴシック" charset="0"/>
              </a:defRPr>
            </a:lvl1pPr>
            <a:lvl2pPr marL="742950" indent="-285750" eaLnBrk="0" hangingPunct="0">
              <a:defRPr sz="2400">
                <a:solidFill>
                  <a:srgbClr val="0054A6"/>
                </a:solidFill>
                <a:latin typeface="Arial" charset="0"/>
                <a:ea typeface="ＭＳ Ｐゴシック" charset="0"/>
              </a:defRPr>
            </a:lvl2pPr>
            <a:lvl3pPr marL="1143000" indent="-228600" eaLnBrk="0" hangingPunct="0">
              <a:defRPr sz="2400">
                <a:solidFill>
                  <a:srgbClr val="0054A6"/>
                </a:solidFill>
                <a:latin typeface="Arial" charset="0"/>
                <a:ea typeface="ＭＳ Ｐゴシック" charset="0"/>
              </a:defRPr>
            </a:lvl3pPr>
            <a:lvl4pPr marL="1600200" indent="-228600" eaLnBrk="0" hangingPunct="0">
              <a:defRPr sz="2400">
                <a:solidFill>
                  <a:srgbClr val="0054A6"/>
                </a:solidFill>
                <a:latin typeface="Arial" charset="0"/>
                <a:ea typeface="ＭＳ Ｐゴシック" charset="0"/>
              </a:defRPr>
            </a:lvl4pPr>
            <a:lvl5pPr marL="2057400" indent="-228600" eaLnBrk="0" hangingPunct="0">
              <a:defRPr sz="2400">
                <a:solidFill>
                  <a:srgbClr val="0054A6"/>
                </a:solidFill>
                <a:latin typeface="Arial" charset="0"/>
                <a:ea typeface="ＭＳ Ｐゴシック" charset="0"/>
              </a:defRPr>
            </a:lvl5pPr>
            <a:lvl6pPr marL="25146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defTabSz="914400" eaLnBrk="1" fontAlgn="base" hangingPunct="1">
              <a:spcBef>
                <a:spcPct val="0"/>
              </a:spcBef>
              <a:spcAft>
                <a:spcPct val="0"/>
              </a:spcAft>
            </a:pPr>
            <a:r>
              <a:rPr lang="en-GB" sz="800" b="1"/>
              <a:t>American Chemical Society</a:t>
            </a:r>
          </a:p>
        </p:txBody>
      </p:sp>
      <p:sp>
        <p:nvSpPr>
          <p:cNvPr id="4099" name="Rectangle 5"/>
          <p:cNvSpPr>
            <a:spLocks noChangeArrowheads="1"/>
          </p:cNvSpPr>
          <p:nvPr/>
        </p:nvSpPr>
        <p:spPr bwMode="auto">
          <a:xfrm>
            <a:off x="603858" y="3073856"/>
            <a:ext cx="562760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defTabSz="914400" eaLnBrk="0" fontAlgn="base" hangingPunct="0">
              <a:spcBef>
                <a:spcPct val="0"/>
              </a:spcBef>
              <a:spcAft>
                <a:spcPct val="0"/>
              </a:spcAft>
            </a:pPr>
            <a:r>
              <a:rPr lang="en-US" sz="3200" b="1" dirty="0" smtClean="0">
                <a:solidFill>
                  <a:srgbClr val="FFFFFF"/>
                </a:solidFill>
                <a:latin typeface="Arial"/>
              </a:rPr>
              <a:t>Town Hall Meeting Wrap Up</a:t>
            </a:r>
          </a:p>
          <a:p>
            <a:pPr algn="ctr" defTabSz="914400" eaLnBrk="0" fontAlgn="base" hangingPunct="0">
              <a:spcBef>
                <a:spcPct val="0"/>
              </a:spcBef>
              <a:spcAft>
                <a:spcPct val="0"/>
              </a:spcAft>
            </a:pPr>
            <a:endParaRPr lang="en-US" sz="3700" b="1" dirty="0">
              <a:solidFill>
                <a:srgbClr val="FFFFFF"/>
              </a:solidFill>
              <a:latin typeface="Arial"/>
            </a:endParaRPr>
          </a:p>
          <a:p>
            <a:pPr algn="ctr" defTabSz="914400" eaLnBrk="0" fontAlgn="base" hangingPunct="0">
              <a:spcBef>
                <a:spcPct val="0"/>
              </a:spcBef>
              <a:spcAft>
                <a:spcPct val="0"/>
              </a:spcAft>
            </a:pPr>
            <a:endParaRPr lang="en-US" sz="3700" b="1" dirty="0" smtClean="0">
              <a:solidFill>
                <a:srgbClr val="FFFFFF"/>
              </a:solidFill>
              <a:latin typeface="Arial"/>
            </a:endParaRPr>
          </a:p>
          <a:p>
            <a:pPr algn="ctr" defTabSz="914400" eaLnBrk="0" fontAlgn="base" hangingPunct="0">
              <a:spcBef>
                <a:spcPct val="0"/>
              </a:spcBef>
              <a:spcAft>
                <a:spcPct val="0"/>
              </a:spcAft>
            </a:pPr>
            <a:r>
              <a:rPr lang="en-US" sz="3700" b="1" dirty="0" smtClean="0">
                <a:solidFill>
                  <a:srgbClr val="FFFFFF"/>
                </a:solidFill>
                <a:latin typeface="Arial"/>
              </a:rPr>
              <a:t>What can we do to make your local section successful?</a:t>
            </a:r>
            <a:endParaRPr lang="en-US" sz="3700" b="1" dirty="0">
              <a:solidFill>
                <a:srgbClr val="FFFFFF"/>
              </a:solidFill>
              <a:latin typeface="Arial"/>
            </a:endParaRPr>
          </a:p>
          <a:p>
            <a:pPr defTabSz="914400" eaLnBrk="0" fontAlgn="base" hangingPunct="0">
              <a:spcBef>
                <a:spcPct val="0"/>
              </a:spcBef>
              <a:spcAft>
                <a:spcPct val="0"/>
              </a:spcAft>
            </a:pPr>
            <a:r>
              <a:rPr lang="en-US" b="1" dirty="0">
                <a:solidFill>
                  <a:srgbClr val="FFFFFF"/>
                </a:solidFill>
                <a:latin typeface="Arial"/>
              </a:rPr>
              <a:t> </a:t>
            </a:r>
          </a:p>
        </p:txBody>
      </p:sp>
      <p:sp>
        <p:nvSpPr>
          <p:cNvPr id="2" name="Rectangle 1"/>
          <p:cNvSpPr/>
          <p:nvPr/>
        </p:nvSpPr>
        <p:spPr>
          <a:xfrm>
            <a:off x="1512408" y="5935795"/>
            <a:ext cx="4038600" cy="584776"/>
          </a:xfrm>
          <a:prstGeom prst="rect">
            <a:avLst/>
          </a:prstGeom>
        </p:spPr>
        <p:txBody>
          <a:bodyPr wrap="square">
            <a:spAutoFit/>
          </a:bodyPr>
          <a:lstStyle/>
          <a:p>
            <a:pPr defTabSz="914400" fontAlgn="base">
              <a:spcBef>
                <a:spcPct val="0"/>
              </a:spcBef>
              <a:spcAft>
                <a:spcPct val="0"/>
              </a:spcAft>
            </a:pPr>
            <a:r>
              <a:rPr lang="en-US" sz="3200" dirty="0">
                <a:solidFill>
                  <a:srgbClr val="FFFFFF"/>
                </a:solidFill>
                <a:latin typeface="Arial"/>
              </a:rPr>
              <a:t>January </a:t>
            </a:r>
            <a:r>
              <a:rPr lang="en-US" sz="3200" dirty="0" smtClean="0">
                <a:solidFill>
                  <a:srgbClr val="FFFFFF"/>
                </a:solidFill>
                <a:latin typeface="Arial"/>
              </a:rPr>
              <a:t>21, 2018</a:t>
            </a:r>
            <a:endParaRPr lang="en-US" sz="3200" dirty="0">
              <a:solidFill>
                <a:srgbClr val="FFFFFF"/>
              </a:solidFill>
              <a:latin typeface="Arial"/>
            </a:endParaRPr>
          </a:p>
        </p:txBody>
      </p:sp>
      <p:pic>
        <p:nvPicPr>
          <p:cNvPr id="3" name="Picture 2"/>
          <p:cNvPicPr>
            <a:picLocks noChangeAspect="1"/>
          </p:cNvPicPr>
          <p:nvPr/>
        </p:nvPicPr>
        <p:blipFill>
          <a:blip r:embed="rId4"/>
          <a:stretch>
            <a:fillRect/>
          </a:stretch>
        </p:blipFill>
        <p:spPr>
          <a:xfrm>
            <a:off x="6528322" y="2683988"/>
            <a:ext cx="2822693" cy="2560542"/>
          </a:xfrm>
          <a:prstGeom prst="rect">
            <a:avLst/>
          </a:prstGeom>
        </p:spPr>
      </p:pic>
    </p:spTree>
    <p:custDataLst>
      <p:tags r:id="rId1"/>
    </p:custDataLst>
    <p:extLst>
      <p:ext uri="{BB962C8B-B14F-4D97-AF65-F5344CB8AC3E}">
        <p14:creationId xmlns:p14="http://schemas.microsoft.com/office/powerpoint/2010/main" val="178742616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txBox="1">
            <a:spLocks noGrp="1" noChangeArrowheads="1"/>
          </p:cNvSpPr>
          <p:nvPr/>
        </p:nvSpPr>
        <p:spPr bwMode="auto">
          <a:xfrm>
            <a:off x="817563" y="925513"/>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54A6"/>
                </a:solidFill>
                <a:latin typeface="Arial" charset="0"/>
                <a:ea typeface="ＭＳ Ｐゴシック" charset="0"/>
                <a:cs typeface="ＭＳ Ｐゴシック" charset="0"/>
              </a:defRPr>
            </a:lvl1pPr>
            <a:lvl2pPr marL="742950" indent="-285750" eaLnBrk="0" hangingPunct="0">
              <a:defRPr sz="2400">
                <a:solidFill>
                  <a:srgbClr val="0054A6"/>
                </a:solidFill>
                <a:latin typeface="Arial" charset="0"/>
                <a:ea typeface="ＭＳ Ｐゴシック" charset="0"/>
              </a:defRPr>
            </a:lvl2pPr>
            <a:lvl3pPr marL="1143000" indent="-228600" eaLnBrk="0" hangingPunct="0">
              <a:defRPr sz="2400">
                <a:solidFill>
                  <a:srgbClr val="0054A6"/>
                </a:solidFill>
                <a:latin typeface="Arial" charset="0"/>
                <a:ea typeface="ＭＳ Ｐゴシック" charset="0"/>
              </a:defRPr>
            </a:lvl3pPr>
            <a:lvl4pPr marL="1600200" indent="-228600" eaLnBrk="0" hangingPunct="0">
              <a:defRPr sz="2400">
                <a:solidFill>
                  <a:srgbClr val="0054A6"/>
                </a:solidFill>
                <a:latin typeface="Arial" charset="0"/>
                <a:ea typeface="ＭＳ Ｐゴシック" charset="0"/>
              </a:defRPr>
            </a:lvl4pPr>
            <a:lvl5pPr marL="2057400" indent="-228600" eaLnBrk="0" hangingPunct="0">
              <a:defRPr sz="2400">
                <a:solidFill>
                  <a:srgbClr val="0054A6"/>
                </a:solidFill>
                <a:latin typeface="Arial" charset="0"/>
                <a:ea typeface="ＭＳ Ｐゴシック" charset="0"/>
              </a:defRPr>
            </a:lvl5pPr>
            <a:lvl6pPr marL="25146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defTabSz="914400" eaLnBrk="1" fontAlgn="base" hangingPunct="1">
              <a:spcBef>
                <a:spcPct val="0"/>
              </a:spcBef>
              <a:spcAft>
                <a:spcPct val="0"/>
              </a:spcAft>
            </a:pPr>
            <a:r>
              <a:rPr lang="en-GB" sz="800" b="1"/>
              <a:t>American Chemical Society</a:t>
            </a:r>
          </a:p>
        </p:txBody>
      </p:sp>
      <p:sp>
        <p:nvSpPr>
          <p:cNvPr id="4099" name="Rectangle 5"/>
          <p:cNvSpPr>
            <a:spLocks noChangeArrowheads="1"/>
          </p:cNvSpPr>
          <p:nvPr/>
        </p:nvSpPr>
        <p:spPr bwMode="auto">
          <a:xfrm>
            <a:off x="-513742" y="3331395"/>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defTabSz="914400" eaLnBrk="0" fontAlgn="base" hangingPunct="0">
              <a:spcBef>
                <a:spcPct val="0"/>
              </a:spcBef>
              <a:spcAft>
                <a:spcPct val="0"/>
              </a:spcAft>
            </a:pPr>
            <a:r>
              <a:rPr lang="en-US" sz="4000" dirty="0" smtClean="0">
                <a:solidFill>
                  <a:srgbClr val="FFFFFF"/>
                </a:solidFill>
                <a:latin typeface="Arial"/>
              </a:rPr>
              <a:t>Local </a:t>
            </a:r>
            <a:r>
              <a:rPr lang="en-US" sz="4000" dirty="0">
                <a:solidFill>
                  <a:srgbClr val="FFFFFF"/>
                </a:solidFill>
                <a:latin typeface="Arial"/>
              </a:rPr>
              <a:t>Section </a:t>
            </a:r>
            <a:r>
              <a:rPr lang="en-US" sz="4000" dirty="0" smtClean="0">
                <a:solidFill>
                  <a:srgbClr val="FFFFFF"/>
                </a:solidFill>
                <a:latin typeface="Arial"/>
              </a:rPr>
              <a:t>Track </a:t>
            </a:r>
          </a:p>
          <a:p>
            <a:pPr algn="ctr" defTabSz="914400" eaLnBrk="0" fontAlgn="base" hangingPunct="0">
              <a:spcBef>
                <a:spcPct val="0"/>
              </a:spcBef>
              <a:spcAft>
                <a:spcPct val="0"/>
              </a:spcAft>
            </a:pPr>
            <a:r>
              <a:rPr lang="en-US" sz="4000" dirty="0" smtClean="0">
                <a:solidFill>
                  <a:srgbClr val="FFFFFF"/>
                </a:solidFill>
                <a:latin typeface="Arial"/>
              </a:rPr>
              <a:t>Team Project:</a:t>
            </a:r>
          </a:p>
          <a:p>
            <a:pPr algn="ctr" defTabSz="914400" eaLnBrk="0" fontAlgn="base" hangingPunct="0">
              <a:spcBef>
                <a:spcPct val="0"/>
              </a:spcBef>
              <a:spcAft>
                <a:spcPct val="0"/>
              </a:spcAft>
            </a:pPr>
            <a:endParaRPr lang="en-US" sz="4000" dirty="0" smtClean="0">
              <a:solidFill>
                <a:srgbClr val="FFFFFF"/>
              </a:solidFill>
              <a:latin typeface="Arial"/>
            </a:endParaRPr>
          </a:p>
          <a:p>
            <a:pPr algn="ctr" defTabSz="914400" eaLnBrk="0" fontAlgn="base" hangingPunct="0">
              <a:spcBef>
                <a:spcPct val="0"/>
              </a:spcBef>
              <a:spcAft>
                <a:spcPct val="0"/>
              </a:spcAft>
            </a:pPr>
            <a:r>
              <a:rPr lang="en-US" sz="4000" dirty="0" smtClean="0">
                <a:solidFill>
                  <a:srgbClr val="FFFFFF"/>
                </a:solidFill>
                <a:latin typeface="Arial"/>
              </a:rPr>
              <a:t>Pulling it all Together</a:t>
            </a:r>
          </a:p>
          <a:p>
            <a:pPr algn="ctr" defTabSz="914400" eaLnBrk="0" fontAlgn="base" hangingPunct="0">
              <a:spcBef>
                <a:spcPct val="0"/>
              </a:spcBef>
              <a:spcAft>
                <a:spcPct val="0"/>
              </a:spcAft>
            </a:pPr>
            <a:r>
              <a:rPr lang="en-US" sz="3700" b="1" dirty="0" smtClean="0">
                <a:solidFill>
                  <a:srgbClr val="FFFFFF"/>
                </a:solidFill>
                <a:latin typeface="Arial"/>
              </a:rPr>
              <a:t> </a:t>
            </a:r>
            <a:endParaRPr lang="en-US" sz="3700" b="1" dirty="0">
              <a:solidFill>
                <a:srgbClr val="FFFFFF"/>
              </a:solidFill>
              <a:latin typeface="Arial"/>
            </a:endParaRPr>
          </a:p>
          <a:p>
            <a:pPr defTabSz="914400" eaLnBrk="0" fontAlgn="base" hangingPunct="0">
              <a:spcBef>
                <a:spcPct val="0"/>
              </a:spcBef>
              <a:spcAft>
                <a:spcPct val="0"/>
              </a:spcAft>
            </a:pPr>
            <a:r>
              <a:rPr lang="en-US" b="1" dirty="0">
                <a:solidFill>
                  <a:srgbClr val="FFFFFF"/>
                </a:solidFill>
                <a:latin typeface="Arial"/>
              </a:rPr>
              <a:t> </a:t>
            </a:r>
          </a:p>
        </p:txBody>
      </p:sp>
      <p:sp>
        <p:nvSpPr>
          <p:cNvPr id="2" name="Rectangle 1"/>
          <p:cNvSpPr/>
          <p:nvPr/>
        </p:nvSpPr>
        <p:spPr>
          <a:xfrm>
            <a:off x="1512408" y="5935795"/>
            <a:ext cx="4038600" cy="584776"/>
          </a:xfrm>
          <a:prstGeom prst="rect">
            <a:avLst/>
          </a:prstGeom>
        </p:spPr>
        <p:txBody>
          <a:bodyPr wrap="square">
            <a:spAutoFit/>
          </a:bodyPr>
          <a:lstStyle/>
          <a:p>
            <a:pPr defTabSz="914400" fontAlgn="base">
              <a:spcBef>
                <a:spcPct val="0"/>
              </a:spcBef>
              <a:spcAft>
                <a:spcPct val="0"/>
              </a:spcAft>
            </a:pPr>
            <a:r>
              <a:rPr lang="en-US" sz="3200" dirty="0">
                <a:solidFill>
                  <a:srgbClr val="FFFFFF"/>
                </a:solidFill>
                <a:latin typeface="Arial"/>
              </a:rPr>
              <a:t>January </a:t>
            </a:r>
            <a:r>
              <a:rPr lang="en-US" sz="3200" dirty="0" smtClean="0">
                <a:solidFill>
                  <a:srgbClr val="FFFFFF"/>
                </a:solidFill>
                <a:latin typeface="Arial"/>
              </a:rPr>
              <a:t>21, 2018</a:t>
            </a:r>
            <a:endParaRPr lang="en-US" sz="3200" dirty="0">
              <a:solidFill>
                <a:srgbClr val="FFFFFF"/>
              </a:solidFill>
              <a:latin typeface="Arial"/>
            </a:endParaRPr>
          </a:p>
        </p:txBody>
      </p:sp>
      <p:pic>
        <p:nvPicPr>
          <p:cNvPr id="3" name="Picture 2"/>
          <p:cNvPicPr>
            <a:picLocks noChangeAspect="1"/>
          </p:cNvPicPr>
          <p:nvPr/>
        </p:nvPicPr>
        <p:blipFill>
          <a:blip r:embed="rId4"/>
          <a:stretch>
            <a:fillRect/>
          </a:stretch>
        </p:blipFill>
        <p:spPr>
          <a:xfrm>
            <a:off x="6494867" y="2527870"/>
            <a:ext cx="2822693" cy="2560542"/>
          </a:xfrm>
          <a:prstGeom prst="rect">
            <a:avLst/>
          </a:prstGeom>
        </p:spPr>
      </p:pic>
    </p:spTree>
    <p:custDataLst>
      <p:tags r:id="rId1"/>
    </p:custDataLst>
    <p:extLst>
      <p:ext uri="{BB962C8B-B14F-4D97-AF65-F5344CB8AC3E}">
        <p14:creationId xmlns:p14="http://schemas.microsoft.com/office/powerpoint/2010/main" val="79195565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txBox="1">
            <a:spLocks noGrp="1" noChangeArrowheads="1"/>
          </p:cNvSpPr>
          <p:nvPr/>
        </p:nvSpPr>
        <p:spPr bwMode="auto">
          <a:xfrm>
            <a:off x="817563" y="925513"/>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54A6"/>
                </a:solidFill>
                <a:latin typeface="Arial" charset="0"/>
                <a:ea typeface="ＭＳ Ｐゴシック" charset="0"/>
                <a:cs typeface="ＭＳ Ｐゴシック" charset="0"/>
              </a:defRPr>
            </a:lvl1pPr>
            <a:lvl2pPr marL="742950" indent="-285750" eaLnBrk="0" hangingPunct="0">
              <a:defRPr sz="2400">
                <a:solidFill>
                  <a:srgbClr val="0054A6"/>
                </a:solidFill>
                <a:latin typeface="Arial" charset="0"/>
                <a:ea typeface="ＭＳ Ｐゴシック" charset="0"/>
              </a:defRPr>
            </a:lvl2pPr>
            <a:lvl3pPr marL="1143000" indent="-228600" eaLnBrk="0" hangingPunct="0">
              <a:defRPr sz="2400">
                <a:solidFill>
                  <a:srgbClr val="0054A6"/>
                </a:solidFill>
                <a:latin typeface="Arial" charset="0"/>
                <a:ea typeface="ＭＳ Ｐゴシック" charset="0"/>
              </a:defRPr>
            </a:lvl3pPr>
            <a:lvl4pPr marL="1600200" indent="-228600" eaLnBrk="0" hangingPunct="0">
              <a:defRPr sz="2400">
                <a:solidFill>
                  <a:srgbClr val="0054A6"/>
                </a:solidFill>
                <a:latin typeface="Arial" charset="0"/>
                <a:ea typeface="ＭＳ Ｐゴシック" charset="0"/>
              </a:defRPr>
            </a:lvl4pPr>
            <a:lvl5pPr marL="2057400" indent="-228600" eaLnBrk="0" hangingPunct="0">
              <a:defRPr sz="2400">
                <a:solidFill>
                  <a:srgbClr val="0054A6"/>
                </a:solidFill>
                <a:latin typeface="Arial" charset="0"/>
                <a:ea typeface="ＭＳ Ｐゴシック" charset="0"/>
              </a:defRPr>
            </a:lvl5pPr>
            <a:lvl6pPr marL="25146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defTabSz="914400" eaLnBrk="1" fontAlgn="base" hangingPunct="1">
              <a:spcBef>
                <a:spcPct val="0"/>
              </a:spcBef>
              <a:spcAft>
                <a:spcPct val="0"/>
              </a:spcAft>
            </a:pPr>
            <a:r>
              <a:rPr lang="en-GB" sz="800" b="1"/>
              <a:t>American Chemical Society</a:t>
            </a:r>
          </a:p>
        </p:txBody>
      </p:sp>
      <p:sp>
        <p:nvSpPr>
          <p:cNvPr id="4099" name="Rectangle 5"/>
          <p:cNvSpPr>
            <a:spLocks noChangeArrowheads="1"/>
          </p:cNvSpPr>
          <p:nvPr/>
        </p:nvSpPr>
        <p:spPr bwMode="auto">
          <a:xfrm>
            <a:off x="-513742" y="3331395"/>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defTabSz="914400" eaLnBrk="0" fontAlgn="base" hangingPunct="0">
              <a:spcBef>
                <a:spcPct val="0"/>
              </a:spcBef>
              <a:spcAft>
                <a:spcPct val="0"/>
              </a:spcAft>
            </a:pPr>
            <a:r>
              <a:rPr lang="en-US" sz="4000" dirty="0" smtClean="0">
                <a:solidFill>
                  <a:srgbClr val="FFFFFF"/>
                </a:solidFill>
                <a:latin typeface="Arial"/>
              </a:rPr>
              <a:t>Local </a:t>
            </a:r>
            <a:r>
              <a:rPr lang="en-US" sz="4000" dirty="0">
                <a:solidFill>
                  <a:srgbClr val="FFFFFF"/>
                </a:solidFill>
                <a:latin typeface="Arial"/>
              </a:rPr>
              <a:t>Section </a:t>
            </a:r>
            <a:r>
              <a:rPr lang="en-US" sz="4000" dirty="0" smtClean="0">
                <a:solidFill>
                  <a:srgbClr val="FFFFFF"/>
                </a:solidFill>
                <a:latin typeface="Arial"/>
              </a:rPr>
              <a:t>Track </a:t>
            </a:r>
          </a:p>
          <a:p>
            <a:pPr algn="ctr" defTabSz="914400" eaLnBrk="0" fontAlgn="base" hangingPunct="0">
              <a:spcBef>
                <a:spcPct val="0"/>
              </a:spcBef>
              <a:spcAft>
                <a:spcPct val="0"/>
              </a:spcAft>
            </a:pPr>
            <a:r>
              <a:rPr lang="en-US" sz="4000" dirty="0" smtClean="0">
                <a:solidFill>
                  <a:srgbClr val="FFFFFF"/>
                </a:solidFill>
                <a:latin typeface="Arial"/>
              </a:rPr>
              <a:t>Town Hall Meeting</a:t>
            </a:r>
          </a:p>
          <a:p>
            <a:pPr algn="ctr" defTabSz="914400" eaLnBrk="0" fontAlgn="base" hangingPunct="0">
              <a:spcBef>
                <a:spcPct val="0"/>
              </a:spcBef>
              <a:spcAft>
                <a:spcPct val="0"/>
              </a:spcAft>
            </a:pPr>
            <a:endParaRPr lang="en-US" sz="1200" dirty="0">
              <a:solidFill>
                <a:srgbClr val="FFFFFF"/>
              </a:solidFill>
              <a:latin typeface="Arial"/>
            </a:endParaRPr>
          </a:p>
          <a:p>
            <a:pPr algn="ctr" defTabSz="914400" eaLnBrk="0" fontAlgn="base" hangingPunct="0">
              <a:spcBef>
                <a:spcPct val="0"/>
              </a:spcBef>
              <a:spcAft>
                <a:spcPct val="0"/>
              </a:spcAft>
            </a:pPr>
            <a:r>
              <a:rPr lang="en-US" sz="4000" dirty="0" smtClean="0">
                <a:solidFill>
                  <a:srgbClr val="FFFFFF"/>
                </a:solidFill>
                <a:latin typeface="Arial"/>
              </a:rPr>
              <a:t>and</a:t>
            </a:r>
          </a:p>
          <a:p>
            <a:pPr algn="ctr" defTabSz="914400" eaLnBrk="0" fontAlgn="base" hangingPunct="0">
              <a:spcBef>
                <a:spcPct val="0"/>
              </a:spcBef>
              <a:spcAft>
                <a:spcPct val="0"/>
              </a:spcAft>
            </a:pPr>
            <a:endParaRPr lang="en-US" sz="1200" dirty="0">
              <a:solidFill>
                <a:srgbClr val="FFFFFF"/>
              </a:solidFill>
              <a:latin typeface="Arial"/>
            </a:endParaRPr>
          </a:p>
          <a:p>
            <a:pPr algn="ctr" defTabSz="914400" eaLnBrk="0" fontAlgn="base" hangingPunct="0">
              <a:spcBef>
                <a:spcPct val="0"/>
              </a:spcBef>
              <a:spcAft>
                <a:spcPct val="0"/>
              </a:spcAft>
            </a:pPr>
            <a:r>
              <a:rPr lang="en-US" sz="4000" dirty="0" smtClean="0">
                <a:solidFill>
                  <a:srgbClr val="FFFFFF"/>
                </a:solidFill>
                <a:latin typeface="Arial"/>
              </a:rPr>
              <a:t>Wrap Up</a:t>
            </a:r>
          </a:p>
          <a:p>
            <a:pPr algn="ctr" defTabSz="914400" eaLnBrk="0" fontAlgn="base" hangingPunct="0">
              <a:spcBef>
                <a:spcPct val="0"/>
              </a:spcBef>
              <a:spcAft>
                <a:spcPct val="0"/>
              </a:spcAft>
            </a:pPr>
            <a:r>
              <a:rPr lang="en-US" sz="3700" b="1" dirty="0" smtClean="0">
                <a:solidFill>
                  <a:srgbClr val="FFFFFF"/>
                </a:solidFill>
                <a:latin typeface="Arial"/>
              </a:rPr>
              <a:t> </a:t>
            </a:r>
            <a:endParaRPr lang="en-US" sz="3700" b="1" dirty="0">
              <a:solidFill>
                <a:srgbClr val="FFFFFF"/>
              </a:solidFill>
              <a:latin typeface="Arial"/>
            </a:endParaRPr>
          </a:p>
          <a:p>
            <a:pPr defTabSz="914400" eaLnBrk="0" fontAlgn="base" hangingPunct="0">
              <a:spcBef>
                <a:spcPct val="0"/>
              </a:spcBef>
              <a:spcAft>
                <a:spcPct val="0"/>
              </a:spcAft>
            </a:pPr>
            <a:r>
              <a:rPr lang="en-US" b="1" dirty="0">
                <a:solidFill>
                  <a:srgbClr val="FFFFFF"/>
                </a:solidFill>
                <a:latin typeface="Arial"/>
              </a:rPr>
              <a:t> </a:t>
            </a:r>
          </a:p>
        </p:txBody>
      </p:sp>
      <p:sp>
        <p:nvSpPr>
          <p:cNvPr id="2" name="Rectangle 1"/>
          <p:cNvSpPr/>
          <p:nvPr/>
        </p:nvSpPr>
        <p:spPr>
          <a:xfrm>
            <a:off x="1512408" y="5935795"/>
            <a:ext cx="4038600" cy="584776"/>
          </a:xfrm>
          <a:prstGeom prst="rect">
            <a:avLst/>
          </a:prstGeom>
        </p:spPr>
        <p:txBody>
          <a:bodyPr wrap="square">
            <a:spAutoFit/>
          </a:bodyPr>
          <a:lstStyle/>
          <a:p>
            <a:pPr defTabSz="914400" fontAlgn="base">
              <a:spcBef>
                <a:spcPct val="0"/>
              </a:spcBef>
              <a:spcAft>
                <a:spcPct val="0"/>
              </a:spcAft>
            </a:pPr>
            <a:r>
              <a:rPr lang="en-US" sz="3200" dirty="0">
                <a:solidFill>
                  <a:srgbClr val="FFFFFF"/>
                </a:solidFill>
                <a:latin typeface="Arial"/>
              </a:rPr>
              <a:t>January </a:t>
            </a:r>
            <a:r>
              <a:rPr lang="en-US" sz="3200" dirty="0" smtClean="0">
                <a:solidFill>
                  <a:srgbClr val="FFFFFF"/>
                </a:solidFill>
                <a:latin typeface="Arial"/>
              </a:rPr>
              <a:t>21, 2018</a:t>
            </a:r>
            <a:endParaRPr lang="en-US" sz="3200" dirty="0">
              <a:solidFill>
                <a:srgbClr val="FFFFFF"/>
              </a:solidFill>
              <a:latin typeface="Arial"/>
            </a:endParaRPr>
          </a:p>
        </p:txBody>
      </p:sp>
      <p:pic>
        <p:nvPicPr>
          <p:cNvPr id="3" name="Picture 2"/>
          <p:cNvPicPr>
            <a:picLocks noChangeAspect="1"/>
          </p:cNvPicPr>
          <p:nvPr/>
        </p:nvPicPr>
        <p:blipFill>
          <a:blip r:embed="rId4"/>
          <a:stretch>
            <a:fillRect/>
          </a:stretch>
        </p:blipFill>
        <p:spPr>
          <a:xfrm>
            <a:off x="6494867" y="2527870"/>
            <a:ext cx="2822693" cy="2560542"/>
          </a:xfrm>
          <a:prstGeom prst="rect">
            <a:avLst/>
          </a:prstGeom>
        </p:spPr>
      </p:pic>
    </p:spTree>
    <p:custDataLst>
      <p:tags r:id="rId1"/>
    </p:custDataLst>
    <p:extLst>
      <p:ext uri="{BB962C8B-B14F-4D97-AF65-F5344CB8AC3E}">
        <p14:creationId xmlns:p14="http://schemas.microsoft.com/office/powerpoint/2010/main" val="235258441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456095"/>
            <a:ext cx="6081712" cy="944562"/>
          </a:xfrm>
        </p:spPr>
        <p:txBody>
          <a:bodyPr/>
          <a:lstStyle/>
          <a:p>
            <a:r>
              <a:rPr lang="en-US" dirty="0">
                <a:solidFill>
                  <a:srgbClr val="0039A6"/>
                </a:solidFill>
              </a:rPr>
              <a:t>How are section territories determined?</a:t>
            </a:r>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4</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solidFill>
                <a:srgbClr val="000000"/>
              </a:solidFill>
            </a:endParaRPr>
          </a:p>
        </p:txBody>
      </p:sp>
      <p:sp>
        <p:nvSpPr>
          <p:cNvPr id="7" name="Rectangle 6"/>
          <p:cNvSpPr/>
          <p:nvPr/>
        </p:nvSpPr>
        <p:spPr>
          <a:xfrm>
            <a:off x="888815" y="1699398"/>
            <a:ext cx="7676534" cy="5139869"/>
          </a:xfrm>
          <a:prstGeom prst="rect">
            <a:avLst/>
          </a:prstGeom>
        </p:spPr>
        <p:txBody>
          <a:bodyPr wrap="square">
            <a:spAutoFit/>
          </a:bodyPr>
          <a:lstStyle/>
          <a:p>
            <a:endParaRPr lang="en-US" sz="2000" b="1" dirty="0">
              <a:solidFill>
                <a:srgbClr val="000000"/>
              </a:solidFill>
            </a:endParaRPr>
          </a:p>
          <a:p>
            <a:pPr marL="742950" lvl="1" indent="-285750">
              <a:buFont typeface="Arial" panose="020B0604020202020204" pitchFamily="34" charset="0"/>
              <a:buChar char="•"/>
            </a:pPr>
            <a:r>
              <a:rPr lang="en-US" sz="2400" dirty="0">
                <a:solidFill>
                  <a:srgbClr val="0039A6"/>
                </a:solidFill>
              </a:rPr>
              <a:t>Local section territories are formed by petition to Council.</a:t>
            </a:r>
          </a:p>
          <a:p>
            <a:pPr marL="742950" lvl="1" indent="-285750">
              <a:buFont typeface="Arial" panose="020B0604020202020204" pitchFamily="34" charset="0"/>
              <a:buChar char="•"/>
            </a:pPr>
            <a:r>
              <a:rPr lang="en-US" sz="2400" dirty="0">
                <a:solidFill>
                  <a:srgbClr val="0039A6"/>
                </a:solidFill>
              </a:rPr>
              <a:t>Existing territory can be annexed or reassigned between sections and local sections can petition to annexed unassigned territory.   </a:t>
            </a:r>
          </a:p>
          <a:p>
            <a:pPr marL="742950" lvl="1" indent="-285750">
              <a:buFont typeface="Arial" panose="020B0604020202020204" pitchFamily="34" charset="0"/>
              <a:buChar char="•"/>
            </a:pPr>
            <a:r>
              <a:rPr lang="en-US" sz="2400" dirty="0">
                <a:solidFill>
                  <a:srgbClr val="0039A6"/>
                </a:solidFill>
              </a:rPr>
              <a:t>Territory is assigned at the county level.  </a:t>
            </a:r>
          </a:p>
          <a:p>
            <a:pPr marL="742950" lvl="1" indent="-285750">
              <a:buFont typeface="Arial" panose="020B0604020202020204" pitchFamily="34" charset="0"/>
              <a:buChar char="•"/>
            </a:pPr>
            <a:r>
              <a:rPr lang="en-US" sz="2400" dirty="0">
                <a:solidFill>
                  <a:srgbClr val="0039A6"/>
                </a:solidFill>
              </a:rPr>
              <a:t>Members residing in affected territory must be notified; adjacent sections should be notified as well.  </a:t>
            </a:r>
          </a:p>
          <a:p>
            <a:pPr marL="742950" lvl="1" indent="-285750">
              <a:buFont typeface="Arial" panose="020B0604020202020204" pitchFamily="34" charset="0"/>
              <a:buChar char="•"/>
            </a:pPr>
            <a:r>
              <a:rPr lang="en-US" sz="2400" dirty="0">
                <a:solidFill>
                  <a:srgbClr val="0039A6"/>
                </a:solidFill>
              </a:rPr>
              <a:t>Staff will work with local sections that seek to change territory. </a:t>
            </a:r>
          </a:p>
          <a:p>
            <a:pPr lvl="2"/>
            <a:endParaRPr lang="en-US" sz="2400" b="1" dirty="0" smtClean="0">
              <a:solidFill>
                <a:srgbClr val="000000"/>
              </a:solidFill>
            </a:endParaRPr>
          </a:p>
          <a:p>
            <a:endParaRPr lang="en-US" sz="2000" dirty="0" smtClean="0">
              <a:solidFill>
                <a:srgbClr val="000000"/>
              </a:solidFill>
            </a:endParaRPr>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51276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to be a member of ACS to be a member of a local section?</a:t>
            </a:r>
          </a:p>
        </p:txBody>
      </p:sp>
      <p:sp>
        <p:nvSpPr>
          <p:cNvPr id="3" name="Content Placeholder 2"/>
          <p:cNvSpPr>
            <a:spLocks noGrp="1"/>
          </p:cNvSpPr>
          <p:nvPr>
            <p:ph idx="1"/>
          </p:nvPr>
        </p:nvSpPr>
        <p:spPr>
          <a:xfrm>
            <a:off x="827088" y="1773238"/>
            <a:ext cx="7859712" cy="4516726"/>
          </a:xfrm>
        </p:spPr>
        <p:txBody>
          <a:bodyPr/>
          <a:lstStyle/>
          <a:p>
            <a:r>
              <a:rPr lang="en-US" sz="2400" dirty="0" smtClean="0"/>
              <a:t>Local </a:t>
            </a:r>
            <a:r>
              <a:rPr lang="en-US" sz="2400" dirty="0"/>
              <a:t>section may have local section </a:t>
            </a:r>
            <a:r>
              <a:rPr lang="en-US" sz="2400" dirty="0" smtClean="0"/>
              <a:t>affiliates</a:t>
            </a:r>
            <a:r>
              <a:rPr lang="en-US" sz="2400" dirty="0"/>
              <a:t> </a:t>
            </a:r>
            <a:r>
              <a:rPr lang="en-US" sz="2400" dirty="0" smtClean="0"/>
              <a:t>that are not members of ACS. </a:t>
            </a:r>
          </a:p>
          <a:p>
            <a:r>
              <a:rPr lang="en-US" sz="2400" dirty="0" smtClean="0"/>
              <a:t>Your </a:t>
            </a:r>
            <a:r>
              <a:rPr lang="en-US" sz="2400" dirty="0"/>
              <a:t>bylaws should indicate if you may have affiliate members.  </a:t>
            </a:r>
            <a:endParaRPr lang="en-US" sz="2400" dirty="0" smtClean="0"/>
          </a:p>
          <a:p>
            <a:r>
              <a:rPr lang="en-US" sz="2400" dirty="0" smtClean="0"/>
              <a:t>A </a:t>
            </a:r>
            <a:r>
              <a:rPr lang="en-US" sz="2400" dirty="0"/>
              <a:t>high school teacher is an example of an affiliate member.   </a:t>
            </a:r>
            <a:endParaRPr lang="en-US" sz="2400" dirty="0" smtClean="0"/>
          </a:p>
          <a:p>
            <a:r>
              <a:rPr lang="en-US" sz="2400" dirty="0" smtClean="0"/>
              <a:t>Affiliates </a:t>
            </a:r>
            <a:r>
              <a:rPr lang="en-US" sz="2400" dirty="0"/>
              <a:t>do not appear on your </a:t>
            </a:r>
            <a:r>
              <a:rPr lang="en-US" sz="2400" dirty="0" err="1" smtClean="0"/>
              <a:t>eRoster</a:t>
            </a:r>
            <a:r>
              <a:rPr lang="en-US" sz="2400" dirty="0" smtClean="0"/>
              <a:t>.</a:t>
            </a:r>
          </a:p>
          <a:p>
            <a:r>
              <a:rPr lang="en-US" sz="2400" dirty="0" smtClean="0"/>
              <a:t>Section Affiliates can not vote or hold elected office.</a:t>
            </a:r>
            <a:endParaRPr lang="en-US" sz="2400" dirty="0"/>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C99C42CC-5E2E-4BC0-A7F2-92BB643EABF9}" type="slidenum">
              <a:rPr lang="en-GB" smtClean="0"/>
              <a:pPr>
                <a:defRPr/>
              </a:pPr>
              <a:t>5</a:t>
            </a:fld>
            <a:endParaRPr lang="en-GB"/>
          </a:p>
        </p:txBody>
      </p:sp>
    </p:spTree>
    <p:extLst>
      <p:ext uri="{BB962C8B-B14F-4D97-AF65-F5344CB8AC3E}">
        <p14:creationId xmlns:p14="http://schemas.microsoft.com/office/powerpoint/2010/main" val="1790543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 between an </a:t>
            </a:r>
            <a:r>
              <a:rPr lang="en-US" dirty="0" err="1" smtClean="0"/>
              <a:t>eRoster</a:t>
            </a:r>
            <a:r>
              <a:rPr lang="en-US" dirty="0" smtClean="0"/>
              <a:t> and the Election Roster</a:t>
            </a:r>
            <a:endParaRPr lang="en-US" dirty="0"/>
          </a:p>
        </p:txBody>
      </p:sp>
      <p:sp>
        <p:nvSpPr>
          <p:cNvPr id="3" name="Content Placeholder 2"/>
          <p:cNvSpPr>
            <a:spLocks noGrp="1"/>
          </p:cNvSpPr>
          <p:nvPr>
            <p:ph idx="1"/>
          </p:nvPr>
        </p:nvSpPr>
        <p:spPr>
          <a:xfrm>
            <a:off x="827088" y="1773238"/>
            <a:ext cx="7859712" cy="4516726"/>
          </a:xfrm>
        </p:spPr>
        <p:txBody>
          <a:bodyPr/>
          <a:lstStyle/>
          <a:p>
            <a:r>
              <a:rPr lang="en-US" sz="2000" dirty="0"/>
              <a:t>The </a:t>
            </a:r>
            <a:r>
              <a:rPr lang="en-US" sz="2000" dirty="0" err="1"/>
              <a:t>eRoster</a:t>
            </a:r>
            <a:r>
              <a:rPr lang="en-US" sz="2000" dirty="0"/>
              <a:t> contains a list of all members and includes their membership status.  </a:t>
            </a:r>
          </a:p>
          <a:p>
            <a:r>
              <a:rPr lang="en-US" sz="2000" dirty="0"/>
              <a:t>The election only roster filters out members that are ineligible to vote.  This include society affiliates, members with unpaid dues or members that are in grace status. </a:t>
            </a:r>
          </a:p>
          <a:p>
            <a:r>
              <a:rPr lang="en-US" sz="2000" dirty="0" smtClean="0"/>
              <a:t>All active (paid) members </a:t>
            </a:r>
            <a:r>
              <a:rPr lang="en-US" sz="2000" dirty="0"/>
              <a:t>in the local section and </a:t>
            </a:r>
            <a:r>
              <a:rPr lang="en-US" sz="2000" dirty="0" smtClean="0"/>
              <a:t>are </a:t>
            </a:r>
            <a:r>
              <a:rPr lang="en-US" sz="2000" dirty="0"/>
              <a:t>eligible to vote. </a:t>
            </a:r>
            <a:endParaRPr lang="en-US" sz="2000" dirty="0" smtClean="0"/>
          </a:p>
          <a:p>
            <a:r>
              <a:rPr lang="en-US" sz="2000" dirty="0" smtClean="0"/>
              <a:t>Local </a:t>
            </a:r>
            <a:r>
              <a:rPr lang="en-US" sz="2000" dirty="0"/>
              <a:t>section society affiliates and division affiliates </a:t>
            </a:r>
            <a:r>
              <a:rPr lang="en-US" sz="2000" dirty="0" smtClean="0"/>
              <a:t>can not </a:t>
            </a:r>
            <a:r>
              <a:rPr lang="en-US" sz="2000" dirty="0"/>
              <a:t>vote </a:t>
            </a:r>
            <a:r>
              <a:rPr lang="en-US" sz="2000" dirty="0" smtClean="0"/>
              <a:t>or hold </a:t>
            </a:r>
            <a:r>
              <a:rPr lang="en-US" sz="2000" dirty="0"/>
              <a:t>an elected position. </a:t>
            </a:r>
            <a:endParaRPr lang="en-US" sz="2000" dirty="0" smtClean="0"/>
          </a:p>
          <a:p>
            <a:r>
              <a:rPr lang="en-US" sz="2000" dirty="0" smtClean="0"/>
              <a:t>Ballots </a:t>
            </a:r>
            <a:r>
              <a:rPr lang="en-US" sz="2000" dirty="0"/>
              <a:t>should only be sent to members of the local section or division, as they are the only ones eligible to vote.  </a:t>
            </a: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C99C42CC-5E2E-4BC0-A7F2-92BB643EABF9}" type="slidenum">
              <a:rPr lang="en-GB" smtClean="0"/>
              <a:pPr>
                <a:defRPr/>
              </a:pPr>
              <a:t>6</a:t>
            </a:fld>
            <a:endParaRPr lang="en-GB"/>
          </a:p>
        </p:txBody>
      </p:sp>
    </p:spTree>
    <p:extLst>
      <p:ext uri="{BB962C8B-B14F-4D97-AF65-F5344CB8AC3E}">
        <p14:creationId xmlns:p14="http://schemas.microsoft.com/office/powerpoint/2010/main" val="291424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31" y="319088"/>
            <a:ext cx="5616575" cy="944562"/>
          </a:xfrm>
        </p:spPr>
        <p:txBody>
          <a:bodyPr/>
          <a:lstStyle/>
          <a:p>
            <a:r>
              <a:rPr lang="en-US" dirty="0"/>
              <a:t>Are there guidelines for Executive Committee expenses</a:t>
            </a:r>
          </a:p>
        </p:txBody>
      </p:sp>
      <p:sp>
        <p:nvSpPr>
          <p:cNvPr id="3" name="Content Placeholder 2"/>
          <p:cNvSpPr>
            <a:spLocks noGrp="1"/>
          </p:cNvSpPr>
          <p:nvPr>
            <p:ph idx="1"/>
          </p:nvPr>
        </p:nvSpPr>
        <p:spPr>
          <a:xfrm>
            <a:off x="724395" y="1662546"/>
            <a:ext cx="7962405" cy="4463618"/>
          </a:xfrm>
        </p:spPr>
        <p:txBody>
          <a:bodyPr/>
          <a:lstStyle/>
          <a:p>
            <a:r>
              <a:rPr lang="en-US" sz="2400" dirty="0" smtClean="0"/>
              <a:t>In </a:t>
            </a:r>
            <a:r>
              <a:rPr lang="en-US" sz="2400" dirty="0"/>
              <a:t>formulating fiscal policy, sections should evaluate their activities to be certain they are in agreement with their mission, which is the basis for their tax-exempt status. </a:t>
            </a:r>
            <a:endParaRPr lang="en-US" sz="2400" dirty="0" smtClean="0"/>
          </a:p>
          <a:p>
            <a:r>
              <a:rPr lang="en-US" sz="2400" dirty="0" smtClean="0"/>
              <a:t>Generally</a:t>
            </a:r>
            <a:r>
              <a:rPr lang="en-US" sz="2400" dirty="0"/>
              <a:t>, if the activity is appropriate, the necessary expenditures to promote that activity will also be appropriate. </a:t>
            </a:r>
            <a:endParaRPr lang="en-US" sz="2400" dirty="0" smtClean="0"/>
          </a:p>
          <a:p>
            <a:r>
              <a:rPr lang="en-US" sz="2400" dirty="0" smtClean="0"/>
              <a:t>In </a:t>
            </a:r>
            <a:r>
              <a:rPr lang="en-US" sz="2400" dirty="0"/>
              <a:t>general, the Society and its local sections are prohibited from making expenditures that benefit individuals or profit-making organizations, promote legislation, or support or oppose a candidate for public office. </a:t>
            </a: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C99C42CC-5E2E-4BC0-A7F2-92BB643EABF9}" type="slidenum">
              <a:rPr lang="en-GB" smtClean="0"/>
              <a:pPr>
                <a:defRPr/>
              </a:pPr>
              <a:t>7</a:t>
            </a:fld>
            <a:endParaRPr lang="en-GB"/>
          </a:p>
        </p:txBody>
      </p:sp>
    </p:spTree>
    <p:extLst>
      <p:ext uri="{BB962C8B-B14F-4D97-AF65-F5344CB8AC3E}">
        <p14:creationId xmlns:p14="http://schemas.microsoft.com/office/powerpoint/2010/main" val="3482589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70139"/>
            <a:ext cx="6081712" cy="944562"/>
          </a:xfrm>
        </p:spPr>
        <p:txBody>
          <a:bodyPr/>
          <a:lstStyle/>
          <a:p>
            <a:r>
              <a:rPr lang="en-US" dirty="0"/>
              <a:t>What’s the difference in a district </a:t>
            </a:r>
            <a:r>
              <a:rPr lang="en-US" dirty="0" smtClean="0"/>
              <a:t/>
            </a:r>
            <a:br>
              <a:rPr lang="en-US" dirty="0" smtClean="0"/>
            </a:br>
            <a:r>
              <a:rPr lang="en-US" dirty="0" smtClean="0"/>
              <a:t>and </a:t>
            </a:r>
            <a:r>
              <a:rPr lang="en-US" dirty="0"/>
              <a:t>a region? </a:t>
            </a:r>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8</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487090" y="1414701"/>
            <a:ext cx="8385975" cy="4924425"/>
          </a:xfrm>
          <a:prstGeom prst="rect">
            <a:avLst/>
          </a:prstGeom>
        </p:spPr>
        <p:txBody>
          <a:bodyPr wrap="square">
            <a:spAutoFit/>
          </a:bodyPr>
          <a:lstStyle/>
          <a:p>
            <a:pPr lvl="0"/>
            <a:endParaRPr lang="en-US" sz="2000" b="1" dirty="0" smtClean="0"/>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Districts are drawn and approved by Council based on ACS Bylaws and populations within each District.  </a:t>
            </a:r>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Districts appear on the Local Section Map (see acs.org/</a:t>
            </a:r>
            <a:r>
              <a:rPr lang="en-US" sz="2400" dirty="0" err="1">
                <a:solidFill>
                  <a:srgbClr val="0039A6"/>
                </a:solidFill>
              </a:rPr>
              <a:t>getinvolved</a:t>
            </a:r>
            <a:r>
              <a:rPr lang="en-US" sz="2400" dirty="0">
                <a:solidFill>
                  <a:srgbClr val="0039A6"/>
                </a:solidFill>
              </a:rPr>
              <a:t>)</a:t>
            </a:r>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Members and Local Sections are represented by there District Director on the ACS the Board of Directors.</a:t>
            </a:r>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Regions are historic and can be changed by request to M&amp;E.  </a:t>
            </a:r>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Regional meetings are often rotated within regions.  </a:t>
            </a:r>
          </a:p>
          <a:p>
            <a:r>
              <a:rPr lang="en-US" dirty="0">
                <a:solidFill>
                  <a:srgbClr val="0039A6"/>
                </a:solidFill>
              </a:rPr>
              <a:t>  </a:t>
            </a:r>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340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70139"/>
            <a:ext cx="6081712" cy="944562"/>
          </a:xfrm>
        </p:spPr>
        <p:txBody>
          <a:bodyPr/>
          <a:lstStyle/>
          <a:p>
            <a:r>
              <a:rPr lang="en-US" dirty="0" smtClean="0"/>
              <a:t>Who is involved in preparation </a:t>
            </a:r>
            <a:br>
              <a:rPr lang="en-US" dirty="0" smtClean="0"/>
            </a:br>
            <a:r>
              <a:rPr lang="en-US" dirty="0" smtClean="0"/>
              <a:t>of the annual report?</a:t>
            </a:r>
            <a:endParaRPr lang="en-US" dirty="0"/>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9</a:t>
            </a:fld>
            <a:endParaRPr lang="en-GB"/>
          </a:p>
        </p:txBody>
      </p:sp>
      <p:sp>
        <p:nvSpPr>
          <p:cNvPr id="6" name="TextBox 5"/>
          <p:cNvSpPr txBox="1"/>
          <p:nvPr/>
        </p:nvSpPr>
        <p:spPr>
          <a:xfrm>
            <a:off x="1204238" y="1992268"/>
            <a:ext cx="184666" cy="369332"/>
          </a:xfrm>
          <a:prstGeom prst="rect">
            <a:avLst/>
          </a:prstGeom>
          <a:noFill/>
        </p:spPr>
        <p:txBody>
          <a:bodyPr wrap="none" rtlCol="0">
            <a:spAutoFit/>
          </a:bodyPr>
          <a:lstStyle/>
          <a:p>
            <a:endParaRPr lang="en-US" dirty="0"/>
          </a:p>
        </p:txBody>
      </p:sp>
      <p:sp>
        <p:nvSpPr>
          <p:cNvPr id="7" name="Rectangle 6"/>
          <p:cNvSpPr/>
          <p:nvPr/>
        </p:nvSpPr>
        <p:spPr>
          <a:xfrm>
            <a:off x="487090" y="1414701"/>
            <a:ext cx="8385975" cy="4684359"/>
          </a:xfrm>
          <a:prstGeom prst="rect">
            <a:avLst/>
          </a:prstGeom>
        </p:spPr>
        <p:txBody>
          <a:bodyPr wrap="square">
            <a:spAutoFit/>
          </a:bodyPr>
          <a:lstStyle/>
          <a:p>
            <a:pPr lvl="0"/>
            <a:endParaRPr lang="en-US" sz="2000" b="1" dirty="0" smtClean="0"/>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Local Section officers and Councilors listed in the Yellow Book as officers for the reporting year are authorized users for </a:t>
            </a:r>
            <a:r>
              <a:rPr lang="en-US" sz="2400" dirty="0" smtClean="0">
                <a:solidFill>
                  <a:srgbClr val="0039A6"/>
                </a:solidFill>
              </a:rPr>
              <a:t>FORMS. Access </a:t>
            </a:r>
            <a:r>
              <a:rPr lang="en-US" sz="2400" dirty="0">
                <a:solidFill>
                  <a:srgbClr val="0039A6"/>
                </a:solidFill>
              </a:rPr>
              <a:t>FORMS with ACS ID</a:t>
            </a:r>
          </a:p>
          <a:p>
            <a:pPr marL="342900" lvl="1" indent="-342900" eaLnBrk="0" fontAlgn="base" hangingPunct="0">
              <a:spcBef>
                <a:spcPct val="10000"/>
              </a:spcBef>
              <a:spcAft>
                <a:spcPct val="40000"/>
              </a:spcAft>
              <a:buFont typeface="Arial" panose="020B0604020202020204" pitchFamily="34" charset="0"/>
              <a:buChar char="•"/>
            </a:pPr>
            <a:r>
              <a:rPr lang="en-US" sz="2400" dirty="0" smtClean="0">
                <a:solidFill>
                  <a:srgbClr val="0039A6"/>
                </a:solidFill>
              </a:rPr>
              <a:t>(</a:t>
            </a:r>
            <a:r>
              <a:rPr lang="en-US" sz="2400" dirty="0">
                <a:solidFill>
                  <a:srgbClr val="0039A6"/>
                </a:solidFill>
              </a:rPr>
              <a:t>Reporting Year) </a:t>
            </a:r>
            <a:r>
              <a:rPr lang="en-US" sz="2400" dirty="0" smtClean="0">
                <a:solidFill>
                  <a:srgbClr val="0039A6"/>
                </a:solidFill>
              </a:rPr>
              <a:t>Chair and Treasurer complete; Councilor approves. </a:t>
            </a:r>
          </a:p>
          <a:p>
            <a:pPr marL="342900" lvl="1" indent="-342900" eaLnBrk="0" fontAlgn="base" hangingPunct="0">
              <a:spcBef>
                <a:spcPct val="10000"/>
              </a:spcBef>
              <a:spcAft>
                <a:spcPct val="40000"/>
              </a:spcAft>
              <a:buFont typeface="Arial" panose="020B0604020202020204" pitchFamily="34" charset="0"/>
              <a:buChar char="•"/>
            </a:pPr>
            <a:r>
              <a:rPr lang="en-US" sz="2400" dirty="0" smtClean="0">
                <a:solidFill>
                  <a:srgbClr val="0039A6"/>
                </a:solidFill>
              </a:rPr>
              <a:t>In </a:t>
            </a:r>
            <a:r>
              <a:rPr lang="en-US" sz="2400" dirty="0">
                <a:solidFill>
                  <a:srgbClr val="0039A6"/>
                </a:solidFill>
              </a:rPr>
              <a:t>addition, a maximum of 3 non-officers can be added to access your group’s annual report.  </a:t>
            </a:r>
          </a:p>
          <a:p>
            <a:pPr marL="342900" lvl="1" indent="-342900" eaLnBrk="0" fontAlgn="base" hangingPunct="0">
              <a:spcBef>
                <a:spcPct val="10000"/>
              </a:spcBef>
              <a:spcAft>
                <a:spcPct val="40000"/>
              </a:spcAft>
              <a:buFont typeface="Arial" panose="020B0604020202020204" pitchFamily="34" charset="0"/>
              <a:buChar char="•"/>
            </a:pPr>
            <a:r>
              <a:rPr lang="en-US" sz="2400" dirty="0">
                <a:solidFill>
                  <a:srgbClr val="0039A6"/>
                </a:solidFill>
              </a:rPr>
              <a:t>To assign a non-officer access to FORMS, please ask your chair to send the non-officer's name and ACS ID to </a:t>
            </a:r>
            <a:r>
              <a:rPr lang="en-US" sz="2400" dirty="0">
                <a:solidFill>
                  <a:srgbClr val="0039A6"/>
                </a:solidFill>
                <a:hlinkClick r:id="rId3"/>
              </a:rPr>
              <a:t>forms@acs.org</a:t>
            </a:r>
            <a:r>
              <a:rPr lang="en-US" sz="2400" dirty="0" smtClean="0">
                <a:solidFill>
                  <a:srgbClr val="0039A6"/>
                </a:solidFill>
              </a:rPr>
              <a:t>.</a:t>
            </a:r>
            <a:r>
              <a:rPr lang="en-US" sz="2400" b="1" dirty="0"/>
              <a:t>  </a:t>
            </a:r>
          </a:p>
        </p:txBody>
      </p:sp>
      <p:sp>
        <p:nvSpPr>
          <p:cNvPr id="8" name="TextBox 7"/>
          <p:cNvSpPr txBox="1"/>
          <p:nvPr/>
        </p:nvSpPr>
        <p:spPr>
          <a:xfrm>
            <a:off x="6695195" y="22169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5320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1630</TotalTime>
  <Words>1074</Words>
  <Application>Microsoft Office PowerPoint</Application>
  <PresentationFormat>On-screen Show (4:3)</PresentationFormat>
  <Paragraphs>180</Paragraphs>
  <Slides>19</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ＭＳ Ｐゴシック</vt:lpstr>
      <vt:lpstr>Arial</vt:lpstr>
      <vt:lpstr>Calibri</vt:lpstr>
      <vt:lpstr>Office Theme</vt:lpstr>
      <vt:lpstr>2_Default Design</vt:lpstr>
      <vt:lpstr>Default Design</vt:lpstr>
      <vt:lpstr>PowerPoint Presentation</vt:lpstr>
      <vt:lpstr>PowerPoint Presentation</vt:lpstr>
      <vt:lpstr>PowerPoint Presentation</vt:lpstr>
      <vt:lpstr>How are section territories determined?</vt:lpstr>
      <vt:lpstr>Do you have to be a member of ACS to be a member of a local section?</vt:lpstr>
      <vt:lpstr>What’s the difference between an eRoster and the Election Roster</vt:lpstr>
      <vt:lpstr>Are there guidelines for Executive Committee expenses</vt:lpstr>
      <vt:lpstr>What’s the difference in a district  and a region? </vt:lpstr>
      <vt:lpstr>Who is involved in preparation  of the annual report?</vt:lpstr>
      <vt:lpstr>How can we form a working group across sections for the purpose of planning activities?</vt:lpstr>
      <vt:lpstr>How do we increase engagement  with our members?</vt:lpstr>
      <vt:lpstr>How many IPGs were submitted/funded in 2017</vt:lpstr>
      <vt:lpstr>How do I encourage our board to do something more progressive?</vt:lpstr>
      <vt:lpstr>How can ACS help with virtual meetings?</vt:lpstr>
      <vt:lpstr>Sources of Information…</vt:lpstr>
      <vt:lpstr>Sources of Information…</vt:lpstr>
      <vt:lpstr>Sources of Information…</vt:lpstr>
      <vt:lpstr>ARE THERE ANY OTHER QUESTIONS</vt:lpstr>
      <vt:lpstr>PowerPoint Presentation</vt:lpstr>
    </vt:vector>
  </TitlesOfParts>
  <Company>University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Bruce</dc:creator>
  <cp:lastModifiedBy>Mark O'Brien</cp:lastModifiedBy>
  <cp:revision>75</cp:revision>
  <dcterms:created xsi:type="dcterms:W3CDTF">2014-01-25T20:43:42Z</dcterms:created>
  <dcterms:modified xsi:type="dcterms:W3CDTF">2018-01-20T21:33:04Z</dcterms:modified>
</cp:coreProperties>
</file>