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96" r:id="rId3"/>
    <p:sldId id="299" r:id="rId4"/>
  </p:sldIdLst>
  <p:sldSz cx="9144000" cy="5143500" type="screen16x9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292986"/>
    <a:srgbClr val="0582FF"/>
    <a:srgbClr val="FFC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85949" autoAdjust="0"/>
  </p:normalViewPr>
  <p:slideViewPr>
    <p:cSldViewPr snapToGrid="0">
      <p:cViewPr varScale="1">
        <p:scale>
          <a:sx n="86" d="100"/>
          <a:sy n="86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05259207721988E-2"/>
          <c:y val="0.11519656323047146"/>
          <c:w val="0.92504002244431027"/>
          <c:h val="0.813526996215188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U.S.</c:v>
                </c:pt>
              </c:strCache>
            </c:strRef>
          </c:tx>
          <c:spPr>
            <a:ln w="31750">
              <a:solidFill>
                <a:srgbClr val="0054A6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rgbClr val="0054A6"/>
                </a:solidFill>
              </a:ln>
            </c:spPr>
          </c:marker>
          <c:dLbls>
            <c:dLbl>
              <c:idx val="6"/>
              <c:layout>
                <c:manualLayout>
                  <c:x val="-4.9342029479659585E-2"/>
                  <c:y val="-2.092638857779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A8-43A2-B49E-8682FBF2BB31}"/>
                </c:ext>
              </c:extLst>
            </c:dLbl>
            <c:dLbl>
              <c:idx val="7"/>
              <c:layout>
                <c:manualLayout>
                  <c:x val="-4.7460321848542888E-2"/>
                  <c:y val="-2.0926388577795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A8-43A2-B49E-8682FBF2BB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54A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Sheet1!$B$2:$T$2</c:f>
              <c:numCache>
                <c:formatCode>0.00%</c:formatCode>
                <c:ptCount val="19"/>
                <c:pt idx="0">
                  <c:v>2.7999999999999997E-2</c:v>
                </c:pt>
                <c:pt idx="1">
                  <c:v>3.1E-2</c:v>
                </c:pt>
                <c:pt idx="2">
                  <c:v>2.8999999999999998E-2</c:v>
                </c:pt>
                <c:pt idx="3">
                  <c:v>2.4E-2</c:v>
                </c:pt>
                <c:pt idx="4">
                  <c:v>2.2000000000000002E-2</c:v>
                </c:pt>
                <c:pt idx="5">
                  <c:v>1.8000000000000002E-2</c:v>
                </c:pt>
                <c:pt idx="6">
                  <c:v>2.1000000000000001E-2</c:v>
                </c:pt>
                <c:pt idx="7">
                  <c:v>4.2999999999999997E-2</c:v>
                </c:pt>
                <c:pt idx="8">
                  <c:v>4.9000000000000002E-2</c:v>
                </c:pt>
                <c:pt idx="9">
                  <c:v>4.4000000000000004E-2</c:v>
                </c:pt>
                <c:pt idx="10">
                  <c:v>4.0999999999999995E-2</c:v>
                </c:pt>
                <c:pt idx="11">
                  <c:v>3.7999999999999999E-2</c:v>
                </c:pt>
                <c:pt idx="12">
                  <c:v>3.4000000000000002E-2</c:v>
                </c:pt>
                <c:pt idx="13">
                  <c:v>2.4E-2</c:v>
                </c:pt>
                <c:pt idx="14">
                  <c:v>2.6000000000000002E-2</c:v>
                </c:pt>
                <c:pt idx="15">
                  <c:v>2.4E-2</c:v>
                </c:pt>
                <c:pt idx="16">
                  <c:v>2.2000000000000002E-2</c:v>
                </c:pt>
                <c:pt idx="17">
                  <c:v>0.02</c:v>
                </c:pt>
                <c:pt idx="1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A8-43A2-B49E-8682FBF2BB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ACS Chemists</c:v>
                </c:pt>
              </c:strCache>
            </c:strRef>
          </c:tx>
          <c:spPr>
            <a:ln w="31750">
              <a:solidFill>
                <a:srgbClr val="FFCE34"/>
              </a:solidFill>
            </a:ln>
          </c:spPr>
          <c:marker>
            <c:symbol val="square"/>
            <c:size val="5"/>
            <c:spPr>
              <a:solidFill>
                <a:srgbClr val="FFCE34"/>
              </a:solidFill>
              <a:ln>
                <a:solidFill>
                  <a:srgbClr val="FFCE34"/>
                </a:solidFill>
              </a:ln>
            </c:spPr>
          </c:marker>
          <c:dPt>
            <c:idx val="15"/>
            <c:marker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11D-4019-8DCE-9BFC9A67A851}"/>
              </c:ext>
            </c:extLst>
          </c:dPt>
          <c:dPt>
            <c:idx val="16"/>
            <c:marker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11D-4019-8DCE-9BFC9A67A851}"/>
              </c:ext>
            </c:extLst>
          </c:dPt>
          <c:dLbls>
            <c:dLbl>
              <c:idx val="14"/>
              <c:layout>
                <c:manualLayout>
                  <c:x val="-3.6987675595754742E-2"/>
                  <c:y val="-6.6148853931551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091258340462374E-2"/>
                      <c:h val="3.0182463515911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71-4228-9C14-8E12B38619C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1D-4019-8DCE-9BFC9A67A85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D-4019-8DCE-9BFC9A67A8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54A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Sheet1!$B$3:$T$3</c:f>
              <c:numCache>
                <c:formatCode>0.00%</c:formatCode>
                <c:ptCount val="19"/>
                <c:pt idx="0">
                  <c:v>3.3000000000000002E-2</c:v>
                </c:pt>
                <c:pt idx="1">
                  <c:v>3.5000000000000003E-2</c:v>
                </c:pt>
                <c:pt idx="2">
                  <c:v>3.5999999999999997E-2</c:v>
                </c:pt>
                <c:pt idx="3">
                  <c:v>3.1E-2</c:v>
                </c:pt>
                <c:pt idx="4">
                  <c:v>0.03</c:v>
                </c:pt>
                <c:pt idx="5">
                  <c:v>2.4E-2</c:v>
                </c:pt>
                <c:pt idx="6">
                  <c:v>2.3E-2</c:v>
                </c:pt>
                <c:pt idx="7">
                  <c:v>3.9E-2</c:v>
                </c:pt>
                <c:pt idx="8">
                  <c:v>3.7999999999999999E-2</c:v>
                </c:pt>
                <c:pt idx="9">
                  <c:v>4.5999999999999999E-2</c:v>
                </c:pt>
                <c:pt idx="10">
                  <c:v>4.2000000000000003E-2</c:v>
                </c:pt>
                <c:pt idx="11">
                  <c:v>3.5000000000000003E-2</c:v>
                </c:pt>
                <c:pt idx="12">
                  <c:v>2.9000000000000001E-2</c:v>
                </c:pt>
                <c:pt idx="13">
                  <c:v>3.1E-2</c:v>
                </c:pt>
                <c:pt idx="14">
                  <c:v>2.64E-2</c:v>
                </c:pt>
                <c:pt idx="15">
                  <c:v>2.6200000000000001E-2</c:v>
                </c:pt>
                <c:pt idx="16">
                  <c:v>2.5999999999999999E-2</c:v>
                </c:pt>
                <c:pt idx="17">
                  <c:v>2.58E-2</c:v>
                </c:pt>
                <c:pt idx="18">
                  <c:v>1.5100000000000001E-2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A8-43A2-B49E-8682FBF2BB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Deprecated survey methodology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C000"/>
                </a:solidFill>
              </a:ln>
            </c:spPr>
          </c:marker>
          <c:dLbls>
            <c:dLbl>
              <c:idx val="15"/>
              <c:layout>
                <c:manualLayout>
                  <c:x val="-5.0389626878699988E-2"/>
                  <c:y val="-2.917578409919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1D-4019-8DCE-9BFC9A67A851}"/>
                </c:ext>
              </c:extLst>
            </c:dLbl>
            <c:dLbl>
              <c:idx val="16"/>
              <c:layout>
                <c:manualLayout>
                  <c:x val="-3.0883964861138747E-2"/>
                  <c:y val="-2.042304886943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1D-4019-8DCE-9BFC9A67A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9"/>
                <c:pt idx="15" formatCode="0.0%">
                  <c:v>3.8399999999999997E-2</c:v>
                </c:pt>
                <c:pt idx="16" formatCode="0.0%">
                  <c:v>3.1600000000000003E-2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1D-4019-8DCE-9BFC9A67A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60480"/>
        <c:axId val="31798016"/>
      </c:lineChart>
      <c:catAx>
        <c:axId val="8386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54A6"/>
                </a:solidFill>
              </a:defRPr>
            </a:pPr>
            <a:endParaRPr lang="en-US"/>
          </a:p>
        </c:txPr>
        <c:crossAx val="31798016"/>
        <c:crosses val="autoZero"/>
        <c:auto val="1"/>
        <c:lblAlgn val="ctr"/>
        <c:lblOffset val="100"/>
        <c:noMultiLvlLbl val="0"/>
      </c:catAx>
      <c:valAx>
        <c:axId val="31798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54A6"/>
                </a:solidFill>
              </a:defRPr>
            </a:pPr>
            <a:endParaRPr lang="en-US"/>
          </a:p>
        </c:txPr>
        <c:crossAx val="83860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400">
              <a:solidFill>
                <a:srgbClr val="0054A6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54277-6D83-4C86-9838-80153C3824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965EC8-35EF-4FBE-A608-3D718C48F55A}">
      <dgm:prSet phldrT="[Text]"/>
      <dgm:spPr>
        <a:solidFill>
          <a:srgbClr val="0039A6"/>
        </a:solidFill>
      </dgm:spPr>
      <dgm:t>
        <a:bodyPr/>
        <a:lstStyle/>
        <a:p>
          <a:pPr algn="ctr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</a:p>
        <a:p>
          <a:pPr algn="ctr"/>
          <a:r>
            <a:rPr lang="en-US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CEPA supports ACS members in their professional lives.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37DB8B-3E5F-4414-8978-C6643EC1DBC0}" type="parTrans" cxnId="{09FF1BBA-8B0E-4C76-B61C-899D35F93D83}">
      <dgm:prSet/>
      <dgm:spPr/>
      <dgm:t>
        <a:bodyPr/>
        <a:lstStyle/>
        <a:p>
          <a:endParaRPr lang="en-US"/>
        </a:p>
      </dgm:t>
    </dgm:pt>
    <dgm:pt modelId="{38D89D25-F3B5-4E13-A6AA-B123F35C3AE9}" type="sibTrans" cxnId="{09FF1BBA-8B0E-4C76-B61C-899D35F93D83}">
      <dgm:prSet/>
      <dgm:spPr/>
      <dgm:t>
        <a:bodyPr/>
        <a:lstStyle/>
        <a:p>
          <a:endParaRPr lang="en-US"/>
        </a:p>
      </dgm:t>
    </dgm:pt>
    <dgm:pt modelId="{7578B47E-1343-4DDE-8FBC-47BD28ED570A}">
      <dgm:prSet phldrT="[Text]"/>
      <dgm:spPr>
        <a:solidFill>
          <a:srgbClr val="0039A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</a:p>
        <a:p>
          <a:r>
            <a: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ACS members have fulfilling professional lives.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5C51D-636F-4E91-82EB-D388D0A5E73B}" type="parTrans" cxnId="{72C64D85-5DB7-4CB5-BAD4-89D018E2AB6E}">
      <dgm:prSet/>
      <dgm:spPr/>
      <dgm:t>
        <a:bodyPr/>
        <a:lstStyle/>
        <a:p>
          <a:endParaRPr lang="en-US"/>
        </a:p>
      </dgm:t>
    </dgm:pt>
    <dgm:pt modelId="{B58760ED-5B25-40EC-9619-1A02EA28A2CA}" type="sibTrans" cxnId="{72C64D85-5DB7-4CB5-BAD4-89D018E2AB6E}">
      <dgm:prSet/>
      <dgm:spPr/>
      <dgm:t>
        <a:bodyPr/>
        <a:lstStyle/>
        <a:p>
          <a:endParaRPr lang="en-US"/>
        </a:p>
      </dgm:t>
    </dgm:pt>
    <dgm:pt modelId="{BC575349-5514-4D74-AC5F-BFB3D4E621B1}" type="pres">
      <dgm:prSet presAssocID="{58754277-6D83-4C86-9838-80153C382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3E51C-0665-4A88-97CA-8EC260F5522A}" type="pres">
      <dgm:prSet presAssocID="{CD965EC8-35EF-4FBE-A608-3D718C48F55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144D-B67B-4AED-857A-4929D2DB1338}" type="pres">
      <dgm:prSet presAssocID="{38D89D25-F3B5-4E13-A6AA-B123F35C3AE9}" presName="sibTrans" presStyleCnt="0"/>
      <dgm:spPr/>
    </dgm:pt>
    <dgm:pt modelId="{A7B8AA15-E314-4439-BCE0-C2736A4B1BB8}" type="pres">
      <dgm:prSet presAssocID="{7578B47E-1343-4DDE-8FBC-47BD28ED570A}" presName="node" presStyleLbl="node1" presStyleIdx="1" presStyleCnt="2" custLinFactNeighborX="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B035E-6545-4347-BBEC-D6D9069B421A}" type="presOf" srcId="{7578B47E-1343-4DDE-8FBC-47BD28ED570A}" destId="{A7B8AA15-E314-4439-BCE0-C2736A4B1BB8}" srcOrd="0" destOrd="0" presId="urn:microsoft.com/office/officeart/2005/8/layout/default"/>
    <dgm:cxn modelId="{09FF1BBA-8B0E-4C76-B61C-899D35F93D83}" srcId="{58754277-6D83-4C86-9838-80153C38242C}" destId="{CD965EC8-35EF-4FBE-A608-3D718C48F55A}" srcOrd="0" destOrd="0" parTransId="{3C37DB8B-3E5F-4414-8978-C6643EC1DBC0}" sibTransId="{38D89D25-F3B5-4E13-A6AA-B123F35C3AE9}"/>
    <dgm:cxn modelId="{ECDDBB51-6303-475D-A4AF-54F30A33DFF9}" type="presOf" srcId="{58754277-6D83-4C86-9838-80153C38242C}" destId="{BC575349-5514-4D74-AC5F-BFB3D4E621B1}" srcOrd="0" destOrd="0" presId="urn:microsoft.com/office/officeart/2005/8/layout/default"/>
    <dgm:cxn modelId="{E678AF2F-A1B9-4123-8919-579AC55332AC}" type="presOf" srcId="{CD965EC8-35EF-4FBE-A608-3D718C48F55A}" destId="{9EC3E51C-0665-4A88-97CA-8EC260F5522A}" srcOrd="0" destOrd="0" presId="urn:microsoft.com/office/officeart/2005/8/layout/default"/>
    <dgm:cxn modelId="{72C64D85-5DB7-4CB5-BAD4-89D018E2AB6E}" srcId="{58754277-6D83-4C86-9838-80153C38242C}" destId="{7578B47E-1343-4DDE-8FBC-47BD28ED570A}" srcOrd="1" destOrd="0" parTransId="{6B85C51D-636F-4E91-82EB-D388D0A5E73B}" sibTransId="{B58760ED-5B25-40EC-9619-1A02EA28A2CA}"/>
    <dgm:cxn modelId="{96DC2179-EB58-446B-91AF-C8CC7072D284}" type="presParOf" srcId="{BC575349-5514-4D74-AC5F-BFB3D4E621B1}" destId="{9EC3E51C-0665-4A88-97CA-8EC260F5522A}" srcOrd="0" destOrd="0" presId="urn:microsoft.com/office/officeart/2005/8/layout/default"/>
    <dgm:cxn modelId="{4EFF2A84-AE99-4AE8-9A99-73BA8432DB0A}" type="presParOf" srcId="{BC575349-5514-4D74-AC5F-BFB3D4E621B1}" destId="{F2D9144D-B67B-4AED-857A-4929D2DB1338}" srcOrd="1" destOrd="0" presId="urn:microsoft.com/office/officeart/2005/8/layout/default"/>
    <dgm:cxn modelId="{61590C95-DBD6-4841-9FEA-07621C475814}" type="presParOf" srcId="{BC575349-5514-4D74-AC5F-BFB3D4E621B1}" destId="{A7B8AA15-E314-4439-BCE0-C2736A4B1B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3E51C-0665-4A88-97CA-8EC260F5522A}">
      <dsp:nvSpPr>
        <dsp:cNvPr id="0" name=""/>
        <dsp:cNvSpPr/>
      </dsp:nvSpPr>
      <dsp:spPr>
        <a:xfrm>
          <a:off x="972" y="999220"/>
          <a:ext cx="3792071" cy="2275242"/>
        </a:xfrm>
        <a:prstGeom prst="rect">
          <a:avLst/>
        </a:prstGeom>
        <a:solidFill>
          <a:srgbClr val="003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9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CEPA supports ACS members in their professional lives.</a:t>
          </a:r>
          <a:endParaRPr lang="en-US" sz="2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2" y="999220"/>
        <a:ext cx="3792071" cy="2275242"/>
      </dsp:txXfrm>
    </dsp:sp>
    <dsp:sp modelId="{A7B8AA15-E314-4439-BCE0-C2736A4B1BB8}">
      <dsp:nvSpPr>
        <dsp:cNvPr id="0" name=""/>
        <dsp:cNvSpPr/>
      </dsp:nvSpPr>
      <dsp:spPr>
        <a:xfrm>
          <a:off x="4173222" y="999220"/>
          <a:ext cx="3792071" cy="2275242"/>
        </a:xfrm>
        <a:prstGeom prst="rect">
          <a:avLst/>
        </a:prstGeom>
        <a:solidFill>
          <a:srgbClr val="0039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ACS members have fulfilling professional lives.</a:t>
          </a:r>
          <a:endParaRPr lang="en-US" sz="2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3222" y="999220"/>
        <a:ext cx="3792071" cy="227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7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14598-E893-4B5C-9D7C-653C54991B8F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873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65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Unemployment</a:t>
            </a:r>
            <a:r>
              <a:rPr lang="en-US" baseline="0" dirty="0"/>
              <a:t> among ACS Chemist</a:t>
            </a:r>
          </a:p>
          <a:p>
            <a:endParaRPr lang="en-US" baseline="0" dirty="0"/>
          </a:p>
          <a:p>
            <a:r>
              <a:rPr lang="en-US" baseline="0" dirty="0"/>
              <a:t>US Bachelors and up Unemployment: </a:t>
            </a:r>
          </a:p>
          <a:p>
            <a:r>
              <a:rPr lang="en-US" baseline="0" dirty="0"/>
              <a:t>https://www.bls.gov/charts/employment-situation/unemployment-rates-for-persons-25-years-and-older-by-educational-attainment.htms remained the same as it was in 2016. However, the overall unemployment rate reduced by 0.6%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17595-9AC5-46E4-AD66-80C24E65304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3"/>
          <p:cNvSpPr/>
          <p:nvPr/>
        </p:nvSpPr>
        <p:spPr>
          <a:xfrm>
            <a:off x="462890" y="4786314"/>
            <a:ext cx="8244549" cy="0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85115" y="239713"/>
            <a:ext cx="5616576" cy="708026"/>
          </a:xfrm>
          <a:prstGeom prst="rect">
            <a:avLst/>
          </a:prstGeom>
        </p:spPr>
        <p:txBody>
          <a:bodyPr lIns="457200"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</p:spPr>
        <p:txBody>
          <a:bodyPr lIns="457200" rIns="4572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3294A3D-44F8-BD45-93B0-6C763229A9FC}"/>
              </a:ext>
            </a:extLst>
          </p:cNvPr>
          <p:cNvSpPr txBox="1"/>
          <p:nvPr userDrawn="1"/>
        </p:nvSpPr>
        <p:spPr>
          <a:xfrm>
            <a:off x="462891" y="4869404"/>
            <a:ext cx="28956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800" b="1">
                <a:solidFill>
                  <a:srgbClr val="0039A6"/>
                </a:solidFill>
              </a:defRPr>
            </a:lvl1pPr>
          </a:lstStyle>
          <a:p>
            <a:r>
              <a:t>American Chemical Society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F62BF5B-7729-D34F-98A3-00A7F41930CF}"/>
              </a:ext>
            </a:extLst>
          </p:cNvPr>
          <p:cNvSpPr txBox="1">
            <a:spLocks/>
          </p:cNvSpPr>
          <p:nvPr userDrawn="1"/>
        </p:nvSpPr>
        <p:spPr>
          <a:xfrm>
            <a:off x="8580439" y="4869404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29928"/>
            <a:ext cx="4038600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087" y="1329928"/>
            <a:ext cx="3852864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2800"/>
            </a:lvl1pPr>
            <a:lvl2pPr marL="790575" indent="-333375">
              <a:spcBef>
                <a:spcPts val="1300"/>
              </a:spcBef>
              <a:defRPr sz="2800"/>
            </a:lvl2pPr>
            <a:lvl3pPr marL="1234439" indent="-320039">
              <a:spcBef>
                <a:spcPts val="1300"/>
              </a:spcBef>
              <a:defRPr sz="2800"/>
            </a:lvl3pPr>
            <a:lvl4pPr marL="1727200" indent="-355600">
              <a:spcBef>
                <a:spcPts val="1300"/>
              </a:spcBef>
              <a:defRPr sz="2800"/>
            </a:lvl4pPr>
            <a:lvl5pPr marL="2184400" indent="-355600">
              <a:spcBef>
                <a:spcPts val="13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AF6D79-862E-474E-A5C3-B4F6C4215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345580"/>
            <a:ext cx="4510863" cy="221924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329929"/>
            <a:ext cx="3852862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329929"/>
            <a:ext cx="385445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2B78-1CC5-4FB5-A92A-1BA4E53E9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6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3200"/>
            </a:lvl1pPr>
            <a:lvl2pPr marL="783771" indent="-326571">
              <a:spcBef>
                <a:spcPts val="1500"/>
              </a:spcBef>
              <a:defRPr sz="3200"/>
            </a:lvl2pPr>
            <a:lvl3pPr marL="1219200" indent="-304800">
              <a:spcBef>
                <a:spcPts val="1500"/>
              </a:spcBef>
              <a:defRPr sz="3200"/>
            </a:lvl3pPr>
            <a:lvl4pPr marL="1737360" indent="-365760">
              <a:spcBef>
                <a:spcPts val="1500"/>
              </a:spcBef>
              <a:defRPr sz="3200"/>
            </a:lvl4pPr>
            <a:lvl5pPr marL="2194560" indent="-365760">
              <a:spcBef>
                <a:spcPts val="15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7" y="1330325"/>
            <a:ext cx="7859713" cy="32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723064" y="239317"/>
            <a:ext cx="1963737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8" y="239317"/>
            <a:ext cx="5743576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/>
          <p:nvPr/>
        </p:nvSpPr>
        <p:spPr>
          <a:xfrm flipV="1">
            <a:off x="804863" y="4740275"/>
            <a:ext cx="7891461" cy="46039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14" descr="Picture 1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0" rIns="0" bIns="0" anchor="b"/>
          <a:lstStyle/>
          <a:p>
            <a:r>
              <a:rPr dirty="0"/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0" tIns="0" rIns="45720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778668" marR="0" indent="-321468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1208314" marR="0" indent="-29391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22402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26974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31546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36118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4069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84" y="596260"/>
            <a:ext cx="6176933" cy="280206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ON ECONOMIC AND PROFESSIONAL AFFAIRS (CEPA)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91A662-D68C-4AFA-B1AD-066B8D722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71189"/>
              </p:ext>
            </p:extLst>
          </p:nvPr>
        </p:nvGraphicFramePr>
        <p:xfrm>
          <a:off x="589353" y="434908"/>
          <a:ext cx="7965294" cy="42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45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4C9EF0-EBF5-4FDD-8518-E037B932A6C0}"/>
              </a:ext>
            </a:extLst>
          </p:cNvPr>
          <p:cNvSpPr/>
          <p:nvPr/>
        </p:nvSpPr>
        <p:spPr>
          <a:xfrm>
            <a:off x="6399396" y="1553172"/>
            <a:ext cx="569137" cy="264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2036244"/>
              </p:ext>
            </p:extLst>
          </p:nvPr>
        </p:nvGraphicFramePr>
        <p:xfrm>
          <a:off x="658368" y="1167594"/>
          <a:ext cx="7741920" cy="326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682" y="108073"/>
            <a:ext cx="4698894" cy="708422"/>
          </a:xfrm>
        </p:spPr>
        <p:txBody>
          <a:bodyPr anchor="t"/>
          <a:lstStyle/>
          <a:p>
            <a:r>
              <a:rPr lang="en-US" sz="2000" dirty="0"/>
              <a:t>Domestic Unemployment for ACS Chemists dropped in 2020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09682" y="4413785"/>
            <a:ext cx="5657850" cy="3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886" tIns="30944" rIns="61886" bIns="30944">
            <a:spAutoFit/>
          </a:bodyPr>
          <a:lstStyle/>
          <a:p>
            <a:pPr defTabSz="615554"/>
            <a:r>
              <a:rPr lang="en-US" sz="825" dirty="0">
                <a:solidFill>
                  <a:srgbClr val="0054A6"/>
                </a:solidFill>
              </a:rPr>
              <a:t>Adapted from ACS Comprehensive Salary and Employment Survey and ChemCensus 2002 to 2020 and Bureau of Labor Statistics Unemployment (as of March of each year)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CE2F8-FA7C-467D-B0CB-50EF016F6070}"/>
              </a:ext>
            </a:extLst>
          </p:cNvPr>
          <p:cNvSpPr txBox="1"/>
          <p:nvPr/>
        </p:nvSpPr>
        <p:spPr>
          <a:xfrm>
            <a:off x="6000658" y="1656340"/>
            <a:ext cx="134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Deprecated Survey Methodology ‘17-’18</a:t>
            </a:r>
          </a:p>
        </p:txBody>
      </p:sp>
    </p:spTree>
    <p:extLst>
      <p:ext uri="{BB962C8B-B14F-4D97-AF65-F5344CB8AC3E}">
        <p14:creationId xmlns:p14="http://schemas.microsoft.com/office/powerpoint/2010/main" val="16139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CEPA’s response to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500" b="1" dirty="0" smtClean="0"/>
              <a:t>Virtual Career Programming since Spring 2020 National Meeting</a:t>
            </a:r>
            <a:endParaRPr lang="en-US" sz="1500" dirty="0" smtClean="0"/>
          </a:p>
          <a:p>
            <a:r>
              <a:rPr lang="en-US" sz="1500" dirty="0" smtClean="0"/>
              <a:t>Two Career Days (247 attendees) </a:t>
            </a:r>
          </a:p>
          <a:p>
            <a:r>
              <a:rPr lang="en-US" sz="1500" dirty="0" smtClean="0"/>
              <a:t>1:1 personal career consultations via Zoom and other methods (186 attendees) </a:t>
            </a:r>
          </a:p>
          <a:p>
            <a:r>
              <a:rPr lang="en-US" sz="1500" dirty="0" smtClean="0"/>
              <a:t>11 Virtual Office Hours (436 attendees) 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500" b="1" dirty="0" smtClean="0"/>
              <a:t>Developed layoff response plan </a:t>
            </a:r>
          </a:p>
          <a:p>
            <a:r>
              <a:rPr lang="en-US" sz="1500" dirty="0" smtClean="0"/>
              <a:t>Will roll out September 2020</a:t>
            </a:r>
          </a:p>
          <a:p>
            <a:pPr marL="0" indent="0">
              <a:buNone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19671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5227</TotalTime>
  <Words>155</Words>
  <Application>Microsoft Office PowerPoint</Application>
  <PresentationFormat>On-screen Show (16:9)</PresentationFormat>
  <Paragraphs>27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</vt:lpstr>
      <vt:lpstr>Default Design</vt:lpstr>
      <vt:lpstr>COMMITTEE ON ECONOMIC AND PROFESSIONAL AFFAIRS (CEPA)</vt:lpstr>
      <vt:lpstr>Domestic Unemployment for ACS Chemists dropped in 2020</vt:lpstr>
      <vt:lpstr>CEPA’s response to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Morrissey</dc:creator>
  <cp:lastModifiedBy>Douglass, Elizabeth (Contractor)</cp:lastModifiedBy>
  <cp:revision>66</cp:revision>
  <cp:lastPrinted>2019-08-23T20:55:29Z</cp:lastPrinted>
  <dcterms:modified xsi:type="dcterms:W3CDTF">2020-12-18T16:14:15Z</dcterms:modified>
</cp:coreProperties>
</file>