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50" r:id="rId6"/>
    <p:sldMasterId id="2147483651" r:id="rId7"/>
    <p:sldMasterId id="2147483652" r:id="rId8"/>
  </p:sldMasterIdLst>
  <p:notesMasterIdLst>
    <p:notesMasterId r:id="rId10"/>
  </p:notesMasterIdLst>
  <p:sldIdLst>
    <p:sldId id="256" r:id="rId9"/>
  </p:sldIdLst>
  <p:sldSz cx="9144000" cy="6858000" type="screen4x3"/>
  <p:notesSz cx="6883400" cy="10033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54">
          <p15:clr>
            <a:srgbClr val="A4A3A4"/>
          </p15:clr>
        </p15:guide>
        <p15:guide id="2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FDC82F"/>
    <a:srgbClr val="FFCE34"/>
    <a:srgbClr val="00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108"/>
      </p:cViewPr>
      <p:guideLst>
        <p:guide orient="horz" pos="754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GB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GB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2475"/>
            <a:ext cx="5016500" cy="376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5675"/>
            <a:ext cx="550545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9763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GB" alt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529763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B11AE9D-00A4-443E-9696-F9C4E6DFE95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991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>
              <a:defRPr>
                <a:solidFill>
                  <a:srgbClr val="0054A6"/>
                </a:solidFill>
              </a:defRPr>
            </a:lvl1pPr>
          </a:lstStyle>
          <a:p>
            <a:r>
              <a:rPr lang="en-GB" altLang="en-US" dirty="0"/>
              <a:t>American Chemical Society</a:t>
            </a:r>
          </a:p>
        </p:txBody>
      </p:sp>
      <p:pic>
        <p:nvPicPr>
          <p:cNvPr id="4108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325563"/>
            <a:ext cx="18478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E33CE0-0F0F-4055-852B-0F0B70041DA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2115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C50843-A379-4DF7-8331-441FF083B39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74028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B422E0-90B6-4540-9895-C9DA9794A1AA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033652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E4D117-5021-45A8-9549-A88511E72131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407986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B98F6C-4773-414A-A9B5-67B87F46A286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703774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C9419-3652-4AA7-ADE0-2B074C8AB4D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1765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45129E-812A-4746-AB8C-ECE3051C8C94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88459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85B330-539B-4084-B1E5-A1B3FED085A0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820555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5DCF44-7CB6-4B03-993B-63BAD1D187FD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048911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394B2A-6B58-4284-8453-E74DBB2F0818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4737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CEDF85-EE26-4464-8235-2827E297897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1897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7F13C4-7FBF-480B-A346-00D7C5E8B048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705933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EE0C05-ACC9-4D5A-AFF0-ED65A1304253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517248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EBA403-E017-459E-965B-80E2AE727BD9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863102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70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20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28489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227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997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5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18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F6941-B8CC-40AD-A92D-69DF633D1E7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98762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0361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35934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30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955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21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936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85056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747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17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2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BF6ED9-F008-428B-8F19-A7BFC24C18E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03832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0269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81278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9715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88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3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0BD6DA-066E-4341-9003-DC297C7C0DF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6574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8526F6-AA07-4989-90B2-5F567974FDB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3256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981E71-F103-4D68-AB7A-F676EBD2595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4430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45C387-D9D9-4ADC-876A-C22A656817A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7716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7D99D4-0128-401C-AE34-90789FC2504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4040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39A6"/>
                </a:solidFill>
              </a:defRPr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fld id="{44C257DF-FB50-4DC1-B2F7-4E9777A49B9C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4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fontAlgn="base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Rectangle 11"/>
          <p:cNvSpPr>
            <a:spLocks noChangeArrowheads="1"/>
          </p:cNvSpPr>
          <p:nvPr userDrawn="1"/>
        </p:nvSpPr>
        <p:spPr bwMode="auto">
          <a:xfrm>
            <a:off x="0" y="1412875"/>
            <a:ext cx="9144000" cy="5445125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fld id="{63733E9A-D411-47DF-8505-95AD52529C77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20493" name="Rectangle 13"/>
          <p:cNvSpPr>
            <a:spLocks noChangeArrowheads="1"/>
          </p:cNvSpPr>
          <p:nvPr userDrawn="1"/>
        </p:nvSpPr>
        <p:spPr bwMode="auto">
          <a:xfrm flipV="1">
            <a:off x="0" y="1363663"/>
            <a:ext cx="9144000" cy="1428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4" name="Line 14"/>
          <p:cNvSpPr>
            <a:spLocks noChangeShapeType="1"/>
          </p:cNvSpPr>
          <p:nvPr userDrawn="1"/>
        </p:nvSpPr>
        <p:spPr bwMode="auto">
          <a:xfrm>
            <a:off x="466725" y="6381750"/>
            <a:ext cx="82089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GB" altLang="en-US" dirty="0"/>
              <a:t>American Chemical Society</a:t>
            </a:r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49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20500" name="Picture 20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59404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6568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8827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66573" name="Object 13"/>
          <p:cNvGraphicFramePr>
            <a:graphicFrameLocks noChangeAspect="1"/>
          </p:cNvGraphicFramePr>
          <p:nvPr userDrawn="1"/>
        </p:nvGraphicFramePr>
        <p:xfrm>
          <a:off x="3260725" y="6305550"/>
          <a:ext cx="2232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8" name="Image" r:id="rId14" imgW="10666667" imgH="1053597" progId="Photoshop.Image.8">
                  <p:embed/>
                </p:oleObj>
              </mc:Choice>
              <mc:Fallback>
                <p:oleObj name="Image" r:id="rId14" imgW="10666667" imgH="1053597" progId="Photoshop.Imag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305550"/>
                        <a:ext cx="2232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74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09663"/>
            <a:ext cx="55245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18D07-1C8D-44A0-BA61-FF7710927A7C}" type="slidenum">
              <a:rPr lang="en-GB" altLang="en-US"/>
              <a:pPr/>
              <a:t>1</a:t>
            </a:fld>
            <a:endParaRPr lang="en-GB" alt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Project SEED Statistics</a:t>
            </a:r>
            <a:endParaRPr lang="en-GB" alt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 </a:t>
            </a:r>
          </a:p>
          <a:p>
            <a:r>
              <a:rPr lang="en-US" sz="2400" dirty="0" smtClean="0"/>
              <a:t>Total high school students served</a:t>
            </a:r>
            <a:r>
              <a:rPr lang="en-US" sz="2400" smtClean="0"/>
              <a:t>: 10,000+</a:t>
            </a:r>
            <a:endParaRPr lang="en-US" sz="2400" dirty="0" smtClean="0"/>
          </a:p>
          <a:p>
            <a:r>
              <a:rPr lang="en-US" sz="2400" dirty="0" smtClean="0"/>
              <a:t>Summer 2016 students: 421</a:t>
            </a:r>
          </a:p>
          <a:p>
            <a:r>
              <a:rPr lang="en-US" sz="2400" dirty="0" smtClean="0"/>
              <a:t>Hosting laboratories: 120+</a:t>
            </a:r>
          </a:p>
          <a:p>
            <a:r>
              <a:rPr lang="en-US" sz="2400" dirty="0" smtClean="0"/>
              <a:t>Volunteer scientists: ≈ 400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CS Document" ma:contentTypeID="0x010100EE5400EAE5C348F69CFB42058F1CAEDD006125EDC9C7B3984DA62393999F5DDE3E" ma:contentTypeVersion="2" ma:contentTypeDescription="Create a new ACS Document" ma:contentTypeScope="" ma:versionID="8cda4b72f92b1e0e9be5abcecf9a516e">
  <xsd:schema xmlns:xsd="http://www.w3.org/2001/XMLSchema" xmlns:xs="http://www.w3.org/2001/XMLSchema" xmlns:p="http://schemas.microsoft.com/office/2006/metadata/properties" xmlns:ns1="http://schemas.microsoft.com/sharepoint/v3" xmlns:ns3="ef37f7cd-4fdd-4405-b3bb-57afa5a5ba05" targetNamespace="http://schemas.microsoft.com/office/2006/metadata/properties" ma:root="true" ma:fieldsID="aec0b31af815fe7a628c409ab48c9e1b" ns1:_="" ns3:_="">
    <xsd:import namespace="http://schemas.microsoft.com/sharepoint/v3"/>
    <xsd:import namespace="ef37f7cd-4fdd-4405-b3bb-57afa5a5ba0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Body" minOccurs="0"/>
                <xsd:element ref="ns3:ACSFormType"/>
                <xsd:element ref="ns3:ACSFormCategory"/>
                <xsd:element ref="ns3:ACSDepartment" minOccurs="0"/>
                <xsd:element ref="ns3:ACSDivision"/>
                <xsd:element ref="ns3:ACSOffice" minOccurs="0"/>
                <xsd:element ref="ns3:ACSReviewPerio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hidden="true" ma:internalName="PublishingExpirationDate">
      <xsd:simpleType>
        <xsd:restriction base="dms:Unknown"/>
      </xsd:simpleType>
    </xsd:element>
    <xsd:element name="Body" ma:index="10" nillable="true" ma:displayName="Body" ma:internalName="Body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7f7cd-4fdd-4405-b3bb-57afa5a5ba05" elementFormDefault="qualified">
    <xsd:import namespace="http://schemas.microsoft.com/office/2006/documentManagement/types"/>
    <xsd:import namespace="http://schemas.microsoft.com/office/infopath/2007/PartnerControls"/>
    <xsd:element name="ACSFormType" ma:index="12" ma:displayName="Form Type" ma:list="{8d172959-6fa4-42f6-871f-54dbdfd4aceb}" ma:internalName="ACSFormType" ma:readOnly="false" ma:showField="Title" ma:web="850cea4c-d0fb-4487-b51d-ee8ee284c70f">
      <xsd:simpleType>
        <xsd:restriction base="dms:Lookup"/>
      </xsd:simpleType>
    </xsd:element>
    <xsd:element name="ACSFormCategory" ma:index="13" ma:displayName="Form Category" ma:list="{44420682-dfcc-4f36-b99f-708f6f303a95}" ma:internalName="ACSFormCategory" ma:readOnly="false" ma:showField="Title" ma:web="850cea4c-d0fb-4487-b51d-ee8ee284c70f">
      <xsd:simpleType>
        <xsd:restriction base="dms:Lookup"/>
      </xsd:simpleType>
    </xsd:element>
    <xsd:element name="ACSDepartment" ma:index="14" nillable="true" ma:displayName="Department" ma:list="{46a90cc6-c686-42ce-9904-98664a5608f5}" ma:internalName="ACSDepartment" ma:readOnly="false" ma:showField="Title" ma:web="850cea4c-d0fb-4487-b51d-ee8ee284c70f">
      <xsd:simpleType>
        <xsd:restriction base="dms:Lookup"/>
      </xsd:simpleType>
    </xsd:element>
    <xsd:element name="ACSDivision" ma:index="15" ma:displayName="Division" ma:list="{1646f739-82ef-4b95-9990-978559a0f834}" ma:internalName="ACSDivision" ma:readOnly="false" ma:showField="Title" ma:web="850cea4c-d0fb-4487-b51d-ee8ee284c70f">
      <xsd:simpleType>
        <xsd:restriction base="dms:Lookup"/>
      </xsd:simpleType>
    </xsd:element>
    <xsd:element name="ACSOffice" ma:index="16" nillable="true" ma:displayName="Office" ma:format="Dropdown" ma:internalName="ACSOffice" ma:readOnly="false">
      <xsd:simpleType>
        <xsd:restriction base="dms:Choice">
          <xsd:enumeration value="Accounts Payable"/>
          <xsd:enumeration value="Administration"/>
          <xsd:enumeration value="Benefits"/>
          <xsd:enumeration value="Budgets &amp; Analysis"/>
          <xsd:enumeration value="Copy Center"/>
          <xsd:enumeration value="Conferencing"/>
          <xsd:enumeration value="Contract Administration"/>
          <xsd:enumeration value="Finance"/>
          <xsd:enumeration value="General Accounting"/>
          <xsd:enumeration value="Human Resources"/>
          <xsd:enumeration value="National Meetings"/>
          <xsd:enumeration value="Payroll"/>
          <xsd:enumeration value="Purchasing"/>
          <xsd:enumeration value="Service Center"/>
          <xsd:enumeration value="Taxes"/>
        </xsd:restriction>
      </xsd:simpleType>
    </xsd:element>
    <xsd:element name="ACSReviewPeriod" ma:index="17" ma:displayName="Review Period" ma:default="6 months" ma:format="Dropdown" ma:internalName="ACSReviewPeriod" ma:readOnly="false">
      <xsd:simpleType>
        <xsd:restriction base="dms:Choice">
          <xsd:enumeration value="6 months"/>
          <xsd:enumeration value="12 months"/>
          <xsd:enumeration value="18 month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SFormType xmlns="ef37f7cd-4fdd-4405-b3bb-57afa5a5ba05">1</ACSFormType>
    <ACSDivision xmlns="ef37f7cd-4fdd-4405-b3bb-57afa5a5ba05">7</ACSDivision>
    <ACSFormCategory xmlns="ef37f7cd-4fdd-4405-b3bb-57afa5a5ba05">1</ACSFormCategory>
    <ACSDepartment xmlns="ef37f7cd-4fdd-4405-b3bb-57afa5a5ba05">20</ACSDepartment>
    <Body xmlns="http://schemas.microsoft.com/sharepoint/v3" xsi:nil="true"/>
    <ACSOffice xmlns="ef37f7cd-4fdd-4405-b3bb-57afa5a5ba05" xsi:nil="true"/>
    <ACSReviewPeriod xmlns="ef37f7cd-4fdd-4405-b3bb-57afa5a5ba05">6 months</ACSReviewPeriod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1AE0C8-6F69-4B28-BAB0-B94991EB8A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f37f7cd-4fdd-4405-b3bb-57afa5a5ba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FE5728-439C-4E50-A771-92C545A8E6FE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ef37f7cd-4fdd-4405-b3bb-57afa5a5ba05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50E5B51-D433-4D31-A62C-BCF267C73A5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F479487-AE33-4B38-A109-A5FCC6AF5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31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Default Design</vt:lpstr>
      <vt:lpstr>Custom Design</vt:lpstr>
      <vt:lpstr>1_Custom Design</vt:lpstr>
      <vt:lpstr>2_Custom Design</vt:lpstr>
      <vt:lpstr>Image</vt:lpstr>
      <vt:lpstr>Project SEED Statistics</vt:lpstr>
    </vt:vector>
  </TitlesOfParts>
  <Company>Cicero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Radcliffe</dc:creator>
  <cp:keywords>branding, template, presentation, PowerPoint</cp:keywords>
  <cp:lastModifiedBy>Cecilia Hernandez</cp:lastModifiedBy>
  <cp:revision>67</cp:revision>
  <cp:lastPrinted>2016-08-23T14:28:23Z</cp:lastPrinted>
  <dcterms:created xsi:type="dcterms:W3CDTF">2008-05-23T09:48:17Z</dcterms:created>
  <dcterms:modified xsi:type="dcterms:W3CDTF">2016-08-31T20:03:12Z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ACS Document</vt:lpwstr>
  </property>
</Properties>
</file>