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4"/>
    <p:sldMasterId id="2147483935" r:id="rId5"/>
    <p:sldMasterId id="2147483947" r:id="rId6"/>
    <p:sldMasterId id="2147483959" r:id="rId7"/>
  </p:sldMasterIdLst>
  <p:notesMasterIdLst>
    <p:notesMasterId r:id="rId12"/>
  </p:notesMasterIdLst>
  <p:sldIdLst>
    <p:sldId id="261" r:id="rId8"/>
    <p:sldId id="267" r:id="rId9"/>
    <p:sldId id="264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int Lewis" initials="fh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62A"/>
    <a:srgbClr val="0039A6"/>
    <a:srgbClr val="FFCE34"/>
    <a:srgbClr val="92D050"/>
    <a:srgbClr val="97CBFF"/>
    <a:srgbClr val="0033CC"/>
    <a:srgbClr val="0000CC"/>
    <a:srgbClr val="49329E"/>
    <a:srgbClr val="0000FF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84877" autoAdjust="0"/>
  </p:normalViewPr>
  <p:slideViewPr>
    <p:cSldViewPr>
      <p:cViewPr>
        <p:scale>
          <a:sx n="100" d="100"/>
          <a:sy n="100" d="100"/>
        </p:scale>
        <p:origin x="-206" y="17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8186\AppData\Local\Microsoft\Windows\Temporary%20Internet%20Files\Content.Outlook\5F6EHU61\Data%20for%20J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033935026989551"/>
          <c:y val="2.9860872275195405E-2"/>
          <c:w val="0.83093423463576488"/>
          <c:h val="0.8012576193852422"/>
        </c:manualLayout>
      </c:layout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Membership Survey</c:v>
                </c:pt>
              </c:strCache>
            </c:strRef>
          </c:tx>
          <c:spPr>
            <a:ln w="38100">
              <a:solidFill>
                <a:srgbClr val="0039A6"/>
              </a:solidFill>
              <a:prstDash val="dashDot"/>
            </a:ln>
          </c:spPr>
          <c:marker>
            <c:symbol val="none"/>
          </c:marker>
          <c:cat>
            <c:numRef>
              <c:f>Sheet1!$B$14:$B$20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Sheet1!$E$4:$E$10</c:f>
              <c:numCache>
                <c:formatCode>0%</c:formatCode>
                <c:ptCount val="7"/>
                <c:pt idx="0">
                  <c:v>0.26550086002129603</c:v>
                </c:pt>
                <c:pt idx="1">
                  <c:v>0.24</c:v>
                </c:pt>
                <c:pt idx="2">
                  <c:v>0.24</c:v>
                </c:pt>
                <c:pt idx="3">
                  <c:v>0.12</c:v>
                </c:pt>
                <c:pt idx="4">
                  <c:v>8.6411764705882396E-2</c:v>
                </c:pt>
                <c:pt idx="5">
                  <c:v>0.09</c:v>
                </c:pt>
                <c:pt idx="6">
                  <c:v>8.5906666666666701E-2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Sheet1!$A$12</c:f>
              <c:strCache>
                <c:ptCount val="1"/>
                <c:pt idx="0">
                  <c:v>New Graduate</c:v>
                </c:pt>
              </c:strCache>
            </c:strRef>
          </c:tx>
          <c:spPr>
            <a:ln w="38100">
              <a:solidFill>
                <a:srgbClr val="00B050"/>
              </a:solidFill>
              <a:prstDash val="lgDashDotDot"/>
            </a:ln>
          </c:spPr>
          <c:marker>
            <c:symbol val="none"/>
          </c:marker>
          <c:cat>
            <c:numRef>
              <c:f>Sheet1!$B$14:$B$20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Sheet1!$E$14:$E$20</c:f>
              <c:numCache>
                <c:formatCode>0%</c:formatCode>
                <c:ptCount val="7"/>
                <c:pt idx="0">
                  <c:v>0.24</c:v>
                </c:pt>
                <c:pt idx="1">
                  <c:v>0.17</c:v>
                </c:pt>
                <c:pt idx="2" formatCode="0.00%">
                  <c:v>0.16600000000000001</c:v>
                </c:pt>
                <c:pt idx="3" formatCode="0.00%">
                  <c:v>0.17799999999999999</c:v>
                </c:pt>
                <c:pt idx="4" formatCode="0.00%">
                  <c:v>0.16400000000000001</c:v>
                </c:pt>
                <c:pt idx="5" formatCode="0.00%">
                  <c:v>0.159825115375273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Sheet1!$A$22</c:f>
              <c:strCache>
                <c:ptCount val="1"/>
                <c:pt idx="0">
                  <c:v>Comprehensive</c:v>
                </c:pt>
              </c:strCache>
            </c:strRef>
          </c:tx>
          <c:spPr>
            <a:ln w="38100">
              <a:solidFill>
                <a:srgbClr val="C00000"/>
              </a:solidFill>
              <a:prstDash val="dash"/>
            </a:ln>
          </c:spPr>
          <c:marker>
            <c:symbol val="none"/>
          </c:marker>
          <c:val>
            <c:numRef>
              <c:f>Sheet1!$E$24:$E$30</c:f>
              <c:numCache>
                <c:formatCode>0.00%</c:formatCode>
                <c:ptCount val="7"/>
                <c:pt idx="0">
                  <c:v>0.46743648960738998</c:v>
                </c:pt>
                <c:pt idx="1">
                  <c:v>0.36280000000000001</c:v>
                </c:pt>
                <c:pt idx="2">
                  <c:v>0.35095389507154201</c:v>
                </c:pt>
                <c:pt idx="3">
                  <c:v>0.28311999999999998</c:v>
                </c:pt>
                <c:pt idx="4">
                  <c:v>0.28311999999999998</c:v>
                </c:pt>
                <c:pt idx="5">
                  <c:v>0.326719377338066</c:v>
                </c:pt>
                <c:pt idx="6">
                  <c:v>0.184119309079258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Sheet1!$A$33</c:f>
              <c:strCache>
                <c:ptCount val="1"/>
                <c:pt idx="0">
                  <c:v>National Meeting</c:v>
                </c:pt>
              </c:strCache>
            </c:strRef>
          </c:tx>
          <c:spPr>
            <a:ln w="38100">
              <a:solidFill>
                <a:srgbClr val="F6862A"/>
              </a:solidFill>
              <a:prstDash val="lgDash"/>
            </a:ln>
          </c:spPr>
          <c:marker>
            <c:symbol val="none"/>
          </c:marker>
          <c:val>
            <c:numRef>
              <c:f>Sheet1!$E$35:$E$41</c:f>
              <c:numCache>
                <c:formatCode>0.00%</c:formatCode>
                <c:ptCount val="7"/>
                <c:pt idx="0">
                  <c:v>0.27861149007124503</c:v>
                </c:pt>
                <c:pt idx="1">
                  <c:v>0.23381204333585301</c:v>
                </c:pt>
                <c:pt idx="2">
                  <c:v>0.19169793053370399</c:v>
                </c:pt>
                <c:pt idx="3">
                  <c:v>0.20741862225586699</c:v>
                </c:pt>
                <c:pt idx="4">
                  <c:v>0.15911465754725901</c:v>
                </c:pt>
                <c:pt idx="5">
                  <c:v>0.13803069563484199</c:v>
                </c:pt>
                <c:pt idx="6">
                  <c:v>0.13083209987772701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026048"/>
        <c:axId val="97027968"/>
      </c:lineChart>
      <c:catAx>
        <c:axId val="97026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Year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51999665725746547"/>
              <c:y val="0.9274154228733426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7027968"/>
        <c:crosses val="autoZero"/>
        <c:auto val="1"/>
        <c:lblAlgn val="ctr"/>
        <c:lblOffset val="100"/>
        <c:noMultiLvlLbl val="0"/>
      </c:catAx>
      <c:valAx>
        <c:axId val="97027968"/>
        <c:scaling>
          <c:orientation val="minMax"/>
          <c:max val="0.5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Response Rate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4.5661863021839244E-3"/>
              <c:y val="0.22412390829869336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7026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36163522012579"/>
          <c:y val="1.6565623488386949E-4"/>
          <c:w val="0.36306603773584906"/>
          <c:h val="0.2450027926434951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4941E15F-BB5C-45A1-997D-F4F4222A6251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3EE25A4-D854-4F42-A682-83C0F1BCD1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9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25A4-D854-4F42-A682-83C0F1BCD1A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9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037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4486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68730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19088"/>
            <a:ext cx="597535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054830195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19088"/>
            <a:ext cx="597535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64239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19088"/>
            <a:ext cx="8229600" cy="580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8463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19088"/>
            <a:ext cx="597535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75716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0FEA-B933-4480-A3B9-E7B3C5FDCCC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839784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68B7-2B40-4075-9976-EC7D9902CFC9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512957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71E54-22B3-4FD0-AE5B-16AA2EA04B4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846316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7CD30-79F9-4626-9663-20B31D21AF4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62392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93703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28C7-91FD-471F-95CA-AF71C010C4C9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707729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73AC4-1945-41D6-9859-44CE1247A26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995286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B19A3-03B5-40DB-9CDA-7180C68ABEC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4065109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3B331-4215-4FF9-8E89-A80368E338C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808609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05621-42F3-4C5E-A9AB-BE95EA4256E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003964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1056-3E06-4F6E-AEA5-1610FE3B581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4573359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20FDC-780E-49F9-AED5-8DBAA705F57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4766943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6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75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743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7464111"/>
      </p:ext>
    </p:extLst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982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92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25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7008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9601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238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24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398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658971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589713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7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32556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5329237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473700"/>
            <a:ext cx="5329237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17563" y="925513"/>
            <a:ext cx="2895600" cy="279400"/>
          </a:xfrm>
        </p:spPr>
        <p:txBody>
          <a:bodyPr/>
          <a:lstStyle>
            <a:lvl1pPr>
              <a:defRPr smtClean="0">
                <a:solidFill>
                  <a:srgbClr val="0054A6"/>
                </a:solidFill>
              </a:defRPr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4093372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6FDD-735E-43F1-B67F-FA554C9619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72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27457"/>
      </p:ext>
    </p:extLst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FD10A-28A4-40A4-AD96-94812CD90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0521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528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773238"/>
            <a:ext cx="385445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64C63-E4DB-4821-83EE-4A37934F9A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9881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8E387-4F65-4681-BB93-298ABBC606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4926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5A8C-8916-4A80-B45E-89C7954537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0537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62864-D2FE-48C2-A50F-01375C3031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190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1A8A2-53B4-4B2E-98CF-B7D18F5ECE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7595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4A83A-5A21-41B5-B9F0-05BBFB62A34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4030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9194F-7601-4407-BF8A-A84FD5E73C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2635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19088"/>
            <a:ext cx="1963737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19088"/>
            <a:ext cx="5743575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BE1F9-0042-4D72-BE3B-4B1A6A7E3E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41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6576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880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7952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455265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424808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3075" name="Picture 10" descr="ACS-Chemistry-for-Life-RGB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16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04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1412875"/>
            <a:ext cx="9144000" cy="5445125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B1E653-44A2-4B0C-BD1A-8F11B588E0E2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 flipV="1">
            <a:off x="0" y="1363663"/>
            <a:ext cx="9144000" cy="1428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29" name="Line 14"/>
          <p:cNvSpPr>
            <a:spLocks noChangeShapeType="1"/>
          </p:cNvSpPr>
          <p:nvPr userDrawn="1"/>
        </p:nvSpPr>
        <p:spPr bwMode="auto">
          <a:xfrm>
            <a:off x="466725" y="6381750"/>
            <a:ext cx="82089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5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3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613" y="384175"/>
            <a:ext cx="546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1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099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8827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100" name="Object 13"/>
          <p:cNvGraphicFramePr>
            <a:graphicFrameLocks noChangeAspect="1"/>
          </p:cNvGraphicFramePr>
          <p:nvPr userDrawn="1"/>
        </p:nvGraphicFramePr>
        <p:xfrm>
          <a:off x="3260725" y="6305550"/>
          <a:ext cx="2232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Image" r:id="rId14" imgW="10666667" imgH="1053597" progId="Photoshop.Image.8">
                  <p:embed/>
                </p:oleObj>
              </mc:Choice>
              <mc:Fallback>
                <p:oleObj name="Image" r:id="rId14" imgW="10666667" imgH="1053597" progId="Photoshop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6305550"/>
                        <a:ext cx="2232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09663"/>
            <a:ext cx="55245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23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 smtClean="0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A684E-A1A9-4D2E-A165-C31D105511A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/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32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1033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1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olicy@acs.org" TargetMode="Externa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9" name="Text Box 3"/>
          <p:cNvSpPr txBox="1">
            <a:spLocks noChangeArrowheads="1"/>
          </p:cNvSpPr>
          <p:nvPr/>
        </p:nvSpPr>
        <p:spPr bwMode="auto">
          <a:xfrm>
            <a:off x="4222750" y="85725"/>
            <a:ext cx="184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17563" y="6462713"/>
            <a:ext cx="2895600" cy="279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800" dirty="0" smtClean="0">
                <a:solidFill>
                  <a:srgbClr val="0039A6"/>
                </a:solidFill>
              </a:rPr>
              <a:t>American Chemical Society</a:t>
            </a:r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ADBFA81-3B49-4194-A48D-4C53553E1F0E}" type="slidenum">
              <a:rPr lang="en-GB" sz="800" b="1">
                <a:solidFill>
                  <a:srgbClr val="0039A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z="800" b="1" dirty="0">
              <a:solidFill>
                <a:srgbClr val="0039A6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7088" y="319088"/>
            <a:ext cx="5616575" cy="944562"/>
          </a:xfrm>
        </p:spPr>
        <p:txBody>
          <a:bodyPr/>
          <a:lstStyle/>
          <a:p>
            <a:r>
              <a:rPr lang="en-US" sz="3600" dirty="0" smtClean="0">
                <a:latin typeface="Garamond" panose="02020404030301010803" pitchFamily="18" charset="0"/>
              </a:rPr>
              <a:t>ACS Survey Response Rates</a:t>
            </a:r>
            <a:endParaRPr lang="en-US" sz="3600" dirty="0">
              <a:latin typeface="Garamond" panose="02020404030301010803" pitchFamily="18" charset="0"/>
            </a:endParaRPr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102430"/>
              </p:ext>
            </p:extLst>
          </p:nvPr>
        </p:nvGraphicFramePr>
        <p:xfrm>
          <a:off x="609600" y="1447800"/>
          <a:ext cx="80772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917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rgbClr val="0039A6"/>
                </a:solidFill>
              </a:rPr>
              <a:t>American Chemical Society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6528CBA9-2DDA-4F59-B5ED-30E95C4A5A71}" type="slidenum">
              <a:rPr lang="en-GB" sz="800" smtClean="0">
                <a:solidFill>
                  <a:srgbClr val="0039A6"/>
                </a:solidFill>
              </a:rPr>
              <a:pPr eaLnBrk="1" hangingPunct="1">
                <a:defRPr/>
              </a:pPr>
              <a:t>2</a:t>
            </a:fld>
            <a:endParaRPr lang="en-GB" sz="800" smtClean="0">
              <a:solidFill>
                <a:srgbClr val="0039A6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latin typeface="Garamond" panose="02020404030301010803" pitchFamily="18" charset="0"/>
                <a:cs typeface="Times New Roman"/>
              </a:rPr>
              <a:t>Modular Survey Overview</a:t>
            </a:r>
            <a:endParaRPr lang="en-GB" sz="3600" dirty="0">
              <a:latin typeface="Garamond" panose="02020404030301010803" pitchFamily="18" charset="0"/>
              <a:cs typeface="Times New Roman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dirty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Survey Process</a:t>
            </a:r>
          </a:p>
          <a:p>
            <a:pPr lvl="1" eaLnBrk="1" hangingPunct="1">
              <a:defRPr/>
            </a:pPr>
            <a:r>
              <a:rPr lang="en-GB" sz="2400" dirty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Balanced samples of ACS members</a:t>
            </a:r>
          </a:p>
          <a:p>
            <a:pPr lvl="1" eaLnBrk="1" hangingPunct="1">
              <a:defRPr/>
            </a:pPr>
            <a:r>
              <a:rPr lang="en-GB" sz="2400" dirty="0" smtClean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Quarterly </a:t>
            </a:r>
            <a:r>
              <a:rPr lang="en-GB" sz="2400" dirty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insight into attitudes and demographics</a:t>
            </a:r>
          </a:p>
          <a:p>
            <a:pPr lvl="1" eaLnBrk="1" hangingPunct="1">
              <a:defRPr/>
            </a:pPr>
            <a:r>
              <a:rPr lang="en-GB" sz="2400" dirty="0" smtClean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Supplements membership survey </a:t>
            </a:r>
            <a:r>
              <a:rPr lang="en-GB" sz="2400" dirty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and </a:t>
            </a:r>
            <a:r>
              <a:rPr lang="en-GB" sz="2400" dirty="0" smtClean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comprehensive survey</a:t>
            </a:r>
            <a:endParaRPr lang="en-GB" sz="2400" dirty="0">
              <a:latin typeface="Gill Sans MT" panose="020B0502020104020203" pitchFamily="34" charset="0"/>
              <a:ea typeface="ＭＳ Ｐゴシック" pitchFamily="34" charset="-128"/>
              <a:cs typeface="Times New Roman"/>
            </a:endParaRPr>
          </a:p>
          <a:p>
            <a:pPr lvl="1" eaLnBrk="1" hangingPunct="1">
              <a:defRPr/>
            </a:pPr>
            <a:r>
              <a:rPr lang="en-GB" sz="2400" dirty="0" smtClean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Reduces </a:t>
            </a:r>
            <a:r>
              <a:rPr lang="en-GB" sz="2400" dirty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frequency of outreach to </a:t>
            </a:r>
            <a:r>
              <a:rPr lang="en-GB" sz="2400" dirty="0" smtClean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members</a:t>
            </a:r>
          </a:p>
          <a:p>
            <a:pPr lvl="1" eaLnBrk="1" hangingPunct="1">
              <a:defRPr/>
            </a:pPr>
            <a:r>
              <a:rPr lang="en-GB" sz="2400" dirty="0" smtClean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Improves </a:t>
            </a:r>
            <a:r>
              <a:rPr lang="en-GB" sz="2400" dirty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survey </a:t>
            </a:r>
            <a:r>
              <a:rPr lang="en-GB" sz="2400" dirty="0" smtClean="0">
                <a:latin typeface="Gill Sans MT" panose="020B0502020104020203" pitchFamily="34" charset="0"/>
                <a:ea typeface="ＭＳ Ｐゴシック" pitchFamily="34" charset="-128"/>
                <a:cs typeface="Times New Roman"/>
              </a:rPr>
              <a:t>experience and data quality</a:t>
            </a:r>
            <a:endParaRPr lang="en-GB" sz="2400" dirty="0">
              <a:latin typeface="Gill Sans MT" panose="020B0502020104020203" pitchFamily="34" charset="0"/>
              <a:ea typeface="ＭＳ Ｐゴシック" pitchFamily="34" charset="-128"/>
              <a:cs typeface="Times New Roman"/>
            </a:endParaRPr>
          </a:p>
          <a:p>
            <a:pPr marL="0" indent="0" eaLnBrk="1" hangingPunct="1">
              <a:buFontTx/>
              <a:buNone/>
              <a:defRPr/>
            </a:pPr>
            <a:endParaRPr lang="en-GB" sz="2400" dirty="0">
              <a:latin typeface="Gill Sans MT" panose="020B0502020104020203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79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Garamond" panose="02020404030301010803" pitchFamily="18" charset="0"/>
              </a:rPr>
              <a:t>ACS Onsite Career Fair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 smtClean="0">
                <a:latin typeface="Gill Sans MT" pitchFamily="34" charset="0"/>
                <a:ea typeface="ＭＳ Ｐゴシック" pitchFamily="34" charset="-128"/>
              </a:rPr>
              <a:t>Number of Job Seekers	</a:t>
            </a:r>
            <a:r>
              <a:rPr lang="en-US" altLang="en-US" sz="2800" dirty="0" smtClean="0">
                <a:latin typeface="Gill Sans MT" pitchFamily="34" charset="0"/>
                <a:ea typeface="ＭＳ Ｐゴシック" pitchFamily="34" charset="-128"/>
              </a:rPr>
              <a:t>459</a:t>
            </a:r>
            <a:r>
              <a:rPr lang="en-US" altLang="en-US" sz="2800" baseline="30000" dirty="0" smtClean="0">
                <a:latin typeface="Gill Sans MT" pitchFamily="34" charset="0"/>
                <a:ea typeface="ＭＳ Ｐゴシック" pitchFamily="34" charset="-128"/>
              </a:rPr>
              <a:t>*</a:t>
            </a:r>
            <a:endParaRPr lang="en-US" altLang="en-US" sz="2800" baseline="30000" dirty="0" smtClean="0">
              <a:latin typeface="Gill Sans MT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 smtClean="0">
                <a:latin typeface="Gill Sans MT" pitchFamily="34" charset="0"/>
                <a:ea typeface="ＭＳ Ｐゴシック" pitchFamily="34" charset="-128"/>
              </a:rPr>
              <a:t>Employers			</a:t>
            </a:r>
            <a:r>
              <a:rPr lang="en-US" altLang="en-US" sz="2800" dirty="0" smtClean="0">
                <a:latin typeface="Gill Sans MT" pitchFamily="34" charset="0"/>
                <a:ea typeface="ＭＳ Ｐゴシック" pitchFamily="34" charset="-128"/>
              </a:rPr>
              <a:t>32</a:t>
            </a:r>
            <a:endParaRPr lang="en-US" altLang="en-US" sz="2800" dirty="0" smtClean="0">
              <a:latin typeface="Gill Sans MT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 smtClean="0">
                <a:latin typeface="Gill Sans MT" pitchFamily="34" charset="0"/>
                <a:ea typeface="ＭＳ Ｐゴシック" pitchFamily="34" charset="-128"/>
              </a:rPr>
              <a:t>Number </a:t>
            </a:r>
            <a:r>
              <a:rPr lang="en-US" altLang="en-US" sz="2800" dirty="0">
                <a:latin typeface="Gill Sans MT" pitchFamily="34" charset="0"/>
                <a:ea typeface="ＭＳ Ｐゴシック" pitchFamily="34" charset="-128"/>
              </a:rPr>
              <a:t>of Jobs			</a:t>
            </a:r>
            <a:r>
              <a:rPr lang="en-US" altLang="en-US" sz="2800" dirty="0" smtClean="0">
                <a:latin typeface="Gill Sans MT" pitchFamily="34" charset="0"/>
                <a:ea typeface="ＭＳ Ｐゴシック" pitchFamily="34" charset="-128"/>
              </a:rPr>
              <a:t>145</a:t>
            </a:r>
            <a:endParaRPr lang="en-US" altLang="en-US" sz="2800" dirty="0">
              <a:latin typeface="Gill Sans MT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 smtClean="0">
                <a:latin typeface="Gill Sans MT" pitchFamily="34" charset="0"/>
                <a:ea typeface="ＭＳ Ｐゴシック" pitchFamily="34" charset="-128"/>
              </a:rPr>
              <a:t>Recruiter Booths	</a:t>
            </a:r>
            <a:r>
              <a:rPr lang="en-US" altLang="en-US" sz="2800" dirty="0">
                <a:latin typeface="Gill Sans MT" pitchFamily="34" charset="0"/>
                <a:ea typeface="ＭＳ Ｐゴシック" pitchFamily="34" charset="-128"/>
              </a:rPr>
              <a:t>	</a:t>
            </a:r>
            <a:r>
              <a:rPr lang="en-US" altLang="en-US" sz="2800" dirty="0" smtClean="0">
                <a:latin typeface="Gill Sans MT" pitchFamily="34" charset="0"/>
                <a:ea typeface="ＭＳ Ｐゴシック" pitchFamily="34" charset="-128"/>
              </a:rPr>
              <a:t>27</a:t>
            </a:r>
            <a:endParaRPr lang="en-US" altLang="en-US" sz="2800" dirty="0" smtClean="0">
              <a:latin typeface="Gill Sans MT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 smtClean="0">
                <a:latin typeface="Gill Sans MT" pitchFamily="34" charset="0"/>
                <a:ea typeface="ＭＳ Ｐゴシック" pitchFamily="34" charset="-128"/>
              </a:rPr>
              <a:t>Private Offices			</a:t>
            </a:r>
            <a:r>
              <a:rPr lang="en-US" altLang="en-US" sz="2800" dirty="0" smtClean="0">
                <a:latin typeface="Gill Sans MT" pitchFamily="34" charset="0"/>
                <a:ea typeface="ＭＳ Ｐゴシック" pitchFamily="34" charset="-128"/>
              </a:rPr>
              <a:t>20</a:t>
            </a:r>
            <a:endParaRPr lang="en-US" altLang="en-US" sz="2800" dirty="0">
              <a:latin typeface="Gill Sans MT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latin typeface="Gill Sans MT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>
                <a:latin typeface="Gill Sans MT" pitchFamily="34" charset="0"/>
                <a:ea typeface="ＭＳ Ｐゴシック" pitchFamily="34" charset="-128"/>
              </a:rPr>
              <a:t>Résumé Reviews		</a:t>
            </a:r>
            <a:r>
              <a:rPr lang="en-US" altLang="en-US" sz="2800" dirty="0" smtClean="0">
                <a:latin typeface="Gill Sans MT" pitchFamily="34" charset="0"/>
                <a:ea typeface="ＭＳ Ｐゴシック" pitchFamily="34" charset="-128"/>
              </a:rPr>
              <a:t>350</a:t>
            </a:r>
            <a:endParaRPr lang="en-US" altLang="en-US" sz="2800" dirty="0">
              <a:latin typeface="Gill Sans MT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latin typeface="Gill Sans MT" pitchFamily="34" charset="0"/>
                <a:ea typeface="ＭＳ Ｐゴシック" pitchFamily="34" charset="-128"/>
              </a:rPr>
              <a:t>Mock Interviews			</a:t>
            </a:r>
            <a:r>
              <a:rPr lang="en-US" altLang="en-US" sz="2800" dirty="0" smtClean="0">
                <a:latin typeface="Gill Sans MT" pitchFamily="34" charset="0"/>
                <a:ea typeface="ＭＳ Ｐゴシック" pitchFamily="34" charset="-128"/>
              </a:rPr>
              <a:t>150</a:t>
            </a:r>
            <a:endParaRPr lang="en-US" altLang="en-US" sz="2800" dirty="0" smtClean="0">
              <a:latin typeface="Gill Sans MT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400" dirty="0" smtClean="0">
              <a:latin typeface="Gill Sans MT" pitchFamily="34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spcAft>
                <a:spcPts val="0"/>
              </a:spcAft>
              <a:buNone/>
            </a:pPr>
            <a:r>
              <a:rPr lang="en-US" altLang="en-US" sz="2000" baseline="30000" dirty="0" smtClean="0">
                <a:latin typeface="Gill Sans MT" pitchFamily="34" charset="0"/>
                <a:ea typeface="ＭＳ Ｐゴシック" pitchFamily="34" charset="-128"/>
              </a:rPr>
              <a:t>*</a:t>
            </a:r>
            <a:r>
              <a:rPr lang="en-US" altLang="en-US" sz="2000" dirty="0" smtClean="0">
                <a:latin typeface="Gill Sans MT" pitchFamily="34" charset="0"/>
                <a:ea typeface="ＭＳ Ｐゴシック" pitchFamily="34" charset="-128"/>
              </a:rPr>
              <a:t>Note new registration and check-in process</a:t>
            </a:r>
            <a:endParaRPr lang="en-US" altLang="en-US" sz="1400" dirty="0" smtClean="0">
              <a:latin typeface="Gill Sans MT" pitchFamily="34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altLang="en-US" sz="2000" dirty="0" smtClean="0">
                <a:latin typeface="Gill Sans MT" pitchFamily="34" charset="0"/>
                <a:ea typeface="ＭＳ Ｐゴシック" pitchFamily="34" charset="-128"/>
              </a:rPr>
              <a:t>(Final as of April 5, 2017)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American Chemical Society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676FDD-735E-43F1-B67F-FA554C96192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94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Garamond" panose="02020404030301010803" pitchFamily="18" charset="0"/>
              </a:rPr>
              <a:t>Work-related Visa Working Group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American Chemical Society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676FDD-735E-43F1-B67F-FA554C96192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088" y="1773238"/>
            <a:ext cx="5268912" cy="4352925"/>
          </a:xfrm>
        </p:spPr>
        <p:txBody>
          <a:bodyPr/>
          <a:lstStyle/>
          <a:p>
            <a:pPr marL="0" indent="0" algn="r">
              <a:spcAft>
                <a:spcPts val="300"/>
              </a:spcAft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Chair: </a:t>
            </a:r>
          </a:p>
          <a:p>
            <a:pPr marL="0" indent="0" algn="r">
              <a:spcAft>
                <a:spcPts val="300"/>
              </a:spcAft>
              <a:buNone/>
            </a:pPr>
            <a:r>
              <a:rPr lang="en-US" sz="2400" dirty="0">
                <a:latin typeface="Gill Sans MT" panose="020B0502020104020203" pitchFamily="34" charset="0"/>
              </a:rPr>
              <a:t>Chemistry and Public </a:t>
            </a:r>
            <a:r>
              <a:rPr lang="en-US" sz="2400" dirty="0" smtClean="0">
                <a:latin typeface="Gill Sans MT" panose="020B0502020104020203" pitchFamily="34" charset="0"/>
              </a:rPr>
              <a:t>Affairs (CCPA):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0" indent="0" algn="r">
              <a:spcAft>
                <a:spcPts val="300"/>
              </a:spcAft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Corporation Associates (CA): </a:t>
            </a:r>
          </a:p>
          <a:p>
            <a:pPr marL="0" indent="0" algn="r">
              <a:spcAft>
                <a:spcPts val="300"/>
              </a:spcAft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Economic and Professional Affairs (CEPA): </a:t>
            </a:r>
          </a:p>
          <a:p>
            <a:pPr marL="0" indent="0" algn="r">
              <a:spcAft>
                <a:spcPts val="300"/>
              </a:spcAft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Education (SOCED): </a:t>
            </a:r>
          </a:p>
          <a:p>
            <a:pPr marL="0" indent="0" algn="r">
              <a:spcAft>
                <a:spcPts val="300"/>
              </a:spcAft>
              <a:buNone/>
            </a:pPr>
            <a:r>
              <a:rPr lang="en-US" sz="2400" dirty="0">
                <a:latin typeface="Gill Sans MT" panose="020B0502020104020203" pitchFamily="34" charset="0"/>
              </a:rPr>
              <a:t>International </a:t>
            </a:r>
            <a:r>
              <a:rPr lang="en-US" sz="2400" dirty="0" smtClean="0">
                <a:latin typeface="Gill Sans MT" panose="020B0502020104020203" pitchFamily="34" charset="0"/>
              </a:rPr>
              <a:t>Activities (IAC): 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0" indent="0" algn="r">
              <a:spcAft>
                <a:spcPts val="300"/>
              </a:spcAft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Science (</a:t>
            </a:r>
            <a:r>
              <a:rPr lang="en-US" sz="2400" dirty="0" err="1" smtClean="0">
                <a:latin typeface="Gill Sans MT" panose="020B0502020104020203" pitchFamily="34" charset="0"/>
              </a:rPr>
              <a:t>ComSci</a:t>
            </a:r>
            <a:r>
              <a:rPr lang="en-US" sz="2400" dirty="0" smtClean="0">
                <a:latin typeface="Gill Sans MT" panose="020B0502020104020203" pitchFamily="34" charset="0"/>
              </a:rPr>
              <a:t>): </a:t>
            </a:r>
          </a:p>
          <a:p>
            <a:pPr marL="0" indent="0" algn="r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CEPA Chair: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248400" y="1779494"/>
            <a:ext cx="2895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5pPr>
            <a:lvl6pPr marL="25146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6pPr>
            <a:lvl7pPr marL="29718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7pPr>
            <a:lvl8pPr marL="34290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8pPr>
            <a:lvl9pPr marL="38862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9pPr>
          </a:lstStyle>
          <a:p>
            <a:pPr marL="0" indent="0">
              <a:spcAft>
                <a:spcPts val="300"/>
              </a:spcAft>
              <a:buFontTx/>
              <a:buNone/>
            </a:pPr>
            <a:r>
              <a:rPr lang="en-US" sz="2400" kern="0" dirty="0" smtClean="0">
                <a:latin typeface="Gill Sans MT" panose="020B0502020104020203" pitchFamily="34" charset="0"/>
              </a:rPr>
              <a:t>Susan Butts</a:t>
            </a:r>
          </a:p>
          <a:p>
            <a:pPr marL="0" indent="0">
              <a:spcAft>
                <a:spcPts val="300"/>
              </a:spcAft>
              <a:buFontTx/>
              <a:buNone/>
            </a:pPr>
            <a:r>
              <a:rPr lang="en-US" sz="2400" kern="0" dirty="0" smtClean="0">
                <a:latin typeface="Gill Sans MT" panose="020B0502020104020203" pitchFamily="34" charset="0"/>
              </a:rPr>
              <a:t>John </a:t>
            </a:r>
            <a:r>
              <a:rPr lang="en-US" sz="2400" kern="0" dirty="0" err="1" smtClean="0">
                <a:latin typeface="Gill Sans MT" panose="020B0502020104020203" pitchFamily="34" charset="0"/>
              </a:rPr>
              <a:t>Gavenonis</a:t>
            </a:r>
            <a:endParaRPr lang="en-US" sz="2400" kern="0" dirty="0" smtClean="0">
              <a:latin typeface="Gill Sans MT" panose="020B0502020104020203" pitchFamily="34" charset="0"/>
            </a:endParaRPr>
          </a:p>
          <a:p>
            <a:pPr marL="0" indent="0">
              <a:spcAft>
                <a:spcPts val="300"/>
              </a:spcAft>
              <a:buFontTx/>
              <a:buNone/>
            </a:pPr>
            <a:r>
              <a:rPr lang="en-US" sz="2400" kern="0" dirty="0" smtClean="0">
                <a:latin typeface="Gill Sans MT" panose="020B0502020104020203" pitchFamily="34" charset="0"/>
              </a:rPr>
              <a:t>Christopher Proctor</a:t>
            </a:r>
          </a:p>
          <a:p>
            <a:pPr marL="0" indent="0">
              <a:spcAft>
                <a:spcPts val="300"/>
              </a:spcAft>
              <a:buFontTx/>
              <a:buNone/>
            </a:pPr>
            <a:r>
              <a:rPr lang="en-US" sz="2400" kern="0" dirty="0" smtClean="0">
                <a:latin typeface="Gill Sans MT" panose="020B0502020104020203" pitchFamily="34" charset="0"/>
              </a:rPr>
              <a:t>John Berg</a:t>
            </a:r>
          </a:p>
          <a:p>
            <a:pPr marL="0" indent="0">
              <a:spcAft>
                <a:spcPts val="300"/>
              </a:spcAft>
              <a:buFontTx/>
              <a:buNone/>
            </a:pPr>
            <a:r>
              <a:rPr lang="en-US" sz="2400" kern="0" dirty="0" smtClean="0">
                <a:latin typeface="Gill Sans MT" panose="020B0502020104020203" pitchFamily="34" charset="0"/>
              </a:rPr>
              <a:t>Donald Wink</a:t>
            </a:r>
          </a:p>
          <a:p>
            <a:pPr marL="0" indent="0">
              <a:spcAft>
                <a:spcPts val="300"/>
              </a:spcAft>
              <a:buFontTx/>
              <a:buNone/>
            </a:pPr>
            <a:r>
              <a:rPr lang="en-US" sz="2400" kern="0" dirty="0" smtClean="0">
                <a:latin typeface="Gill Sans MT" panose="020B0502020104020203" pitchFamily="34" charset="0"/>
              </a:rPr>
              <a:t>Madan </a:t>
            </a:r>
            <a:r>
              <a:rPr lang="en-US" sz="2400" kern="0" dirty="0" err="1" smtClean="0">
                <a:latin typeface="Gill Sans MT" panose="020B0502020104020203" pitchFamily="34" charset="0"/>
              </a:rPr>
              <a:t>Bhasin</a:t>
            </a:r>
            <a:endParaRPr lang="en-US" sz="2400" kern="0" dirty="0" smtClean="0">
              <a:latin typeface="Gill Sans MT" panose="020B0502020104020203" pitchFamily="34" charset="0"/>
            </a:endParaRPr>
          </a:p>
          <a:p>
            <a:pPr marL="0" indent="0">
              <a:spcAft>
                <a:spcPts val="300"/>
              </a:spcAft>
              <a:buFontTx/>
              <a:buNone/>
            </a:pPr>
            <a:r>
              <a:rPr lang="en-US" sz="2400" kern="0" dirty="0" smtClean="0">
                <a:latin typeface="Gill Sans MT" panose="020B0502020104020203" pitchFamily="34" charset="0"/>
              </a:rPr>
              <a:t>Ralph Wheeler</a:t>
            </a:r>
          </a:p>
          <a:p>
            <a:pPr marL="0" indent="0">
              <a:buFontTx/>
              <a:buNone/>
            </a:pPr>
            <a:r>
              <a:rPr lang="en-US" sz="2400" kern="0" dirty="0" smtClean="0">
                <a:latin typeface="Gill Sans MT" panose="020B0502020104020203" pitchFamily="34" charset="0"/>
              </a:rPr>
              <a:t>Rick Ewing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56504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39A6"/>
                </a:solidFill>
                <a:latin typeface="Gill Sans MT" panose="020B0502020104020203" pitchFamily="34" charset="0"/>
              </a:rPr>
              <a:t>Email comments to: </a:t>
            </a:r>
            <a:r>
              <a:rPr lang="en-US" sz="2800" smtClean="0">
                <a:solidFill>
                  <a:srgbClr val="0039A6"/>
                </a:solidFill>
                <a:latin typeface="Gill Sans MT" panose="020B0502020104020203" pitchFamily="34" charset="0"/>
                <a:hlinkClick r:id="rId2"/>
              </a:rPr>
              <a:t>policy@acs.org</a:t>
            </a:r>
            <a:r>
              <a:rPr lang="en-US" sz="2800" dirty="0" smtClean="0">
                <a:solidFill>
                  <a:srgbClr val="0039A6"/>
                </a:solidFill>
                <a:latin typeface="Gill Sans MT" panose="020B0502020104020203" pitchFamily="34" charset="0"/>
              </a:rPr>
              <a:t> </a:t>
            </a:r>
            <a:endParaRPr lang="en-US" sz="2800" dirty="0">
              <a:solidFill>
                <a:srgbClr val="0039A6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0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30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30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CSFormType xmlns="ef37f7cd-4fdd-4405-b3bb-57afa5a5ba05">1</ACSFormType>
    <ACSDivision xmlns="ef37f7cd-4fdd-4405-b3bb-57afa5a5ba05">7</ACSDivision>
    <ACSFormCategory xmlns="ef37f7cd-4fdd-4405-b3bb-57afa5a5ba05">1</ACSFormCategory>
    <ACSDepartment xmlns="ef37f7cd-4fdd-4405-b3bb-57afa5a5ba05">20</ACSDepartment>
    <Body xmlns="http://schemas.microsoft.com/sharepoint/v3" xsi:nil="true"/>
    <ACSOffice xmlns="ef37f7cd-4fdd-4405-b3bb-57afa5a5ba05" xsi:nil="true"/>
    <ACSReviewPeriod xmlns="ef37f7cd-4fdd-4405-b3bb-57afa5a5ba05">18 months</ACSReviewPeriod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CS Document" ma:contentTypeID="0x010100EE5400EAE5C348F69CFB42058F1CAEDD006125EDC9C7B3984DA62393999F5DDE3E" ma:contentTypeVersion="2" ma:contentTypeDescription="Create a new ACS Document" ma:contentTypeScope="" ma:versionID="8cda4b72f92b1e0e9be5abcecf9a516e">
  <xsd:schema xmlns:xsd="http://www.w3.org/2001/XMLSchema" xmlns:xs="http://www.w3.org/2001/XMLSchema" xmlns:p="http://schemas.microsoft.com/office/2006/metadata/properties" xmlns:ns1="http://schemas.microsoft.com/sharepoint/v3" xmlns:ns3="ef37f7cd-4fdd-4405-b3bb-57afa5a5ba05" targetNamespace="http://schemas.microsoft.com/office/2006/metadata/properties" ma:root="true" ma:fieldsID="aec0b31af815fe7a628c409ab48c9e1b" ns1:_="" ns3:_="">
    <xsd:import namespace="http://schemas.microsoft.com/sharepoint/v3"/>
    <xsd:import namespace="ef37f7cd-4fdd-4405-b3bb-57afa5a5ba0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Body" minOccurs="0"/>
                <xsd:element ref="ns3:ACSFormType"/>
                <xsd:element ref="ns3:ACSFormCategory"/>
                <xsd:element ref="ns3:ACSDepartment" minOccurs="0"/>
                <xsd:element ref="ns3:ACSDivision"/>
                <xsd:element ref="ns3:ACSOffice" minOccurs="0"/>
                <xsd:element ref="ns3:ACSReviewPerio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hidden="true" ma:internalName="PublishingExpirationDate">
      <xsd:simpleType>
        <xsd:restriction base="dms:Unknown"/>
      </xsd:simpleType>
    </xsd:element>
    <xsd:element name="Body" ma:index="10" nillable="true" ma:displayName="Body" ma:internalName="Body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7f7cd-4fdd-4405-b3bb-57afa5a5ba05" elementFormDefault="qualified">
    <xsd:import namespace="http://schemas.microsoft.com/office/2006/documentManagement/types"/>
    <xsd:import namespace="http://schemas.microsoft.com/office/infopath/2007/PartnerControls"/>
    <xsd:element name="ACSFormType" ma:index="12" ma:displayName="Form Type" ma:list="{8d172959-6fa4-42f6-871f-54dbdfd4aceb}" ma:internalName="ACSFormType" ma:readOnly="false" ma:showField="Title" ma:web="850cea4c-d0fb-4487-b51d-ee8ee284c70f">
      <xsd:simpleType>
        <xsd:restriction base="dms:Lookup"/>
      </xsd:simpleType>
    </xsd:element>
    <xsd:element name="ACSFormCategory" ma:index="13" ma:displayName="Form Category" ma:list="{44420682-dfcc-4f36-b99f-708f6f303a95}" ma:internalName="ACSFormCategory" ma:readOnly="false" ma:showField="Title" ma:web="850cea4c-d0fb-4487-b51d-ee8ee284c70f">
      <xsd:simpleType>
        <xsd:restriction base="dms:Lookup"/>
      </xsd:simpleType>
    </xsd:element>
    <xsd:element name="ACSDepartment" ma:index="14" nillable="true" ma:displayName="Department" ma:list="{46a90cc6-c686-42ce-9904-98664a5608f5}" ma:internalName="ACSDepartment" ma:readOnly="false" ma:showField="Title" ma:web="850cea4c-d0fb-4487-b51d-ee8ee284c70f">
      <xsd:simpleType>
        <xsd:restriction base="dms:Lookup"/>
      </xsd:simpleType>
    </xsd:element>
    <xsd:element name="ACSDivision" ma:index="15" ma:displayName="Division" ma:list="{1646f739-82ef-4b95-9990-978559a0f834}" ma:internalName="ACSDivision" ma:readOnly="false" ma:showField="Title" ma:web="850cea4c-d0fb-4487-b51d-ee8ee284c70f">
      <xsd:simpleType>
        <xsd:restriction base="dms:Lookup"/>
      </xsd:simpleType>
    </xsd:element>
    <xsd:element name="ACSOffice" ma:index="16" nillable="true" ma:displayName="Office" ma:format="Dropdown" ma:internalName="ACSOffice" ma:readOnly="false">
      <xsd:simpleType>
        <xsd:restriction base="dms:Choice">
          <xsd:enumeration value="Accounts Payable"/>
          <xsd:enumeration value="Administration"/>
          <xsd:enumeration value="Benefits"/>
          <xsd:enumeration value="Budgets &amp; Analysis"/>
          <xsd:enumeration value="Copy Center"/>
          <xsd:enumeration value="Conferencing"/>
          <xsd:enumeration value="Contract Administration"/>
          <xsd:enumeration value="Finance"/>
          <xsd:enumeration value="General Accounting"/>
          <xsd:enumeration value="Human Resources"/>
          <xsd:enumeration value="National Meetings"/>
          <xsd:enumeration value="Payroll"/>
          <xsd:enumeration value="Purchasing"/>
          <xsd:enumeration value="Service Center"/>
          <xsd:enumeration value="Taxes"/>
        </xsd:restriction>
      </xsd:simpleType>
    </xsd:element>
    <xsd:element name="ACSReviewPeriod" ma:index="17" ma:displayName="Review Period" ma:default="6 months" ma:format="Dropdown" ma:internalName="ACSReviewPeriod" ma:readOnly="false">
      <xsd:simpleType>
        <xsd:restriction base="dms:Choice">
          <xsd:enumeration value="6 months"/>
          <xsd:enumeration value="12 months"/>
          <xsd:enumeration value="18 month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4F0C2F-0383-4D75-934F-E233DB6B5859}">
  <ds:schemaRefs>
    <ds:schemaRef ds:uri="http://schemas.microsoft.com/office/2006/metadata/properties"/>
    <ds:schemaRef ds:uri="ef37f7cd-4fdd-4405-b3bb-57afa5a5ba05"/>
    <ds:schemaRef ds:uri="http://purl.org/dc/dcmitype/"/>
    <ds:schemaRef ds:uri="http://purl.org/dc/terms/"/>
    <ds:schemaRef ds:uri="http://www.w3.org/XML/1998/namespace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5BC4B4F-E8D9-432E-97F4-82F9F6A70B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AC785A-9216-4ED6-BE76-625F0A846B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f37f7cd-4fdd-4405-b3bb-57afa5a5ba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3737</TotalTime>
  <Words>128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1_Custom Design</vt:lpstr>
      <vt:lpstr>Custom Design</vt:lpstr>
      <vt:lpstr>2_Custom Design</vt:lpstr>
      <vt:lpstr>1_Default Design</vt:lpstr>
      <vt:lpstr>Image</vt:lpstr>
      <vt:lpstr>ACS Survey Response Rates</vt:lpstr>
      <vt:lpstr>Modular Survey Overview</vt:lpstr>
      <vt:lpstr>ACS Onsite Career Fair</vt:lpstr>
      <vt:lpstr>Work-related Visa Working Group</vt:lpstr>
    </vt:vector>
  </TitlesOfParts>
  <Company>American Chemical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ACS - Short Version</dc:title>
  <dc:creator>Douglas Dollemore</dc:creator>
  <cp:lastModifiedBy>Frank Walworth</cp:lastModifiedBy>
  <cp:revision>260</cp:revision>
  <cp:lastPrinted>2017-04-04T16:23:12Z</cp:lastPrinted>
  <dcterms:created xsi:type="dcterms:W3CDTF">2011-09-22T19:16:17Z</dcterms:created>
  <dcterms:modified xsi:type="dcterms:W3CDTF">2017-04-20T18:27:11Z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0x010100EE5400EAE5C348F69CFB42058F1CAEDD006125EDC9C7B3984DA62393999F5DDE3E</vt:lpwstr>
  </property>
</Properties>
</file>