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21" r:id="rId2"/>
    <p:sldId id="423" r:id="rId3"/>
    <p:sldId id="289" r:id="rId4"/>
    <p:sldId id="424" r:id="rId5"/>
  </p:sldIdLst>
  <p:sldSz cx="9144000" cy="5143500" type="screen16x9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" userDrawn="1">
          <p15:clr>
            <a:srgbClr val="A4A3A4"/>
          </p15:clr>
        </p15:guide>
        <p15:guide id="2" pos="5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6"/>
    <a:srgbClr val="0054A6"/>
    <a:srgbClr val="FDC82F"/>
    <a:srgbClr val="FFCE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3980" autoAdjust="0"/>
  </p:normalViewPr>
  <p:slideViewPr>
    <p:cSldViewPr>
      <p:cViewPr varScale="1">
        <p:scale>
          <a:sx n="76" d="100"/>
          <a:sy n="76" d="100"/>
        </p:scale>
        <p:origin x="972" y="84"/>
      </p:cViewPr>
      <p:guideLst>
        <p:guide orient="horz" pos="180"/>
        <p:guide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70"/>
    </p:cViewPr>
  </p:sorterViewPr>
  <p:notesViewPr>
    <p:cSldViewPr>
      <p:cViewPr varScale="1">
        <p:scale>
          <a:sx n="51" d="100"/>
          <a:sy n="51" d="100"/>
        </p:scale>
        <p:origin x="2285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052DB-F25B-B441-9AE7-0DCAEC6474D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EF4B9B-1039-3B4E-93DB-19E7C5C9FF46}">
      <dgm:prSet phldrT="[Text]" custT="1"/>
      <dgm:spPr>
        <a:solidFill>
          <a:srgbClr val="7DEDF9"/>
        </a:solidFill>
      </dgm:spPr>
      <dgm:t>
        <a:bodyPr/>
        <a:lstStyle/>
        <a:p>
          <a:pPr algn="ctr"/>
          <a:r>
            <a:rPr lang="en-US" sz="2600" b="1" dirty="0" smtClean="0"/>
            <a:t>The future of chemistry teaching and learning.</a:t>
          </a:r>
          <a:endParaRPr lang="en-US" sz="2600" b="1" dirty="0"/>
        </a:p>
      </dgm:t>
    </dgm:pt>
    <dgm:pt modelId="{1C5BF4D0-5817-C441-8871-A816771F2D6A}" type="sibTrans" cxnId="{02B0EFB4-582A-C44F-9D62-3FB985F872DA}">
      <dgm:prSet/>
      <dgm:spPr/>
      <dgm:t>
        <a:bodyPr/>
        <a:lstStyle/>
        <a:p>
          <a:endParaRPr lang="en-US"/>
        </a:p>
      </dgm:t>
    </dgm:pt>
    <dgm:pt modelId="{31D9A76D-325F-654E-8C09-BCF946258F20}" type="parTrans" cxnId="{02B0EFB4-582A-C44F-9D62-3FB985F872DA}">
      <dgm:prSet/>
      <dgm:spPr/>
      <dgm:t>
        <a:bodyPr/>
        <a:lstStyle/>
        <a:p>
          <a:endParaRPr lang="en-US"/>
        </a:p>
      </dgm:t>
    </dgm:pt>
    <dgm:pt modelId="{F3CE96E9-DCD8-054E-8233-020A3703FFDB}" type="pres">
      <dgm:prSet presAssocID="{16C052DB-F25B-B441-9AE7-0DCAEC6474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ED447F-98E7-7741-B4AB-BB1F9F5DADB3}" type="pres">
      <dgm:prSet presAssocID="{4EEF4B9B-1039-3B4E-93DB-19E7C5C9FF46}" presName="parentText" presStyleLbl="node1" presStyleIdx="0" presStyleCnt="1" custScaleY="440175" custLinFactNeighborX="-121" custLinFactNeighborY="-106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85885C-1737-DB49-A6BE-A43F0AE98B73}" type="presOf" srcId="{16C052DB-F25B-B441-9AE7-0DCAEC6474D4}" destId="{F3CE96E9-DCD8-054E-8233-020A3703FFDB}" srcOrd="0" destOrd="0" presId="urn:microsoft.com/office/officeart/2005/8/layout/vList2"/>
    <dgm:cxn modelId="{2AB7235C-42F2-3745-B26A-3E4E7BC57E02}" type="presOf" srcId="{4EEF4B9B-1039-3B4E-93DB-19E7C5C9FF46}" destId="{4FED447F-98E7-7741-B4AB-BB1F9F5DADB3}" srcOrd="0" destOrd="0" presId="urn:microsoft.com/office/officeart/2005/8/layout/vList2"/>
    <dgm:cxn modelId="{02B0EFB4-582A-C44F-9D62-3FB985F872DA}" srcId="{16C052DB-F25B-B441-9AE7-0DCAEC6474D4}" destId="{4EEF4B9B-1039-3B4E-93DB-19E7C5C9FF46}" srcOrd="0" destOrd="0" parTransId="{31D9A76D-325F-654E-8C09-BCF946258F20}" sibTransId="{1C5BF4D0-5817-C441-8871-A816771F2D6A}"/>
    <dgm:cxn modelId="{2810DCE2-2DC9-3B4F-A302-80FBEA60C360}" type="presParOf" srcId="{F3CE96E9-DCD8-054E-8233-020A3703FFDB}" destId="{4FED447F-98E7-7741-B4AB-BB1F9F5DAD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D447F-98E7-7741-B4AB-BB1F9F5DADB3}">
      <dsp:nvSpPr>
        <dsp:cNvPr id="0" name=""/>
        <dsp:cNvSpPr/>
      </dsp:nvSpPr>
      <dsp:spPr>
        <a:xfrm>
          <a:off x="0" y="0"/>
          <a:ext cx="5894784" cy="1145672"/>
        </a:xfrm>
        <a:prstGeom prst="roundRect">
          <a:avLst/>
        </a:prstGeom>
        <a:solidFill>
          <a:srgbClr val="7DEDF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The future of chemistry teaching and learning.</a:t>
          </a:r>
          <a:endParaRPr lang="en-US" sz="2600" b="1" kern="1200" dirty="0"/>
        </a:p>
      </dsp:txBody>
      <dsp:txXfrm>
        <a:off x="55927" y="55927"/>
        <a:ext cx="5782930" cy="1033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DE317-82F4-4209-87FD-98D4708914A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7AB54-834D-45CF-A539-3E7143480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4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9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836" y="0"/>
            <a:ext cx="30379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87" y="4415790"/>
            <a:ext cx="560702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110"/>
            <a:ext cx="30379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836" y="8830110"/>
            <a:ext cx="30379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5AB8241-9BA5-5A46-B1D8-1CFB7F33862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983EB14-16BB-4F17-9248-6DBF29D352D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542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B8241-9BA5-5A46-B1D8-1CFB7F33862C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9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6986588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986588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51435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914400"/>
            <a:ext cx="16938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04672" y="1977629"/>
            <a:ext cx="5329237" cy="1913334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9" y="4105275"/>
            <a:ext cx="5329237" cy="681038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04863" y="950913"/>
            <a:ext cx="2895600" cy="209550"/>
          </a:xfrm>
        </p:spPr>
        <p:txBody>
          <a:bodyPr/>
          <a:lstStyle>
            <a:lvl1pPr>
              <a:defRPr smtClean="0"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76900-0E3B-D94C-8A32-C55FE5AE68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4" y="239317"/>
            <a:ext cx="1963737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9" y="239317"/>
            <a:ext cx="5743575" cy="43553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07EB5-07F9-2E4F-A54B-A61D01C7A7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F825-A009-764B-886E-E225967BA4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784FE-3B3B-4245-BBC6-1DFC2966AB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329929"/>
            <a:ext cx="3852862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329929"/>
            <a:ext cx="385445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FA4BB-799E-554A-B774-951AF9B5C2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4AE5A-37CD-1849-918F-39BC088E2A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B459-BA9D-584B-8851-DE7533AEA5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BD59D-15DA-E844-9783-219C4D83C8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58742-78BA-724E-BF41-BB5D05E37F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82598-DCB1-DC48-BEF1-B8EF8ED665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39713"/>
            <a:ext cx="5616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330325"/>
            <a:ext cx="7859712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4863" y="4864100"/>
            <a:ext cx="2895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4864100"/>
            <a:ext cx="17732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2E4FD6D8-E3CD-AF48-818A-96BF2E166C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V="1">
            <a:off x="827088" y="4781548"/>
            <a:ext cx="7859712" cy="1"/>
          </a:xfrm>
          <a:prstGeom prst="line">
            <a:avLst/>
          </a:prstGeom>
          <a:noFill/>
          <a:ln w="9525">
            <a:solidFill>
              <a:srgbClr val="0039A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143000"/>
            <a:ext cx="342900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0"/>
            <a:ext cx="342900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33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1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492125"/>
            <a:ext cx="5616575" cy="708025"/>
          </a:xfrm>
        </p:spPr>
        <p:txBody>
          <a:bodyPr/>
          <a:lstStyle/>
          <a:p>
            <a:r>
              <a:rPr lang="en-US" sz="3600" dirty="0" smtClean="0"/>
              <a:t>2019–2021 SOCED Vision </a:t>
            </a:r>
            <a:r>
              <a:rPr lang="en-US" sz="3600" dirty="0"/>
              <a:t>and Mission Statements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American Chemical Society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1F825-A009-764B-886E-E225967BA46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/>
          </p:nvPr>
        </p:nvGraphicFramePr>
        <p:xfrm>
          <a:off x="1799071" y="1750595"/>
          <a:ext cx="5894784" cy="114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07697" y="3209091"/>
            <a:ext cx="5894784" cy="964691"/>
            <a:chOff x="0" y="404109"/>
            <a:chExt cx="7859712" cy="1286254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0" y="404109"/>
              <a:ext cx="7859712" cy="1286254"/>
            </a:xfrm>
            <a:prstGeom prst="roundRect">
              <a:avLst/>
            </a:prstGeom>
            <a:solidFill>
              <a:srgbClr val="7DEDF9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Rounded Rectangle 4"/>
            <p:cNvSpPr txBox="1"/>
            <p:nvPr/>
          </p:nvSpPr>
          <p:spPr>
            <a:xfrm>
              <a:off x="62790" y="466899"/>
              <a:ext cx="7734132" cy="11606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4295" tIns="74295" rIns="74295" bIns="74295" numCol="1" spcCol="1270" anchor="ctr" anchorCtr="0">
              <a:noAutofit/>
            </a:bodyPr>
            <a:lstStyle/>
            <a:p>
              <a:pPr algn="ctr" defTabSz="866775">
                <a:lnSpc>
                  <a:spcPct val="90000"/>
                </a:lnSpc>
                <a:spcAft>
                  <a:spcPct val="35000"/>
                </a:spcAft>
              </a:pPr>
              <a:r>
                <a:rPr lang="en-US" sz="1950" b="1" dirty="0"/>
                <a:t>Develop and implement policies and resources to advance chemistry education and to connect its diverse communities.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71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84225" y="339328"/>
            <a:ext cx="5921375" cy="708422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New Faculty Workshops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462087"/>
            <a:ext cx="7670800" cy="28622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June 27-29, 2019: Pasadena, CA</a:t>
            </a:r>
          </a:p>
          <a:p>
            <a:pPr lvl="1" eaLnBrk="1" hangingPunct="1">
              <a:defRPr/>
            </a:pPr>
            <a:r>
              <a:rPr lang="en-US" sz="2400" dirty="0" smtClean="0"/>
              <a:t>Application deadline: passed</a:t>
            </a:r>
          </a:p>
          <a:p>
            <a:pPr eaLnBrk="1" hangingPunct="1">
              <a:defRPr/>
            </a:pPr>
            <a:r>
              <a:rPr lang="en-US" sz="2400" dirty="0" smtClean="0"/>
              <a:t>August </a:t>
            </a:r>
            <a:r>
              <a:rPr lang="en-US" sz="2400" dirty="0"/>
              <a:t>1</a:t>
            </a:r>
            <a:r>
              <a:rPr lang="en-US" sz="2400" dirty="0" smtClean="0"/>
              <a:t>-3, 2019: Washington, DC</a:t>
            </a:r>
          </a:p>
          <a:p>
            <a:pPr lvl="1" eaLnBrk="1" hangingPunct="1">
              <a:defRPr/>
            </a:pPr>
            <a:r>
              <a:rPr lang="en-US" sz="2400" dirty="0" smtClean="0"/>
              <a:t>Application deadline: May 1, 2019</a:t>
            </a: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Visit www.acs.org and search “New Faculty Workshop”</a:t>
            </a:r>
          </a:p>
          <a:p>
            <a:pPr eaLnBrk="1" hangingPunct="1">
              <a:defRPr/>
            </a:pPr>
            <a:endParaRPr lang="en-US" sz="2400" dirty="0"/>
          </a:p>
          <a:p>
            <a:pPr marL="0" indent="0" eaLnBrk="1" hangingPunct="1">
              <a:buFontTx/>
              <a:buNone/>
              <a:defRPr/>
            </a:pPr>
            <a:endParaRPr lang="en-US" sz="2400" dirty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100">
                <a:solidFill>
                  <a:srgbClr val="0039A6"/>
                </a:solidFill>
              </a:rPr>
              <a:t>American Chemical Society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7EBAA1E-5E4B-4A70-B3EE-C5D263FF622A}" type="slidenum">
              <a:rPr lang="en-GB" altLang="en-US" sz="1100">
                <a:solidFill>
                  <a:srgbClr val="0039A6"/>
                </a:solidFill>
              </a:rPr>
              <a:pPr/>
              <a:t>2</a:t>
            </a:fld>
            <a:endParaRPr lang="en-GB" altLang="en-US" sz="1100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492125"/>
            <a:ext cx="6030912" cy="708025"/>
          </a:xfrm>
        </p:spPr>
        <p:txBody>
          <a:bodyPr/>
          <a:lstStyle/>
          <a:p>
            <a:r>
              <a:rPr lang="en-US" sz="3600" dirty="0" smtClean="0"/>
              <a:t>SOCED </a:t>
            </a:r>
            <a:r>
              <a:rPr lang="en-US" sz="3600" dirty="0" err="1" smtClean="0"/>
              <a:t>ChemLuminary</a:t>
            </a:r>
            <a:r>
              <a:rPr lang="en-US" sz="3600" dirty="0" smtClean="0"/>
              <a:t> Awards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1330324"/>
            <a:ext cx="7859712" cy="3375025"/>
          </a:xfrm>
        </p:spPr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</a:rPr>
              <a:t>Outstanding </a:t>
            </a:r>
            <a:r>
              <a:rPr lang="en-US" sz="2200" dirty="0">
                <a:solidFill>
                  <a:srgbClr val="FF0000"/>
                </a:solidFill>
              </a:rPr>
              <a:t>Partnership with the </a:t>
            </a:r>
            <a:r>
              <a:rPr lang="en-US" sz="2200" dirty="0" smtClean="0">
                <a:solidFill>
                  <a:srgbClr val="FF0000"/>
                </a:solidFill>
              </a:rPr>
              <a:t>American Association of Chemistry Teachers (AACT)</a:t>
            </a:r>
            <a:r>
              <a:rPr lang="en-US" sz="2200" i="1" dirty="0" smtClean="0">
                <a:solidFill>
                  <a:srgbClr val="FF0000"/>
                </a:solidFill>
              </a:rPr>
              <a:t> </a:t>
            </a:r>
            <a:endParaRPr lang="en-US" sz="2200" i="1" dirty="0">
              <a:solidFill>
                <a:srgbClr val="FF0000"/>
              </a:solidFill>
            </a:endParaRPr>
          </a:p>
          <a:p>
            <a:r>
              <a:rPr lang="en-US" sz="2200" dirty="0" smtClean="0"/>
              <a:t>Outstanding Kids </a:t>
            </a:r>
            <a:r>
              <a:rPr lang="en-US" sz="2200" dirty="0"/>
              <a:t>&amp; Chemistry </a:t>
            </a:r>
            <a:r>
              <a:rPr lang="en-US" sz="2200" dirty="0" smtClean="0">
                <a:sym typeface="Wingdings" panose="05000000000000000000" pitchFamily="2" charset="2"/>
              </a:rPr>
              <a:t></a:t>
            </a:r>
            <a:r>
              <a:rPr lang="en-US" sz="2200" dirty="0" smtClean="0"/>
              <a:t> </a:t>
            </a:r>
            <a:r>
              <a:rPr lang="en-US" sz="2200" dirty="0">
                <a:solidFill>
                  <a:srgbClr val="FF0000"/>
                </a:solidFill>
              </a:rPr>
              <a:t>Outstanding Engagement with K-8 </a:t>
            </a:r>
            <a:r>
              <a:rPr lang="en-US" sz="2200" dirty="0" smtClean="0">
                <a:solidFill>
                  <a:srgbClr val="FF0000"/>
                </a:solidFill>
              </a:rPr>
              <a:t>Students</a:t>
            </a:r>
          </a:p>
          <a:p>
            <a:r>
              <a:rPr lang="en-US" sz="2200" dirty="0" err="1" smtClean="0"/>
              <a:t>ChemAttitudes</a:t>
            </a:r>
            <a:r>
              <a:rPr lang="en-US" sz="2200" dirty="0" smtClean="0"/>
              <a:t> Partnership (with CCA and LSAC)</a:t>
            </a:r>
          </a:p>
          <a:p>
            <a:r>
              <a:rPr lang="en-US" sz="2200" dirty="0"/>
              <a:t>Outstanding High School Student </a:t>
            </a:r>
            <a:r>
              <a:rPr lang="en-US" sz="2200" dirty="0" smtClean="0"/>
              <a:t>Program</a:t>
            </a:r>
          </a:p>
          <a:p>
            <a:r>
              <a:rPr lang="en-US" sz="2200" dirty="0" smtClean="0"/>
              <a:t>Fostering </a:t>
            </a:r>
            <a:r>
              <a:rPr lang="en-US" sz="2200" dirty="0"/>
              <a:t>Interactions between Local Sections and Student Chapters</a:t>
            </a:r>
            <a:endParaRPr lang="en-US" sz="2200" dirty="0" smtClean="0"/>
          </a:p>
          <a:p>
            <a:endParaRPr lang="en-US" sz="22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4863" y="4864100"/>
            <a:ext cx="2895600" cy="2095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 smtClean="0">
                <a:ea typeface="ＭＳ Ｐゴシック" pitchFamily="34" charset="-128"/>
              </a:rPr>
              <a:t>American Chemical Society</a:t>
            </a:r>
            <a:endParaRPr lang="en-GB" altLang="en-US" dirty="0"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140BA6-C9A0-4068-A755-3B5A78152BC0}" type="slidenum">
              <a:rPr lang="en-GB" altLang="en-US" smtClean="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11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2981" y="1330325"/>
            <a:ext cx="2447925" cy="32639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American Chemical Society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1F825-A009-764B-886E-E225967BA46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2511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ACS powerpoint template.potx [Read-Only]" id="{A8DCFA1D-4425-435D-BA5E-8545E8A636DD}" vid="{747CD61C-71FC-4138-BA5B-9E0F0B39F87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ACS powerpoint template</Template>
  <TotalTime>2437</TotalTime>
  <Words>134</Words>
  <Application>Microsoft Office PowerPoint</Application>
  <PresentationFormat>On-screen Show (16:9)</PresentationFormat>
  <Paragraphs>25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Wingdings</vt:lpstr>
      <vt:lpstr>Default Design</vt:lpstr>
      <vt:lpstr>2019–2021 SOCED Vision and Mission Statements </vt:lpstr>
      <vt:lpstr>New Faculty Workshops</vt:lpstr>
      <vt:lpstr>SOCED ChemLuminary Awards</vt:lpstr>
      <vt:lpstr>PowerPoint Presentation</vt:lpstr>
    </vt:vector>
  </TitlesOfParts>
  <Company>American 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Financial Results</dc:title>
  <dc:creator>Neil Pal</dc:creator>
  <cp:lastModifiedBy>Garrison, Latrease</cp:lastModifiedBy>
  <cp:revision>308</cp:revision>
  <cp:lastPrinted>2018-07-09T13:34:57Z</cp:lastPrinted>
  <dcterms:created xsi:type="dcterms:W3CDTF">2018-02-19T16:21:02Z</dcterms:created>
  <dcterms:modified xsi:type="dcterms:W3CDTF">2019-04-02T13:38:47Z</dcterms:modified>
</cp:coreProperties>
</file>