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  <p:sldMasterId id="2147483935" r:id="rId5"/>
    <p:sldMasterId id="2147483947" r:id="rId6"/>
    <p:sldMasterId id="2147483983" r:id="rId7"/>
  </p:sldMasterIdLst>
  <p:notesMasterIdLst>
    <p:notesMasterId r:id="rId14"/>
  </p:notesMasterIdLst>
  <p:handoutMasterIdLst>
    <p:handoutMasterId r:id="rId15"/>
  </p:handoutMasterIdLst>
  <p:sldIdLst>
    <p:sldId id="293" r:id="rId8"/>
    <p:sldId id="297" r:id="rId9"/>
    <p:sldId id="294" r:id="rId10"/>
    <p:sldId id="295" r:id="rId11"/>
    <p:sldId id="298" r:id="rId12"/>
    <p:sldId id="296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int Lewis" initials="fh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0000CC"/>
    <a:srgbClr val="BBE0E3"/>
    <a:srgbClr val="0039A6"/>
    <a:srgbClr val="49329E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6303" autoAdjust="0"/>
  </p:normalViewPr>
  <p:slideViewPr>
    <p:cSldViewPr>
      <p:cViewPr>
        <p:scale>
          <a:sx n="71" d="100"/>
          <a:sy n="71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h97\Documents\CEPA\2013\2013%20Indianapolis\Reports\Unemployment%20Grap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ffany\Documents\ACS\Supply%20and%20Demand%20Task%20Force\Data%20table%20generatio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ACS Chemists</c:v>
                </c:pt>
              </c:strCache>
            </c:strRef>
          </c:tx>
          <c:spPr>
            <a:ln w="50800">
              <a:solidFill>
                <a:srgbClr val="0054A6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6.276402740531116E-2"/>
                  <c:y val="-5.7987826952665397E-2"/>
                </c:manualLayout>
              </c:layout>
              <c:tx>
                <c:rich>
                  <a:bodyPr/>
                  <a:lstStyle/>
                  <a:p>
                    <a:pPr>
                      <a:defRPr sz="2400" b="0">
                        <a:solidFill>
                          <a:srgbClr val="0000CC"/>
                        </a:solidFill>
                      </a:defRPr>
                    </a:pPr>
                    <a:r>
                      <a:rPr lang="en-US" b="0" dirty="0" smtClean="0">
                        <a:solidFill>
                          <a:srgbClr val="0000CC"/>
                        </a:solidFill>
                      </a:rPr>
                      <a:t>3.5%</a:t>
                    </a:r>
                    <a:endParaRPr lang="en-US" b="0" dirty="0">
                      <a:solidFill>
                        <a:srgbClr val="0000CC"/>
                      </a:solidFill>
                    </a:endParaRP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312008432403473E-2"/>
                  <c:y val="5.1724137931034482E-2"/>
                </c:manualLayout>
              </c:layout>
              <c:tx>
                <c:rich>
                  <a:bodyPr/>
                  <a:lstStyle/>
                  <a:p>
                    <a:pPr>
                      <a:defRPr sz="2800" b="1"/>
                    </a:pPr>
                    <a:r>
                      <a:rPr lang="en-US" sz="2800" dirty="0" smtClean="0"/>
                      <a:t>2.9%</a:t>
                    </a:r>
                    <a:endParaRPr lang="en-US" sz="2800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Sheet1!$A$3:$A$16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Sheet1!$B$3:$B$16</c:f>
              <c:numCache>
                <c:formatCode>General</c:formatCode>
                <c:ptCount val="14"/>
                <c:pt idx="0">
                  <c:v>1.5</c:v>
                </c:pt>
                <c:pt idx="1">
                  <c:v>3.3</c:v>
                </c:pt>
                <c:pt idx="2">
                  <c:v>3.5</c:v>
                </c:pt>
                <c:pt idx="3">
                  <c:v>3.6</c:v>
                </c:pt>
                <c:pt idx="4">
                  <c:v>3.1</c:v>
                </c:pt>
                <c:pt idx="5">
                  <c:v>3</c:v>
                </c:pt>
                <c:pt idx="6">
                  <c:v>2.4</c:v>
                </c:pt>
                <c:pt idx="7">
                  <c:v>2.2999999999999998</c:v>
                </c:pt>
                <c:pt idx="8">
                  <c:v>4</c:v>
                </c:pt>
                <c:pt idx="9">
                  <c:v>3.8</c:v>
                </c:pt>
                <c:pt idx="10">
                  <c:v>4.5999999999999996</c:v>
                </c:pt>
                <c:pt idx="11">
                  <c:v>4.2</c:v>
                </c:pt>
                <c:pt idx="12">
                  <c:v>3.5</c:v>
                </c:pt>
                <c:pt idx="13">
                  <c:v>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Graduates in Chemistry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Sheet1!$A$3:$A$16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Sheet1!$C$3:$C$16</c:f>
              <c:numCache>
                <c:formatCode>General</c:formatCode>
                <c:ptCount val="14"/>
                <c:pt idx="0">
                  <c:v>5.5</c:v>
                </c:pt>
                <c:pt idx="1">
                  <c:v>5.5</c:v>
                </c:pt>
                <c:pt idx="2">
                  <c:v>7.2</c:v>
                </c:pt>
                <c:pt idx="3">
                  <c:v>6.8</c:v>
                </c:pt>
                <c:pt idx="4">
                  <c:v>7.9</c:v>
                </c:pt>
                <c:pt idx="5">
                  <c:v>6</c:v>
                </c:pt>
                <c:pt idx="6">
                  <c:v>6.8</c:v>
                </c:pt>
                <c:pt idx="7">
                  <c:v>9.1</c:v>
                </c:pt>
                <c:pt idx="8">
                  <c:v>11.7</c:v>
                </c:pt>
                <c:pt idx="9">
                  <c:v>10.8</c:v>
                </c:pt>
                <c:pt idx="10">
                  <c:v>13.3</c:v>
                </c:pt>
                <c:pt idx="11">
                  <c:v>12.6</c:v>
                </c:pt>
                <c:pt idx="12">
                  <c:v>14.9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004160"/>
        <c:axId val="135006080"/>
      </c:lineChart>
      <c:catAx>
        <c:axId val="1350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baseline="0"/>
            </a:pPr>
            <a:endParaRPr lang="en-US"/>
          </a:p>
        </c:txPr>
        <c:crossAx val="135006080"/>
        <c:crosses val="autoZero"/>
        <c:auto val="1"/>
        <c:lblAlgn val="ctr"/>
        <c:lblOffset val="100"/>
        <c:noMultiLvlLbl val="0"/>
      </c:catAx>
      <c:valAx>
        <c:axId val="1350060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&quot;%&quot;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3500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'Degrees Awarded'!$A$17</c:f>
              <c:strCache>
                <c:ptCount val="1"/>
                <c:pt idx="0">
                  <c:v>ACS BS Chemistry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'Degrees Awarded'!$B$15:$M$15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'Degrees Awarded'!$B$17:$M$17</c:f>
              <c:numCache>
                <c:formatCode>#,##0</c:formatCode>
                <c:ptCount val="12"/>
                <c:pt idx="0">
                  <c:v>9989</c:v>
                </c:pt>
                <c:pt idx="1">
                  <c:v>9466</c:v>
                </c:pt>
                <c:pt idx="2">
                  <c:v>9084</c:v>
                </c:pt>
                <c:pt idx="3">
                  <c:v>9013</c:v>
                </c:pt>
                <c:pt idx="4">
                  <c:v>9016</c:v>
                </c:pt>
                <c:pt idx="5">
                  <c:v>9664</c:v>
                </c:pt>
                <c:pt idx="6">
                  <c:v>10606</c:v>
                </c:pt>
                <c:pt idx="7">
                  <c:v>10994</c:v>
                </c:pt>
                <c:pt idx="8">
                  <c:v>11568</c:v>
                </c:pt>
                <c:pt idx="9">
                  <c:v>11851</c:v>
                </c:pt>
                <c:pt idx="10">
                  <c:v>12107</c:v>
                </c:pt>
                <c:pt idx="11">
                  <c:v>12655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'Degrees Awarded'!$A$18</c:f>
              <c:strCache>
                <c:ptCount val="1"/>
                <c:pt idx="0">
                  <c:v>NSF BS Chemistry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'Degrees Awarded'!$B$15:$M$15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'Degrees Awarded'!$B$18:$M$18</c:f>
              <c:numCache>
                <c:formatCode>#,##0</c:formatCode>
                <c:ptCount val="12"/>
                <c:pt idx="0">
                  <c:v>5483</c:v>
                </c:pt>
                <c:pt idx="1">
                  <c:v>5041</c:v>
                </c:pt>
                <c:pt idx="2">
                  <c:v>4716</c:v>
                </c:pt>
                <c:pt idx="3">
                  <c:v>4649</c:v>
                </c:pt>
                <c:pt idx="4">
                  <c:v>4548</c:v>
                </c:pt>
                <c:pt idx="5">
                  <c:v>4779</c:v>
                </c:pt>
                <c:pt idx="6">
                  <c:v>5253</c:v>
                </c:pt>
                <c:pt idx="7">
                  <c:v>5636</c:v>
                </c:pt>
                <c:pt idx="8">
                  <c:v>5923</c:v>
                </c:pt>
                <c:pt idx="9">
                  <c:v>6038</c:v>
                </c:pt>
                <c:pt idx="10">
                  <c:v>6176</c:v>
                </c:pt>
                <c:pt idx="11">
                  <c:v>6560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'Degrees Awarded'!$A$19</c:f>
              <c:strCache>
                <c:ptCount val="1"/>
                <c:pt idx="0">
                  <c:v>CPT BS Chemistry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'Degrees Awarded'!$B$15:$M$15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'Degrees Awarded'!$B$19:$M$19</c:f>
              <c:numCache>
                <c:formatCode>#,##0</c:formatCode>
                <c:ptCount val="12"/>
                <c:pt idx="0">
                  <c:v>10628</c:v>
                </c:pt>
                <c:pt idx="1">
                  <c:v>10314</c:v>
                </c:pt>
                <c:pt idx="2">
                  <c:v>9923</c:v>
                </c:pt>
                <c:pt idx="3">
                  <c:v>10068</c:v>
                </c:pt>
                <c:pt idx="4">
                  <c:v>10155</c:v>
                </c:pt>
                <c:pt idx="5">
                  <c:v>10945</c:v>
                </c:pt>
                <c:pt idx="6">
                  <c:v>12120</c:v>
                </c:pt>
                <c:pt idx="7">
                  <c:v>12888</c:v>
                </c:pt>
                <c:pt idx="8">
                  <c:v>13921</c:v>
                </c:pt>
                <c:pt idx="9">
                  <c:v>14577</c:v>
                </c:pt>
                <c:pt idx="10">
                  <c:v>14996</c:v>
                </c:pt>
                <c:pt idx="11">
                  <c:v>15712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99808"/>
        <c:axId val="52201344"/>
      </c:lineChart>
      <c:catAx>
        <c:axId val="5219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/>
          <a:lstStyle/>
          <a:p>
            <a:pPr>
              <a:defRPr sz="1800" b="1"/>
            </a:pPr>
            <a:endParaRPr lang="en-US"/>
          </a:p>
        </c:txPr>
        <c:crossAx val="52201344"/>
        <c:crosses val="autoZero"/>
        <c:auto val="1"/>
        <c:lblAlgn val="ctr"/>
        <c:lblOffset val="100"/>
        <c:noMultiLvlLbl val="0"/>
      </c:catAx>
      <c:valAx>
        <c:axId val="522013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2199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6DF53-C7E3-4F31-ADB2-02CEFF35B8FF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987A8-6B46-45C7-A09B-2A3F947F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12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941E15F-BB5C-45A1-997D-F4F4222A6251}" type="datetimeFigureOut">
              <a:rPr lang="en-US" smtClean="0"/>
              <a:t>8/22/2014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3EE25A4-D854-4F42-A682-83C0F1BCD1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9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production of new chemistry bachelors began to outpace demand in 2008, and with it, the unemployment rate has grown.  The unemployment rate for new chemistry graduates is currently at 14.9%.  This is by far the highest unemployment rate for new graduates in the thirty-year history of our survey.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is not a new problem. The unemployment rate for new graduates has been growing steadily for the past 6 years, and we need to reverse it quickly.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onset of the glut in bachelors degrees corresponds with the start of the Great Recession.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Even though the unemployment rate for chemists has decreased as a whole, the plight of new bachelors level graduates remains perilous.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25A4-D854-4F42-A682-83C0F1BCD1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6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8025" indent="-271463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90613" indent="-217488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7175" indent="-217488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63738" indent="-217488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20938" indent="-217488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78138" indent="-217488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35338" indent="-217488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92538" indent="-217488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75DA1D7-9C67-40A8-9946-9DE67FCB641D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37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44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6873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5483019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4239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229600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846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19088"/>
            <a:ext cx="597535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7571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0FEA-B933-4480-A3B9-E7B3C5FDCCC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839784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68B7-2B40-4075-9976-EC7D9902CF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12957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1E54-22B3-4FD0-AE5B-16AA2EA04B4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84631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CD30-79F9-4626-9663-20B31D21AF4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62392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93703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28C7-91FD-471F-95CA-AF71C010C4C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07729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73AC4-1945-41D6-9859-44CE1247A26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995286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19A3-03B5-40DB-9CDA-7180C68ABEC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4065109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3B331-4215-4FF9-8E89-A80368E338C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08609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05621-42F3-4C5E-A9AB-BE95EA4256E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00396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1056-3E06-4F6E-AEA5-1610FE3B581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57335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20FDC-780E-49F9-AED5-8DBAA705F57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476694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56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5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74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464111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8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92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2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700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9601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38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4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39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5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FCE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7" name="Picture 10" descr="ACS Careers 2 Colo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25146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>
                <a:solidFill>
                  <a:srgbClr val="FFCE3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8248291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08E32-F5D6-46F4-8689-B7B53209C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27457"/>
      </p:ext>
    </p:extLst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0870-46FB-41F3-B2A0-A2F53BDA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312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55C8-AE23-4267-B3EE-AFDE01166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76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FFF5D-D0FD-4239-869B-22CA62A0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8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D40C-B28F-4F09-8E2F-933DEC87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01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3F012-ABC7-4CB7-B751-0DFE35E58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41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3286-A764-4E77-A94B-AA9C2E7C0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51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8B5BC-15E8-476F-8CE3-2E7309F1D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221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08AC-DA86-4C54-8539-DC0A811EE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65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American Chemical Society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B5185-B959-41FE-AD94-FD0E8A706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576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880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795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45526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4808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5" name="Picture 10" descr="ACS-Chemistry-for-Life-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04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B1E653-44A2-4B0C-BD1A-8F11B588E0E2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FFFFFF"/>
                </a:solidFill>
              </a:rPr>
              <a:t>American Chemical Society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613" y="384175"/>
            <a:ext cx="54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1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Image" r:id="rId14" imgW="10666667" imgH="1053597" progId="Photoshop.Image.8">
                  <p:embed/>
                </p:oleObj>
              </mc:Choice>
              <mc:Fallback>
                <p:oleObj name="Image" r:id="rId14" imgW="10666667" imgH="1053597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109663"/>
            <a:ext cx="5524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2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54A6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/>
              <a:t>American Chemical Society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54A6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06F89-3517-4F6B-816F-29FAB57D35B7}" type="slidenum">
              <a:rPr lang="en-US" b="1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54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FCE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1033" name="Picture 12" descr="ACS Careers 2 Colo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25146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73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54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 sz="2800" b="1">
          <a:solidFill>
            <a:srgbClr val="0054A6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2400" b="1">
          <a:solidFill>
            <a:srgbClr val="0054A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2000" b="1">
          <a:solidFill>
            <a:srgbClr val="0054A6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b="1">
          <a:solidFill>
            <a:srgbClr val="0054A6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600" b="1">
          <a:solidFill>
            <a:srgbClr val="0054A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600" b="1">
          <a:solidFill>
            <a:srgbClr val="0054A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600" b="1">
          <a:solidFill>
            <a:srgbClr val="0054A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600" b="1">
          <a:solidFill>
            <a:srgbClr val="0054A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600" b="1">
          <a:solidFill>
            <a:srgbClr val="0054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029200" y="1676400"/>
            <a:ext cx="3505199" cy="3657600"/>
          </a:xfrm>
          <a:prstGeom prst="rect">
            <a:avLst/>
          </a:prstGeom>
          <a:solidFill>
            <a:srgbClr val="BBE0E3">
              <a:alpha val="27843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873229"/>
              </p:ext>
            </p:extLst>
          </p:nvPr>
        </p:nvGraphicFramePr>
        <p:xfrm>
          <a:off x="795337" y="1676400"/>
          <a:ext cx="78914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>
                <a:ea typeface="ＭＳ Ｐゴシック" pitchFamily="34" charset="-128"/>
              </a:rPr>
              <a:t>Unemployment Rates for ACS Chemists and New Graduates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smtClean="0"/>
              <a:t>American Chemical Society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773238" y="2662238"/>
            <a:ext cx="2494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New Chemistry </a:t>
            </a:r>
            <a:br>
              <a:rPr lang="en-US" altLang="en-US" sz="2400" dirty="0" smtClean="0">
                <a:solidFill>
                  <a:srgbClr val="000000"/>
                </a:solidFill>
              </a:rPr>
            </a:br>
            <a:r>
              <a:rPr lang="en-US" altLang="en-US" sz="2400" dirty="0" smtClean="0">
                <a:solidFill>
                  <a:srgbClr val="000000"/>
                </a:solidFill>
              </a:rPr>
              <a:t>Graduates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2603500" y="4876800"/>
            <a:ext cx="227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ACS Members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6934200" y="2590800"/>
            <a:ext cx="1058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0" dirty="0" smtClean="0">
                <a:solidFill>
                  <a:srgbClr val="0000CC"/>
                </a:solidFill>
              </a:rPr>
              <a:t>12.6%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7315200" y="1676400"/>
            <a:ext cx="1204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14.9%</a:t>
            </a:r>
          </a:p>
        </p:txBody>
      </p:sp>
    </p:spTree>
    <p:extLst>
      <p:ext uri="{BB962C8B-B14F-4D97-AF65-F5344CB8AC3E}">
        <p14:creationId xmlns:p14="http://schemas.microsoft.com/office/powerpoint/2010/main" val="355900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876800" y="1828800"/>
            <a:ext cx="1600200" cy="3429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23571467"/>
              </p:ext>
            </p:extLst>
          </p:nvPr>
        </p:nvGraphicFramePr>
        <p:xfrm>
          <a:off x="838200" y="1676400"/>
          <a:ext cx="784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Bachelor’s Degrees Granted in the United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American Chemical Society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8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CEPA Strategic Plan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i="1" smtClean="0">
                <a:ea typeface="ＭＳ Ｐゴシック" pitchFamily="34" charset="-128"/>
              </a:rPr>
              <a:t>CEPA empowers ACS members to continuously develop professionally.</a:t>
            </a:r>
          </a:p>
          <a:p>
            <a:pPr marL="0" indent="0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Annually evaluate the portfolio of career-related programs, products and services.</a:t>
            </a:r>
          </a:p>
          <a:p>
            <a:pPr marL="0" indent="0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Increase awareness and usage of programs and services overseen by CEPA.</a:t>
            </a:r>
          </a:p>
          <a:p>
            <a:pPr marL="0" indent="0">
              <a:buFontTx/>
              <a:buAutoNum type="arabicPeriod"/>
            </a:pPr>
            <a:r>
              <a:rPr lang="en-US" altLang="en-US" smtClean="0">
                <a:ea typeface="ＭＳ Ｐゴシック" pitchFamily="34" charset="-128"/>
              </a:rPr>
              <a:t>Recruit, approve, review, and recognize Career Volunteers.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smtClean="0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658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41438"/>
            <a:ext cx="3730625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ACS Career Navigator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800" smtClean="0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72C2FB7F-6436-4A24-8EF9-4A759AB921E2}" type="slidenum">
              <a:rPr lang="en-GB" altLang="en-US" sz="800" smtClean="0">
                <a:solidFill>
                  <a:srgbClr val="0039A6"/>
                </a:solidFill>
              </a:rPr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GB" altLang="en-US" sz="800" smtClean="0">
              <a:solidFill>
                <a:srgbClr val="0039A6"/>
              </a:solidFill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6096000" y="1695450"/>
            <a:ext cx="25336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>
                <a:solidFill>
                  <a:schemeClr val="tx1"/>
                </a:solidFill>
              </a:rPr>
              <a:t>Careers Services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Career Consulting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Career Fairs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Virtual Career Fairs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Career Pathways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6096000" y="3911600"/>
            <a:ext cx="284003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>
                <a:solidFill>
                  <a:schemeClr val="tx1"/>
                </a:solidFill>
              </a:rPr>
              <a:t>Market Intelligence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Employment Dashboard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Salary Comparator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Employment Reports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Ethics &amp; Professional Guidelines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Chemical Labor Market Tracking</a:t>
            </a:r>
          </a:p>
        </p:txBody>
      </p:sp>
      <p:sp>
        <p:nvSpPr>
          <p:cNvPr id="6152" name="TextBox 17"/>
          <p:cNvSpPr txBox="1">
            <a:spLocks noChangeArrowheads="1"/>
          </p:cNvSpPr>
          <p:nvPr/>
        </p:nvSpPr>
        <p:spPr bwMode="auto">
          <a:xfrm>
            <a:off x="468313" y="2008188"/>
            <a:ext cx="22129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>
                <a:solidFill>
                  <a:schemeClr val="tx1"/>
                </a:solidFill>
              </a:rPr>
              <a:t>Professional Education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Short Courses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On Demand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Online Courses 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Sci-Mind™</a:t>
            </a:r>
          </a:p>
        </p:txBody>
      </p:sp>
      <p:sp>
        <p:nvSpPr>
          <p:cNvPr id="6153" name="TextBox 23"/>
          <p:cNvSpPr txBox="1">
            <a:spLocks noChangeArrowheads="1"/>
          </p:cNvSpPr>
          <p:nvPr/>
        </p:nvSpPr>
        <p:spPr bwMode="auto">
          <a:xfrm>
            <a:off x="-725488" y="3914775"/>
            <a:ext cx="340677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u="sng">
                <a:solidFill>
                  <a:schemeClr val="tx1"/>
                </a:solidFill>
              </a:rPr>
              <a:t>Leadership Development 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Online Courses</a:t>
            </a: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Facilitated Courses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5638800"/>
            <a:ext cx="4157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65B0"/>
                </a:solidFill>
              </a:rPr>
              <a:t>www.acs.org/careernavigator</a:t>
            </a:r>
            <a:endParaRPr lang="en-US" sz="2400" dirty="0">
              <a:solidFill>
                <a:srgbClr val="0065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Council 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Professional </a:t>
            </a:r>
            <a:r>
              <a:rPr lang="en-US" sz="3200" dirty="0"/>
              <a:t>Employment Guidelines</a:t>
            </a:r>
            <a:endParaRPr lang="en-US" sz="32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Council Agenda Book, pages 80-87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American Chemical Society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40000"/>
              </a:spcAft>
              <a:buChar char="•"/>
              <a:defRPr sz="28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40000"/>
              </a:spcAft>
              <a:buChar char="–"/>
              <a:defRPr sz="24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40000"/>
              </a:spcAft>
              <a:buChar char="•"/>
              <a:defRPr sz="20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40000"/>
              </a:spcAft>
              <a:buChar char="–"/>
              <a:defRPr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600" b="1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" smtClean="0"/>
              <a:t>American Chemical Society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5616575" cy="944562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pitchFamily="34" charset="-128"/>
              </a:rPr>
              <a:t>ACS Dallas and Virtual Career Fair Statistics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859712" cy="4551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ACS Career Fair (Onsite):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Job Seekers				</a:t>
            </a:r>
            <a:r>
              <a:rPr lang="en-US" altLang="en-US" sz="2400" dirty="0" smtClean="0">
                <a:ea typeface="ＭＳ Ｐゴシック" pitchFamily="34" charset="-128"/>
              </a:rPr>
              <a:t>651</a:t>
            </a:r>
            <a:endParaRPr lang="en-US" alt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Employers				38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Number of Jobs				</a:t>
            </a:r>
            <a:r>
              <a:rPr lang="en-US" altLang="en-US" sz="2400" dirty="0" smtClean="0">
                <a:ea typeface="ＭＳ Ｐゴシック" pitchFamily="34" charset="-128"/>
              </a:rPr>
              <a:t>95</a:t>
            </a:r>
            <a:endParaRPr lang="en-US" alt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a typeface="ＭＳ Ｐゴシック" pitchFamily="34" charset="-128"/>
              </a:rPr>
              <a:t>Recruiters Row Booths		13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Virtual Career Fair (Online):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Job Seekers/Attendees		</a:t>
            </a:r>
            <a:r>
              <a:rPr lang="en-US" altLang="en-US" sz="2400" dirty="0" smtClean="0">
                <a:ea typeface="ＭＳ Ｐゴシック" pitchFamily="34" charset="-128"/>
              </a:rPr>
              <a:t>720</a:t>
            </a:r>
            <a:r>
              <a:rPr lang="en-US" altLang="en-US" sz="2400" dirty="0" smtClean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Employers				11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n-US" altLang="en-US" sz="2400" dirty="0" smtClean="0">
                <a:ea typeface="ＭＳ Ｐゴシック" pitchFamily="34" charset="-128"/>
              </a:rPr>
              <a:t>Number of Jobs				36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  <a:buFontTx/>
              <a:buNone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spcAft>
                <a:spcPct val="10000"/>
              </a:spcAft>
              <a:buFontTx/>
              <a:buNone/>
            </a:pPr>
            <a:r>
              <a:rPr lang="en-US" altLang="en-US" sz="2000" dirty="0" smtClean="0">
                <a:ea typeface="ＭＳ Ｐゴシック" pitchFamily="34" charset="-128"/>
              </a:rPr>
              <a:t>(Final, as of August 12, 2014)</a:t>
            </a:r>
          </a:p>
        </p:txBody>
      </p:sp>
    </p:spTree>
    <p:extLst>
      <p:ext uri="{BB962C8B-B14F-4D97-AF65-F5344CB8AC3E}">
        <p14:creationId xmlns:p14="http://schemas.microsoft.com/office/powerpoint/2010/main" val="5350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30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CS Brand">
  <a:themeElements>
    <a:clrScheme name="ACS Br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C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CS 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 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 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 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 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 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S 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CSFormType xmlns="ef37f7cd-4fdd-4405-b3bb-57afa5a5ba05">1</ACSFormType>
    <ACSDivision xmlns="ef37f7cd-4fdd-4405-b3bb-57afa5a5ba05">7</ACSDivision>
    <ACSFormCategory xmlns="ef37f7cd-4fdd-4405-b3bb-57afa5a5ba05">1</ACSFormCategory>
    <ACSDepartment xmlns="ef37f7cd-4fdd-4405-b3bb-57afa5a5ba05">20</ACSDepartment>
    <Body xmlns="http://schemas.microsoft.com/sharepoint/v3" xsi:nil="true"/>
    <ACSOffice xmlns="ef37f7cd-4fdd-4405-b3bb-57afa5a5ba05" xsi:nil="true"/>
    <ACSReviewPeriod xmlns="ef37f7cd-4fdd-4405-b3bb-57afa5a5ba05">18 months</ACSReviewPeriod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CS Document" ma:contentTypeID="0x010100EE5400EAE5C348F69CFB42058F1CAEDD006125EDC9C7B3984DA62393999F5DDE3E" ma:contentTypeVersion="2" ma:contentTypeDescription="Create a new ACS Document" ma:contentTypeScope="" ma:versionID="8cda4b72f92b1e0e9be5abcecf9a516e">
  <xsd:schema xmlns:xsd="http://www.w3.org/2001/XMLSchema" xmlns:xs="http://www.w3.org/2001/XMLSchema" xmlns:p="http://schemas.microsoft.com/office/2006/metadata/properties" xmlns:ns1="http://schemas.microsoft.com/sharepoint/v3" xmlns:ns3="ef37f7cd-4fdd-4405-b3bb-57afa5a5ba05" targetNamespace="http://schemas.microsoft.com/office/2006/metadata/properties" ma:root="true" ma:fieldsID="aec0b31af815fe7a628c409ab48c9e1b" ns1:_="" ns3:_="">
    <xsd:import namespace="http://schemas.microsoft.com/sharepoint/v3"/>
    <xsd:import namespace="ef37f7cd-4fdd-4405-b3bb-57afa5a5ba0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Body" minOccurs="0"/>
                <xsd:element ref="ns3:ACSFormType"/>
                <xsd:element ref="ns3:ACSFormCategory"/>
                <xsd:element ref="ns3:ACSDepartment" minOccurs="0"/>
                <xsd:element ref="ns3:ACSDivision"/>
                <xsd:element ref="ns3:ACSOffice" minOccurs="0"/>
                <xsd:element ref="ns3:ACSReviewPerio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>
      <xsd:simpleType>
        <xsd:restriction base="dms:Unknown"/>
      </xsd:simpleType>
    </xsd:element>
    <xsd:element name="Body" ma:index="10" nillable="true" ma:displayName="Body" ma:internalName="Body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7f7cd-4fdd-4405-b3bb-57afa5a5ba05" elementFormDefault="qualified">
    <xsd:import namespace="http://schemas.microsoft.com/office/2006/documentManagement/types"/>
    <xsd:import namespace="http://schemas.microsoft.com/office/infopath/2007/PartnerControls"/>
    <xsd:element name="ACSFormType" ma:index="12" ma:displayName="Form Type" ma:list="{8d172959-6fa4-42f6-871f-54dbdfd4aceb}" ma:internalName="ACSFormType" ma:readOnly="false" ma:showField="Title" ma:web="850cea4c-d0fb-4487-b51d-ee8ee284c70f">
      <xsd:simpleType>
        <xsd:restriction base="dms:Lookup"/>
      </xsd:simpleType>
    </xsd:element>
    <xsd:element name="ACSFormCategory" ma:index="13" ma:displayName="Form Category" ma:list="{44420682-dfcc-4f36-b99f-708f6f303a95}" ma:internalName="ACSFormCategory" ma:readOnly="false" ma:showField="Title" ma:web="850cea4c-d0fb-4487-b51d-ee8ee284c70f">
      <xsd:simpleType>
        <xsd:restriction base="dms:Lookup"/>
      </xsd:simpleType>
    </xsd:element>
    <xsd:element name="ACSDepartment" ma:index="14" nillable="true" ma:displayName="Department" ma:list="{46a90cc6-c686-42ce-9904-98664a5608f5}" ma:internalName="ACSDepartment" ma:readOnly="false" ma:showField="Title" ma:web="850cea4c-d0fb-4487-b51d-ee8ee284c70f">
      <xsd:simpleType>
        <xsd:restriction base="dms:Lookup"/>
      </xsd:simpleType>
    </xsd:element>
    <xsd:element name="ACSDivision" ma:index="15" ma:displayName="Division" ma:list="{1646f739-82ef-4b95-9990-978559a0f834}" ma:internalName="ACSDivision" ma:readOnly="false" ma:showField="Title" ma:web="850cea4c-d0fb-4487-b51d-ee8ee284c70f">
      <xsd:simpleType>
        <xsd:restriction base="dms:Lookup"/>
      </xsd:simpleType>
    </xsd:element>
    <xsd:element name="ACSOffice" ma:index="16" nillable="true" ma:displayName="Office" ma:format="Dropdown" ma:internalName="ACSOffice" ma:readOnly="false">
      <xsd:simpleType>
        <xsd:restriction base="dms:Choice">
          <xsd:enumeration value="Accounts Payable"/>
          <xsd:enumeration value="Administration"/>
          <xsd:enumeration value="Benefits"/>
          <xsd:enumeration value="Budgets &amp; Analysis"/>
          <xsd:enumeration value="Copy Center"/>
          <xsd:enumeration value="Conferencing"/>
          <xsd:enumeration value="Contract Administration"/>
          <xsd:enumeration value="Finance"/>
          <xsd:enumeration value="General Accounting"/>
          <xsd:enumeration value="Human Resources"/>
          <xsd:enumeration value="National Meetings"/>
          <xsd:enumeration value="Payroll"/>
          <xsd:enumeration value="Purchasing"/>
          <xsd:enumeration value="Service Center"/>
          <xsd:enumeration value="Taxes"/>
        </xsd:restriction>
      </xsd:simpleType>
    </xsd:element>
    <xsd:element name="ACSReviewPeriod" ma:index="17" ma:displayName="Review Period" ma:default="6 months" ma:format="Dropdown" ma:internalName="ACSReviewPeriod" ma:readOnly="false">
      <xsd:simpleType>
        <xsd:restriction base="dms:Choice">
          <xsd:enumeration value="6 months"/>
          <xsd:enumeration value="12 months"/>
          <xsd:enumeration value="18 month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4F0C2F-0383-4D75-934F-E233DB6B5859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ef37f7cd-4fdd-4405-b3bb-57afa5a5ba0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BC4B4F-E8D9-432E-97F4-82F9F6A70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AC785A-9216-4ED6-BE76-625F0A846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37f7cd-4fdd-4405-b3bb-57afa5a5ba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4999</TotalTime>
  <Words>295</Words>
  <Application>Microsoft Office PowerPoint</Application>
  <PresentationFormat>On-screen Show (4:3)</PresentationFormat>
  <Paragraphs>65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1_Custom Design</vt:lpstr>
      <vt:lpstr>Custom Design</vt:lpstr>
      <vt:lpstr>2_Custom Design</vt:lpstr>
      <vt:lpstr>ACS Brand</vt:lpstr>
      <vt:lpstr>Image</vt:lpstr>
      <vt:lpstr>Unemployment Rates for ACS Chemists and New Graduates</vt:lpstr>
      <vt:lpstr>Bachelor’s Degrees Granted in the United States</vt:lpstr>
      <vt:lpstr>CEPA Strategic Plan</vt:lpstr>
      <vt:lpstr>ACS Career Navigator</vt:lpstr>
      <vt:lpstr>For Council Action:</vt:lpstr>
      <vt:lpstr>ACS Dallas and Virtual Career Fair Statistics</vt:lpstr>
    </vt:vector>
  </TitlesOfParts>
  <Company>American Chemical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ACS - Short Version</dc:title>
  <dc:creator>Douglas Dollemore</dc:creator>
  <cp:lastModifiedBy>David Harwell</cp:lastModifiedBy>
  <cp:revision>299</cp:revision>
  <cp:lastPrinted>2014-07-23T19:34:24Z</cp:lastPrinted>
  <dcterms:created xsi:type="dcterms:W3CDTF">2011-09-22T19:16:17Z</dcterms:created>
  <dcterms:modified xsi:type="dcterms:W3CDTF">2014-08-22T22:32:45Z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0x010100EE5400EAE5C348F69CFB42058F1CAEDD006125EDC9C7B3984DA62393999F5DDE3E</vt:lpwstr>
  </property>
</Properties>
</file>