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  <p:sldMasterId id="2147483707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143000"/>
            <a:ext cx="6986588" cy="40195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6986588" cy="1169988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2"/>
          <p:cNvCxnSpPr/>
          <p:nvPr/>
        </p:nvCxnSpPr>
        <p:spPr>
          <a:xfrm rot="10800000" flipH="1">
            <a:off x="358774" y="0"/>
            <a:ext cx="2" cy="5143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2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5188" y="914400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04672" y="1977629"/>
            <a:ext cx="5329238" cy="191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27088" y="4105275"/>
            <a:ext cx="5329239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827087" y="1330325"/>
            <a:ext cx="7859713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723064" y="239317"/>
            <a:ext cx="1963737" cy="43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27088" y="239317"/>
            <a:ext cx="5743576" cy="43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" name="Google Shape;67;p13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p14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3" name="Google Shape;83;p15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" name="Google Shape;91;p16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57200" y="1329928"/>
            <a:ext cx="4038600" cy="3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»"/>
              <a:defRPr sz="28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7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b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8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108;p18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9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5" name="Google Shape;115;p19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1" name="Google Shape;121;p20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</a:defRPr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sz="3200">
                <a:solidFill>
                  <a:srgbClr val="FFFFFF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sz="3200">
                <a:solidFill>
                  <a:srgbClr val="FFFFFF"/>
                </a:solidFill>
              </a:defRPr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 sz="32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3"/>
          <p:cNvCxnSpPr/>
          <p:nvPr/>
        </p:nvCxnSpPr>
        <p:spPr>
          <a:xfrm>
            <a:off x="462890" y="4786314"/>
            <a:ext cx="8244549" cy="0"/>
          </a:xfrm>
          <a:prstGeom prst="straightConnector1">
            <a:avLst/>
          </a:prstGeom>
          <a:noFill/>
          <a:ln w="9525" cap="flat" cmpd="sng">
            <a:solidFill>
              <a:srgbClr val="0039A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85115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462891" y="4869404"/>
            <a:ext cx="28956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rPr>
              <a:t>American Chemical Society</a:t>
            </a:r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8580439" y="4869404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rgbClr val="0039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0" name="Google Shape;130;p21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>
  <p:cSld name="Title and Vertical Text 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2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9" name="Google Shape;139;p22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>
  <p:cSld name="Vertical 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/>
          <p:nvPr/>
        </p:nvSpPr>
        <p:spPr>
          <a:xfrm rot="10800000" flipH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3"/>
          <p:cNvCxnSpPr/>
          <p:nvPr/>
        </p:nvCxnSpPr>
        <p:spPr>
          <a:xfrm>
            <a:off x="466725" y="4786312"/>
            <a:ext cx="8229600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7" name="Google Shape;147;p23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»"/>
              <a:defRPr sz="28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 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 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8050" y="1345580"/>
            <a:ext cx="4510863" cy="221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</a:defRPr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sz="3200">
                <a:solidFill>
                  <a:srgbClr val="FFFFFF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sz="3200">
                <a:solidFill>
                  <a:srgbClr val="FFFFFF"/>
                </a:solidFill>
              </a:defRPr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 sz="32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>
  <p:cSld name="Title and Vertical Text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>
  <p:cSld name="Vertical Title and Text 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8050" y="1345580"/>
            <a:ext cx="4510863" cy="221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823308" y="4764087"/>
            <a:ext cx="7869842" cy="1"/>
          </a:xfrm>
          <a:prstGeom prst="straightConnector1">
            <a:avLst/>
          </a:prstGeom>
          <a:noFill/>
          <a:ln w="9525" cap="flat" cmpd="sng">
            <a:solidFill>
              <a:srgbClr val="0039A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5" descr="Pictur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4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4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5" name="Google Shape;305;p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type="body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27087" y="1329928"/>
            <a:ext cx="3852864" cy="3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39A6"/>
              </a:buClr>
              <a:buSzPts val="2800"/>
              <a:buFont typeface="Arial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39A6"/>
              </a:buClr>
              <a:buSzPts val="2800"/>
              <a:buFont typeface="Arial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39A6"/>
              </a:buClr>
              <a:buSzPts val="2800"/>
              <a:buFont typeface="Arial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39A6"/>
              </a:buClr>
              <a:buSzPts val="2800"/>
              <a:buFont typeface="Arial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39A6"/>
              </a:buClr>
              <a:buSzPts val="2800"/>
              <a:buFont typeface="Arial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0" name="Google Shape;310;p53"/>
          <p:cNvSpPr txBox="1"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53"/>
          <p:cNvSpPr txBox="1">
            <a:spLocks noGrp="1"/>
          </p:cNvSpPr>
          <p:nvPr>
            <p:ph type="body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5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5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5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5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2" name="Google Shape;322;p56"/>
          <p:cNvSpPr txBox="1">
            <a:spLocks noGrp="1"/>
          </p:cNvSpPr>
          <p:nvPr>
            <p:ph type="body" idx="1"/>
          </p:nvPr>
        </p:nvSpPr>
        <p:spPr>
          <a:xfrm>
            <a:off x="3887788" y="740573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body" idx="2"/>
          </p:nvPr>
        </p:nvSpPr>
        <p:spPr>
          <a:xfrm>
            <a:off x="630242" y="1543052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5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57"/>
          <p:cNvSpPr>
            <a:spLocks noGrp="1"/>
          </p:cNvSpPr>
          <p:nvPr>
            <p:ph type="pic" idx="2"/>
          </p:nvPr>
        </p:nvSpPr>
        <p:spPr>
          <a:xfrm>
            <a:off x="3887788" y="740573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57"/>
          <p:cNvSpPr txBox="1">
            <a:spLocks noGrp="1"/>
          </p:cNvSpPr>
          <p:nvPr>
            <p:ph type="body" idx="1"/>
          </p:nvPr>
        </p:nvSpPr>
        <p:spPr>
          <a:xfrm>
            <a:off x="630242" y="1543052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5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5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>
            <a:spLocks noGrp="1"/>
          </p:cNvSpPr>
          <p:nvPr>
            <p:ph type="title"/>
          </p:nvPr>
        </p:nvSpPr>
        <p:spPr>
          <a:xfrm rot="5400000">
            <a:off x="5350074" y="1467449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59"/>
          <p:cNvSpPr txBox="1">
            <a:spLocks noGrp="1"/>
          </p:cNvSpPr>
          <p:nvPr>
            <p:ph type="body" idx="1"/>
          </p:nvPr>
        </p:nvSpPr>
        <p:spPr>
          <a:xfrm rot="5400000">
            <a:off x="1330525" y="-428026"/>
            <a:ext cx="4358879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5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>
            <a:spLocks noGrp="1"/>
          </p:cNvSpPr>
          <p:nvPr>
            <p:ph type="body" idx="1"/>
          </p:nvPr>
        </p:nvSpPr>
        <p:spPr>
          <a:xfrm>
            <a:off x="685800" y="576262"/>
            <a:ext cx="7772400" cy="399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b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•"/>
              <a:defRPr sz="3200"/>
            </a:lvl1pPr>
            <a:lvl2pPr marL="914400" lvl="1" indent="-431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–"/>
              <a:defRPr sz="3200"/>
            </a:lvl2pPr>
            <a:lvl3pPr marL="1371600" lvl="2" indent="-431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•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–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»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>
                <a:solidFill>
                  <a:srgbClr val="0039A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rot="10800000" flipH="1">
            <a:off x="804863" y="4740275"/>
            <a:ext cx="7891461" cy="46039"/>
          </a:xfrm>
          <a:prstGeom prst="straightConnector1">
            <a:avLst/>
          </a:prstGeom>
          <a:noFill/>
          <a:ln w="9525" cap="flat" cmpd="sng">
            <a:solidFill>
              <a:srgbClr val="0039A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7;p1" descr="Picture 1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992938" y="411162"/>
            <a:ext cx="169386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5606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3"/>
              </a:buClr>
              <a:buSzPts val="600"/>
              <a:buFont typeface="Calibri"/>
              <a:buNone/>
              <a:defRPr sz="600" b="0" i="0" u="none" strike="noStrike" cap="none">
                <a:solidFill>
                  <a:srgbClr val="073D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48"/>
          <p:cNvSpPr/>
          <p:nvPr/>
        </p:nvSpPr>
        <p:spPr>
          <a:xfrm>
            <a:off x="2" y="0"/>
            <a:ext cx="360363" cy="51435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spcFirstLastPara="1" wrap="square" lIns="68375" tIns="34175" rIns="68375" bIns="341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8"/>
          <p:cNvSpPr/>
          <p:nvPr/>
        </p:nvSpPr>
        <p:spPr>
          <a:xfrm>
            <a:off x="2" y="33"/>
            <a:ext cx="360363" cy="898922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spcFirstLastPara="1" wrap="square" lIns="68375" tIns="34175" rIns="68375" bIns="341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8" descr="ACS_Chemistry_for_Life_CMYK_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77051" y="303613"/>
            <a:ext cx="1847850" cy="442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8"/>
          <p:cNvCxnSpPr/>
          <p:nvPr/>
        </p:nvCxnSpPr>
        <p:spPr>
          <a:xfrm>
            <a:off x="827088" y="4786313"/>
            <a:ext cx="7848600" cy="0"/>
          </a:xfrm>
          <a:prstGeom prst="straightConnector1">
            <a:avLst/>
          </a:prstGeom>
          <a:noFill/>
          <a:ln w="9525" cap="flat" cmpd="sng">
            <a:solidFill>
              <a:srgbClr val="0054A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chemistry.acs.org/content/inchemistry/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covid-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connect.acspubs.org/getacces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acs.org/toc/jceda8/0/0" TargetMode="External"/><Relationship Id="rId3" Type="http://schemas.openxmlformats.org/officeDocument/2006/relationships/hyperlink" Target="https://pubs.acs.org/journal/jceda8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n.acs.org/education/undergraduate-education/Helping-students-rethink-themselves-scientists/98/i28?utm_source=mostread&amp;utm_medium=mostread&amp;utm_campaign=CEN" TargetMode="External"/><Relationship Id="rId7" Type="http://schemas.openxmlformats.org/officeDocument/2006/relationships/hyperlink" Target="https://cen.acs.org/acs-news/comment/Considering-ethics-during-time-crisis/98/i16?utm_source=YMAL&amp;utm_medium=YMAL&amp;utm_campaign=CEN&amp;utm_content=pos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.acs.org/education/undergraduate-education/Questioning-value-general-chemistry-labs/98/i18?utm_source=mostread&amp;utm_medium=mostread&amp;utm_campaign=CEN" TargetMode="External"/><Relationship Id="rId5" Type="http://schemas.openxmlformats.org/officeDocument/2006/relationships/hyperlink" Target="https://cen.acs.org/education/undergraduate-education/Block-plan-compresses-one-class/98/i26" TargetMode="External"/><Relationship Id="rId4" Type="http://schemas.openxmlformats.org/officeDocument/2006/relationships/hyperlink" Target="https://cen.acs.org/education/undergraduate-education/Freshman-chemistry-exit-point-underrepresented/98/i2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en.acs.org/education/undergraduate-education/Stop-Draw-Discuss-high-school/97/i4" TargetMode="External"/><Relationship Id="rId3" Type="http://schemas.openxmlformats.org/officeDocument/2006/relationships/hyperlink" Target="https://cen.acs.org/education/Tips-teaching-time-coronavirus/98/i12?utm_source=mostread&amp;utm_medium=mostread&amp;utm_campaign=CEN" TargetMode="External"/><Relationship Id="rId7" Type="http://schemas.openxmlformats.org/officeDocument/2006/relationships/hyperlink" Target="https://cen.acs.org/education/undergraduate-education/Open-access-chemistry-textbooks-gain/97/i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.acs.org/education/undergraduate-education/Chemistry-class-art-gallery/97/i29" TargetMode="External"/><Relationship Id="rId5" Type="http://schemas.openxmlformats.org/officeDocument/2006/relationships/hyperlink" Target="https://cen.acs.org/education/undergraduate-education/Major-in-chemistry-Physics-Nah-With-these-programs-students-can-major-in-science/97/i41" TargetMode="External"/><Relationship Id="rId4" Type="http://schemas.openxmlformats.org/officeDocument/2006/relationships/hyperlink" Target="https://cen.acs.org/education/undergraduate-education/flip-side-flipped-classrooms/98/i3?utm_source=mostread&amp;utm_medium=mostread&amp;utm_campaign=C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en.acs.org/education/undergraduate-education/Questioning-value-general-chemistry-labs/98/i18?utm_source=mostread&amp;utm_medium=mostread&amp;utm_campaign=CEN" TargetMode="External"/><Relationship Id="rId7" Type="http://schemas.openxmlformats.org/officeDocument/2006/relationships/hyperlink" Target="http://www.acs.org/acswebina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.acs.org/doi/10.1021/acs.jchemed.9b00764" TargetMode="External"/><Relationship Id="rId5" Type="http://schemas.openxmlformats.org/officeDocument/2006/relationships/hyperlink" Target="https://pubs.acs.org/doi/10.1021/acs.jchemed.9b00714" TargetMode="External"/><Relationship Id="rId4" Type="http://schemas.openxmlformats.org/officeDocument/2006/relationships/hyperlink" Target="https://pubs.acs.org/doi/10.1021/acs.jchemed.8b00874" TargetMode="External"/><Relationship Id="rId9" Type="http://schemas.openxmlformats.org/officeDocument/2006/relationships/hyperlink" Target="https://www.acs.org/content/acs/en/acs-webinars/popular-chemistry/future-lab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acswebinars" TargetMode="External"/><Relationship Id="rId7" Type="http://schemas.openxmlformats.org/officeDocument/2006/relationships/hyperlink" Target="http://www.acs.org/content/dam/acsorg/events/popular-chemistry/Slides/2020-06-30-remote-teaching-resource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acs.org/content/acs/en/acs-webinars/popular-chemistry/teaching-remote.html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acswebinars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s.org/content/dam/acsorg/events/popular-chemistry/Slides/2020-07-22-resources.pdf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acs.org/content/acs/en/acs-webinars/popular-chemistry/online-lab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/>
          <p:nvPr/>
        </p:nvSpPr>
        <p:spPr>
          <a:xfrm>
            <a:off x="804862" y="950912"/>
            <a:ext cx="28956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A6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</a:t>
            </a:r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title"/>
          </p:nvPr>
        </p:nvSpPr>
        <p:spPr>
          <a:xfrm>
            <a:off x="804672" y="1977629"/>
            <a:ext cx="5329238" cy="191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/>
              <a:t>Teaching in the time of COVID-19: ACS postsecondary educational resources</a:t>
            </a:r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body" idx="1"/>
          </p:nvPr>
        </p:nvSpPr>
        <p:spPr>
          <a:xfrm>
            <a:off x="827088" y="4105275"/>
            <a:ext cx="5329239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Updated August 23, 2020</a:t>
            </a:r>
            <a:endParaRPr/>
          </a:p>
        </p:txBody>
      </p:sp>
      <p:sp>
        <p:nvSpPr>
          <p:cNvPr id="347" name="Google Shape;347;p61"/>
          <p:cNvSpPr txBox="1">
            <a:spLocks noGrp="1"/>
          </p:cNvSpPr>
          <p:nvPr>
            <p:ph type="sldNum" idx="1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0"/>
          <p:cNvSpPr txBox="1">
            <a:spLocks noGrp="1"/>
          </p:cNvSpPr>
          <p:nvPr>
            <p:ph type="title"/>
          </p:nvPr>
        </p:nvSpPr>
        <p:spPr>
          <a:xfrm>
            <a:off x="485115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</a:pPr>
            <a:r>
              <a:rPr lang="en-US" i="1" u="sng">
                <a:solidFill>
                  <a:schemeClr val="hlink"/>
                </a:solidFill>
                <a:hlinkClick r:id="rId3"/>
              </a:rPr>
              <a:t>inChemistry</a:t>
            </a:r>
            <a:r>
              <a:rPr lang="en-US" i="1"/>
              <a:t> </a:t>
            </a:r>
            <a:r>
              <a:rPr lang="en-US"/>
              <a:t>magazine</a:t>
            </a:r>
            <a:endParaRPr i="1"/>
          </a:p>
        </p:txBody>
      </p:sp>
      <p:sp>
        <p:nvSpPr>
          <p:cNvPr id="429" name="Google Shape;429;p70"/>
          <p:cNvSpPr txBox="1">
            <a:spLocks noGrp="1"/>
          </p:cNvSpPr>
          <p:nvPr>
            <p:ph type="body" idx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430" name="Google Shape;430;p70"/>
          <p:cNvPicPr preferRelativeResize="0"/>
          <p:nvPr/>
        </p:nvPicPr>
        <p:blipFill rotWithShape="1">
          <a:blip r:embed="rId4">
            <a:alphaModFix/>
          </a:blip>
          <a:srcRect l="58659" t="9836" r="9196"/>
          <a:stretch/>
        </p:blipFill>
        <p:spPr>
          <a:xfrm>
            <a:off x="955966" y="1330325"/>
            <a:ext cx="4150694" cy="32806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1" name="Google Shape;431;p70"/>
          <p:cNvPicPr preferRelativeResize="0"/>
          <p:nvPr/>
        </p:nvPicPr>
        <p:blipFill rotWithShape="1">
          <a:blip r:embed="rId5">
            <a:alphaModFix/>
          </a:blip>
          <a:srcRect l="57797" t="9481" r="9509" b="39704"/>
          <a:stretch/>
        </p:blipFill>
        <p:spPr>
          <a:xfrm>
            <a:off x="5123152" y="1111250"/>
            <a:ext cx="3578885" cy="1501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2" name="Google Shape;432;p70"/>
          <p:cNvPicPr preferRelativeResize="0"/>
          <p:nvPr/>
        </p:nvPicPr>
        <p:blipFill rotWithShape="1">
          <a:blip r:embed="rId6">
            <a:alphaModFix/>
          </a:blip>
          <a:srcRect l="57799" t="21195" r="9618" b="4435"/>
          <a:stretch/>
        </p:blipFill>
        <p:spPr>
          <a:xfrm>
            <a:off x="5125913" y="2692401"/>
            <a:ext cx="3587794" cy="20550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2"/>
          <p:cNvSpPr txBox="1">
            <a:spLocks noGrp="1"/>
          </p:cNvSpPr>
          <p:nvPr>
            <p:ph type="title"/>
          </p:nvPr>
        </p:nvSpPr>
        <p:spPr>
          <a:xfrm>
            <a:off x="485115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ACS Efforts and Resources on COVID-19</a:t>
            </a:r>
            <a:endParaRPr/>
          </a:p>
        </p:txBody>
      </p:sp>
      <p:sp>
        <p:nvSpPr>
          <p:cNvPr id="353" name="Google Shape;353;p62"/>
          <p:cNvSpPr txBox="1">
            <a:spLocks noGrp="1"/>
          </p:cNvSpPr>
          <p:nvPr>
            <p:ph type="body" idx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354" name="Google Shape;354;p62"/>
          <p:cNvSpPr txBox="1"/>
          <p:nvPr/>
        </p:nvSpPr>
        <p:spPr>
          <a:xfrm>
            <a:off x="1248993" y="4228896"/>
            <a:ext cx="1965950" cy="29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00" tIns="34100" rIns="68200" bIns="34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Calibri"/>
              <a:buNone/>
            </a:pPr>
            <a:r>
              <a:rPr lang="en-US" sz="15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www.acs.org/covid-19</a:t>
            </a:r>
            <a:r>
              <a:rPr lang="en-US" sz="15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55" name="Google Shape;355;p62"/>
          <p:cNvSpPr/>
          <p:nvPr/>
        </p:nvSpPr>
        <p:spPr>
          <a:xfrm>
            <a:off x="4039985" y="1112283"/>
            <a:ext cx="459486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350"/>
              <a:buFont typeface="Noto Sans Symbols"/>
              <a:buChar char="∙"/>
            </a:pPr>
            <a:r>
              <a:rPr lang="en-US" sz="135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rPr>
              <a:t>YOU MAY RECEIVE A ONE-YEAR WAIVER ON YOUR NATIONAL DUES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your membership is up for renewal, but you’re experiencing a special hardship, such as unemployment, furlough, reduced wages or illness.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endParaRPr sz="52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1350"/>
              <a:buFont typeface="Noto Sans Symbols"/>
              <a:buChar char="∙"/>
            </a:pPr>
            <a:r>
              <a:rPr lang="en-US" sz="135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rPr>
              <a:t>RECEIVE ACCESS TO LINKEDIN LEARNING THROUGH THE END OF THIS YEAR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powerful resource includes over 15,000 on-demand courses to support your continued learning and career advancement for active ACS members.</a:t>
            </a:r>
            <a:endParaRPr/>
          </a:p>
          <a:p>
            <a:pPr marL="257175" marR="0" lvl="0" indent="-2238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Noto Sans Symbols"/>
              <a:buNone/>
            </a:pPr>
            <a:endParaRPr sz="52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1350"/>
              <a:buFont typeface="Noto Sans Symbols"/>
              <a:buChar char="∙"/>
            </a:pPr>
            <a:r>
              <a:rPr lang="en-US" sz="135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rPr>
              <a:t>INOVA EAP/WORK-LIFE ASSISTANCE PROGRAM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24/7 assistance on a wide range of issues, such as</a:t>
            </a:r>
            <a:r>
              <a:rPr lang="en-US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emotional, relationship, major life, health, wellness, educational and more for ACS members based in the United States. Confidential services are provided via telephone or comprehensive online resources.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517" y="963848"/>
            <a:ext cx="3036094" cy="2557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2"/>
          <p:cNvSpPr/>
          <p:nvPr/>
        </p:nvSpPr>
        <p:spPr>
          <a:xfrm>
            <a:off x="1352897" y="3460205"/>
            <a:ext cx="175814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Browse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>
                <a:solidFill>
                  <a:srgbClr val="2F74FF"/>
                </a:solidFill>
                <a:latin typeface="Arial"/>
                <a:ea typeface="Arial"/>
                <a:cs typeface="Arial"/>
                <a:sym typeface="Arial"/>
              </a:rPr>
              <a:t>ACS Resources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>
                <a:solidFill>
                  <a:srgbClr val="2F74FF"/>
                </a:solidFill>
                <a:latin typeface="Arial"/>
                <a:ea typeface="Arial"/>
                <a:cs typeface="Arial"/>
                <a:sym typeface="Arial"/>
              </a:rPr>
              <a:t>Initiatives!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/>
        </p:nvSpPr>
        <p:spPr>
          <a:xfrm>
            <a:off x="345215" y="310690"/>
            <a:ext cx="795528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646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151646"/>
                </a:solidFill>
                <a:latin typeface="Calibri"/>
                <a:ea typeface="Calibri"/>
                <a:cs typeface="Calibri"/>
                <a:sym typeface="Calibri"/>
              </a:rPr>
              <a:t>ACS Publications Journals, Books and News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7"/>
              </a:buClr>
              <a:buSzPts val="1350"/>
              <a:buFont typeface="Calibri"/>
              <a:buNone/>
            </a:pPr>
            <a:r>
              <a:rPr lang="en-US" sz="1350" b="1" i="1" u="none" strike="noStrike" cap="none">
                <a:solidFill>
                  <a:srgbClr val="00AAE7"/>
                </a:solidFill>
                <a:latin typeface="Calibri"/>
                <a:ea typeface="Calibri"/>
                <a:cs typeface="Calibri"/>
                <a:sym typeface="Calibri"/>
              </a:rPr>
              <a:t>an indispensable resource for educators </a:t>
            </a:r>
            <a:endParaRPr/>
          </a:p>
        </p:txBody>
      </p:sp>
      <p:sp>
        <p:nvSpPr>
          <p:cNvPr id="363" name="Google Shape;363;p63"/>
          <p:cNvSpPr txBox="1"/>
          <p:nvPr/>
        </p:nvSpPr>
        <p:spPr>
          <a:xfrm>
            <a:off x="402563" y="1194574"/>
            <a:ext cx="358486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Prepare lecture and lab curriculum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Increase diversity in STEM education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Support accessibility 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Teach by example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 supplemental reading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 communication skills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Connect concepts to current events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Add historic context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0925" y="2678358"/>
            <a:ext cx="1386472" cy="220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7115" y="2494714"/>
            <a:ext cx="1589484" cy="239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7516" y="362485"/>
            <a:ext cx="2079881" cy="204471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7" name="Google Shape;367;p63"/>
          <p:cNvSpPr txBox="1"/>
          <p:nvPr/>
        </p:nvSpPr>
        <p:spPr>
          <a:xfrm>
            <a:off x="402563" y="4280228"/>
            <a:ext cx="795528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access at your school, visit: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646"/>
              </a:buClr>
              <a:buSzPts val="2100"/>
              <a:buFont typeface="Calibri"/>
              <a:buNone/>
            </a:pPr>
            <a:r>
              <a:rPr lang="en-US" sz="2100" b="1" i="1" u="sng" strike="noStrike" cap="none">
                <a:solidFill>
                  <a:srgbClr val="151646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connect.acspubs.org/getaccess</a:t>
            </a:r>
            <a:endParaRPr sz="1200" b="1" i="1" u="none" strike="noStrike" cap="none">
              <a:solidFill>
                <a:srgbClr val="151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0203" y="875655"/>
            <a:ext cx="2148119" cy="151600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9" name="Google Shape;369;p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80203" y="2496812"/>
            <a:ext cx="1046702" cy="15716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/>
          <p:nvPr/>
        </p:nvSpPr>
        <p:spPr>
          <a:xfrm>
            <a:off x="5217768" y="3928071"/>
            <a:ext cx="2922185" cy="29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00" tIns="34100" rIns="68200" bIns="34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Calibri"/>
              <a:buNone/>
            </a:pPr>
            <a:r>
              <a:rPr lang="en-US" sz="15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https://pubs.acs.org/journal/jceda8</a:t>
            </a:r>
            <a:r>
              <a:rPr lang="en-US" sz="15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75" name="Google Shape;37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010" y="477074"/>
            <a:ext cx="2575647" cy="46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4"/>
          <p:cNvSpPr/>
          <p:nvPr/>
        </p:nvSpPr>
        <p:spPr>
          <a:xfrm>
            <a:off x="990857" y="2058328"/>
            <a:ext cx="3553589" cy="128112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039A6"/>
                </a:solidFill>
                <a:latin typeface="Calibri"/>
                <a:ea typeface="Calibri"/>
                <a:cs typeface="Calibri"/>
                <a:sym typeface="Calibri"/>
              </a:rPr>
              <a:t>Available Now! </a:t>
            </a:r>
            <a:r>
              <a:rPr lang="en-US" sz="12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support of educators keeping their students’ chemistry education moving forward ACS Publications &amp; the ACS Division of Chemical Education are sharing a collection of free to read articles from the Journal of Chemical Education.</a:t>
            </a:r>
            <a:endParaRPr sz="12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858" y="1105112"/>
            <a:ext cx="3553588" cy="953216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8" name="Google Shape;378;p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0742" y="1108056"/>
            <a:ext cx="3561130" cy="95100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9" name="Google Shape;379;p64"/>
          <p:cNvSpPr/>
          <p:nvPr/>
        </p:nvSpPr>
        <p:spPr>
          <a:xfrm>
            <a:off x="4950742" y="2058328"/>
            <a:ext cx="3561130" cy="1869743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039A6"/>
                </a:solidFill>
                <a:latin typeface="Calibri"/>
                <a:ea typeface="Calibri"/>
                <a:cs typeface="Calibri"/>
                <a:sym typeface="Calibri"/>
              </a:rPr>
              <a:t>Available Now! </a:t>
            </a:r>
            <a:r>
              <a:rPr lang="en-US" sz="12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Laboratory teaching continues to evolve and face new challenges in today’s world. To help share the broad approaches to laboratory education, the journal has provided a collective resource of articles on laboratory learning and understanding, inquiry methods, student preparedness, assessing the lab, and faculty goals and professional development for laboratory teaching.</a:t>
            </a:r>
            <a:endParaRPr sz="12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0852" y="3457164"/>
            <a:ext cx="3561130" cy="94953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1" name="Google Shape;381;p64"/>
          <p:cNvSpPr/>
          <p:nvPr/>
        </p:nvSpPr>
        <p:spPr>
          <a:xfrm>
            <a:off x="990852" y="4406701"/>
            <a:ext cx="3561130" cy="30008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0039A6"/>
                </a:solidFill>
                <a:latin typeface="Calibri"/>
                <a:ea typeface="Calibri"/>
                <a:cs typeface="Calibri"/>
                <a:sym typeface="Calibri"/>
              </a:rPr>
              <a:t>Coming in September 2020!</a:t>
            </a:r>
            <a:endParaRPr sz="1350" b="1" i="0" u="none" strike="noStrike" cap="none">
              <a:solidFill>
                <a:srgbClr val="0039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4"/>
          <p:cNvSpPr txBox="1"/>
          <p:nvPr/>
        </p:nvSpPr>
        <p:spPr>
          <a:xfrm>
            <a:off x="4586833" y="4401997"/>
            <a:ext cx="3939538" cy="30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US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ASAP Articles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submissions already published!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5"/>
          <p:cNvSpPr txBox="1">
            <a:spLocks noGrp="1"/>
          </p:cNvSpPr>
          <p:nvPr>
            <p:ph type="title"/>
          </p:nvPr>
        </p:nvSpPr>
        <p:spPr>
          <a:xfrm>
            <a:off x="485115" y="239713"/>
            <a:ext cx="561657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</a:pPr>
            <a:r>
              <a:rPr lang="en-US" i="1"/>
              <a:t>Chemical &amp; Engineering News</a:t>
            </a:r>
            <a:endParaRPr i="1"/>
          </a:p>
        </p:txBody>
      </p:sp>
      <p:sp>
        <p:nvSpPr>
          <p:cNvPr id="388" name="Google Shape;388;p65"/>
          <p:cNvSpPr txBox="1">
            <a:spLocks noGrp="1"/>
          </p:cNvSpPr>
          <p:nvPr>
            <p:ph type="body" idx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None/>
            </a:pPr>
            <a:r>
              <a:rPr lang="en-US" sz="1530" i="1"/>
              <a:t>C&amp;EN </a:t>
            </a:r>
            <a:r>
              <a:rPr lang="en-US" sz="1530"/>
              <a:t>coverage of undergraduate chemistry education, particularly during the COVID-19 pandemic, could also help inform the next steps of chemistry departments.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3"/>
              </a:rPr>
              <a:t>Helping students (re)think of themselves as scientists</a:t>
            </a:r>
            <a:r>
              <a:rPr lang="en-US" sz="1530"/>
              <a:t>, Claire L. Jarvis, C&amp;EN, July 18, 2020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4"/>
              </a:rPr>
              <a:t>Freshman chemistry is an exit point for many underrepresented STEM students, study shows</a:t>
            </a:r>
            <a:r>
              <a:rPr lang="en-US" sz="1530"/>
              <a:t>, Celia Henry Arnaud, C&amp;EN, June 10, 2020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5"/>
              </a:rPr>
              <a:t>Block plan compresses one class into a few weeks for deeper learning</a:t>
            </a:r>
            <a:r>
              <a:rPr lang="en-US" sz="1530"/>
              <a:t>, Celia Henry Arnaud, C&amp;EN, July 3, 2020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6"/>
              </a:rPr>
              <a:t>Questioning the value of general chemistry labs</a:t>
            </a:r>
            <a:r>
              <a:rPr lang="en-US" sz="1530"/>
              <a:t>, Celia Henry Arnaud, C&amp;EN, May 10, 2020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7"/>
              </a:rPr>
              <a:t>Considering ethics during a time of crisis</a:t>
            </a:r>
            <a:r>
              <a:rPr lang="en-US" sz="1530"/>
              <a:t>, Judith N. Currano, C&amp;EN, April 25, 2020</a:t>
            </a:r>
            <a:endParaRPr/>
          </a:p>
          <a:p>
            <a:pPr marL="342900" lvl="0" indent="-24574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None/>
            </a:pPr>
            <a:endParaRPr sz="1530"/>
          </a:p>
          <a:p>
            <a:pPr marL="342900" lvl="0" indent="-24574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None/>
            </a:pPr>
            <a:endParaRPr sz="1530"/>
          </a:p>
          <a:p>
            <a:pPr marL="342900" lvl="0" indent="-24574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None/>
            </a:pPr>
            <a:endParaRPr sz="153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>
            <a:spLocks noGrp="1"/>
          </p:cNvSpPr>
          <p:nvPr>
            <p:ph type="title"/>
          </p:nvPr>
        </p:nvSpPr>
        <p:spPr>
          <a:xfrm>
            <a:off x="485115" y="239713"/>
            <a:ext cx="5879826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</a:pPr>
            <a:r>
              <a:rPr lang="en-US" i="1"/>
              <a:t>Chemical &amp; Engineering News </a:t>
            </a:r>
            <a:r>
              <a:rPr lang="en-US"/>
              <a:t>(cont.)</a:t>
            </a:r>
            <a:endParaRPr i="1"/>
          </a:p>
        </p:txBody>
      </p:sp>
      <p:sp>
        <p:nvSpPr>
          <p:cNvPr id="394" name="Google Shape;394;p66"/>
          <p:cNvSpPr txBox="1">
            <a:spLocks noGrp="1"/>
          </p:cNvSpPr>
          <p:nvPr>
            <p:ph type="body" idx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3"/>
              </a:rPr>
              <a:t>Tips for teaching in the time of coronavirus</a:t>
            </a:r>
            <a:r>
              <a:rPr lang="en-US" sz="1530"/>
              <a:t>, Celia Henry Arnaud, C&amp;EN, March 19, 2020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4"/>
              </a:rPr>
              <a:t>The flip side of flipped classrooms</a:t>
            </a:r>
            <a:r>
              <a:rPr lang="en-US" sz="1530"/>
              <a:t>, Claire L. Jarvis, C&amp;EN, January 17, 2020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5"/>
              </a:rPr>
              <a:t>Major in chemistry? Physics? Nah. With these programs, students can major in ‘science’</a:t>
            </a:r>
            <a:r>
              <a:rPr lang="en-US" sz="1530"/>
              <a:t>, Celia Henry Arnaud, C&amp;EN, October 19, 2019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6"/>
              </a:rPr>
              <a:t>Chemistry class as art gallery</a:t>
            </a:r>
            <a:r>
              <a:rPr lang="en-US" sz="1530"/>
              <a:t>, Celia Henry Arnaud, C&amp;EN, July 20, 2019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7"/>
              </a:rPr>
              <a:t>Open-access chemistry textbooks gain popularity</a:t>
            </a:r>
            <a:r>
              <a:rPr lang="en-US" sz="1530"/>
              <a:t>, Celia Henry Arnaud, C&amp;EN, March 18, 2019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30"/>
              <a:buFont typeface="Arial"/>
              <a:buChar char="•"/>
            </a:pPr>
            <a:r>
              <a:rPr lang="en-US" sz="1530" u="sng">
                <a:solidFill>
                  <a:schemeClr val="hlink"/>
                </a:solidFill>
                <a:hlinkClick r:id="rId8"/>
              </a:rPr>
              <a:t>Stop. Draw. Discuss: How high school approaches are helping fix undergraduate chemistry</a:t>
            </a:r>
            <a:r>
              <a:rPr lang="en-US" sz="1530"/>
              <a:t>, Megha Satayanarayana, C&amp;EN, January 27, 2019</a:t>
            </a:r>
            <a:endParaRPr sz="153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>
            <a:spLocks noGrp="1"/>
          </p:cNvSpPr>
          <p:nvPr>
            <p:ph type="title"/>
          </p:nvPr>
        </p:nvSpPr>
        <p:spPr>
          <a:xfrm>
            <a:off x="485114" y="239713"/>
            <a:ext cx="5909709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ACS Webinars recording</a:t>
            </a:r>
            <a:endParaRPr/>
          </a:p>
        </p:txBody>
      </p:sp>
      <p:sp>
        <p:nvSpPr>
          <p:cNvPr id="400" name="Google Shape;400;p67"/>
          <p:cNvSpPr txBox="1">
            <a:spLocks noGrp="1"/>
          </p:cNvSpPr>
          <p:nvPr>
            <p:ph type="body" idx="1"/>
          </p:nvPr>
        </p:nvSpPr>
        <p:spPr>
          <a:xfrm>
            <a:off x="4968223" y="1255059"/>
            <a:ext cx="3859024" cy="33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Related articles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Questioning the value of general chemistry labs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Celia Henry Arnaud, C&amp;EN, May 10, 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Evidence for the Importance of Laboratory Courses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Stacey Lowery Bretz,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Journal of Chemical Education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2019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96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(2), 193-195, DOI:10.1021/acs.jchemed.8b00874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Investing in Laboratory Courses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Rebecca Sansom and Joi P. Walker,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Journal of Chemical Education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(1), 308-309, DOI:10.1021/acs.jchemed.9b00714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Establishing the Laboratory as the Place to Learn How to Do Chemistry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Michael K. Seery,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Journal of Chemical Education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(6), 1511-1514, DOI:10.1021/acs.jchemed.9b00764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7"/>
          <p:cNvSpPr txBox="1"/>
          <p:nvPr/>
        </p:nvSpPr>
        <p:spPr>
          <a:xfrm>
            <a:off x="1751415" y="4832820"/>
            <a:ext cx="5903119" cy="29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00" tIns="34100" rIns="68200" bIns="34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Calibri"/>
              <a:buNone/>
            </a:pPr>
            <a:r>
              <a:rPr lang="en-US" sz="15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www.acs.org/acswebinars</a:t>
            </a:r>
            <a:endParaRPr sz="15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982" y="1333744"/>
            <a:ext cx="4015241" cy="20979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03" name="Google Shape;403;p67"/>
          <p:cNvSpPr/>
          <p:nvPr/>
        </p:nvSpPr>
        <p:spPr>
          <a:xfrm>
            <a:off x="952983" y="3576500"/>
            <a:ext cx="3999039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Calibri"/>
              <a:buNone/>
            </a:pPr>
            <a:r>
              <a:rPr lang="en-US" sz="825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https://www.acs.org/content/acs/en/acs-webinars/popular-chemistry/future-lab.html</a:t>
            </a:r>
            <a:r>
              <a:rPr lang="en-US" sz="8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8"/>
          <p:cNvSpPr txBox="1">
            <a:spLocks noGrp="1"/>
          </p:cNvSpPr>
          <p:nvPr>
            <p:ph type="title"/>
          </p:nvPr>
        </p:nvSpPr>
        <p:spPr>
          <a:xfrm>
            <a:off x="485114" y="239713"/>
            <a:ext cx="5909709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ACS Webinars recording and resource list</a:t>
            </a:r>
            <a:endParaRPr/>
          </a:p>
        </p:txBody>
      </p:sp>
      <p:sp>
        <p:nvSpPr>
          <p:cNvPr id="409" name="Google Shape;409;p68"/>
          <p:cNvSpPr txBox="1"/>
          <p:nvPr/>
        </p:nvSpPr>
        <p:spPr>
          <a:xfrm>
            <a:off x="1751415" y="4832820"/>
            <a:ext cx="5903119" cy="29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00" tIns="34100" rIns="68200" bIns="34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Calibri"/>
              <a:buNone/>
            </a:pPr>
            <a:r>
              <a:rPr lang="en-US" sz="15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www.acs.org/acswebinars</a:t>
            </a:r>
            <a:endParaRPr sz="15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638" y="1260283"/>
            <a:ext cx="3999038" cy="208949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11" name="Google Shape;411;p68"/>
          <p:cNvSpPr/>
          <p:nvPr/>
        </p:nvSpPr>
        <p:spPr>
          <a:xfrm>
            <a:off x="2393494" y="3498806"/>
            <a:ext cx="424637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Calibri"/>
              <a:buNone/>
            </a:pPr>
            <a:r>
              <a:rPr lang="en-US" sz="825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https://www.acs.org/content/acs/en/acs-webinars/popular-chemistry/teaching-remote.html</a:t>
            </a:r>
            <a:r>
              <a:rPr lang="en-US" sz="8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12" name="Google Shape;412;p68"/>
          <p:cNvPicPr preferRelativeResize="0"/>
          <p:nvPr/>
        </p:nvPicPr>
        <p:blipFill rotWithShape="1">
          <a:blip r:embed="rId6">
            <a:alphaModFix/>
          </a:blip>
          <a:srcRect b="14185"/>
          <a:stretch/>
        </p:blipFill>
        <p:spPr>
          <a:xfrm>
            <a:off x="806383" y="3676333"/>
            <a:ext cx="801606" cy="78809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8"/>
          <p:cNvSpPr/>
          <p:nvPr/>
        </p:nvSpPr>
        <p:spPr>
          <a:xfrm>
            <a:off x="1670859" y="3798784"/>
            <a:ext cx="7006976" cy="77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chemistry community has a wide range of resources to assist with teaching remotely in various and changing circumstances. Organized into six categories, this list was updated with additional resources from attendees.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Calibri"/>
              <a:buNone/>
            </a:pPr>
            <a:r>
              <a:rPr lang="en-US" sz="825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http://www.acs.org/content/dam/acsorg/events/popular-chemistry/Slides/2020-06-30-remote-teaching-resources.pdf</a:t>
            </a:r>
            <a:r>
              <a:rPr lang="en-US" sz="8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9"/>
          <p:cNvSpPr txBox="1">
            <a:spLocks noGrp="1"/>
          </p:cNvSpPr>
          <p:nvPr>
            <p:ph type="title"/>
          </p:nvPr>
        </p:nvSpPr>
        <p:spPr>
          <a:xfrm>
            <a:off x="485114" y="239713"/>
            <a:ext cx="6172673" cy="7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ACS Webinars recording and resource list</a:t>
            </a:r>
            <a:endParaRPr/>
          </a:p>
        </p:txBody>
      </p:sp>
      <p:sp>
        <p:nvSpPr>
          <p:cNvPr id="419" name="Google Shape;419;p69"/>
          <p:cNvSpPr txBox="1"/>
          <p:nvPr/>
        </p:nvSpPr>
        <p:spPr>
          <a:xfrm>
            <a:off x="1751415" y="4832820"/>
            <a:ext cx="5903119" cy="29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00" tIns="34100" rIns="68200" bIns="34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Calibri"/>
              <a:buNone/>
            </a:pPr>
            <a:r>
              <a:rPr lang="en-US" sz="15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www.acs.org/acswebinars</a:t>
            </a:r>
            <a:endParaRPr sz="15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9"/>
          <p:cNvSpPr/>
          <p:nvPr/>
        </p:nvSpPr>
        <p:spPr>
          <a:xfrm>
            <a:off x="2351463" y="3558585"/>
            <a:ext cx="39990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https://www.acs.org/content/acs/en/acs-webinars/popular-chemistry/online-lab.html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69"/>
          <p:cNvPicPr preferRelativeResize="0"/>
          <p:nvPr/>
        </p:nvPicPr>
        <p:blipFill rotWithShape="1">
          <a:blip r:embed="rId5">
            <a:alphaModFix/>
          </a:blip>
          <a:srcRect b="13534"/>
          <a:stretch/>
        </p:blipFill>
        <p:spPr>
          <a:xfrm>
            <a:off x="806383" y="3819767"/>
            <a:ext cx="801606" cy="7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9"/>
          <p:cNvSpPr/>
          <p:nvPr/>
        </p:nvSpPr>
        <p:spPr>
          <a:xfrm>
            <a:off x="1670859" y="3942218"/>
            <a:ext cx="672608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list of resources provided by the panel was updated with additional tips and resources shared by the attendees.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Calibri"/>
              <a:buNone/>
            </a:pPr>
            <a:r>
              <a:rPr lang="en-US" sz="9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http://www.acs.org/content/dam/acsorg/events/popular-chemistry/Slides/2020-07-22-resources.pdf</a:t>
            </a:r>
            <a:r>
              <a:rPr lang="en-US" sz="9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pic>
        <p:nvPicPr>
          <p:cNvPr id="423" name="Google Shape;423;p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6614" y="1334822"/>
            <a:ext cx="4044057" cy="211302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Helvetica Neue</vt:lpstr>
      <vt:lpstr>Noto Sans Symbols</vt:lpstr>
      <vt:lpstr>Default Design</vt:lpstr>
      <vt:lpstr>Office Theme</vt:lpstr>
      <vt:lpstr>6_Custom Design</vt:lpstr>
      <vt:lpstr>Teaching in the time of COVID-19: ACS postsecondary educational resources</vt:lpstr>
      <vt:lpstr>ACS Efforts and Resources on COVID-19</vt:lpstr>
      <vt:lpstr>PowerPoint Presentation</vt:lpstr>
      <vt:lpstr>PowerPoint Presentation</vt:lpstr>
      <vt:lpstr>Chemical &amp; Engineering News</vt:lpstr>
      <vt:lpstr>Chemical &amp; Engineering News (cont.)</vt:lpstr>
      <vt:lpstr>ACS Webinars recording</vt:lpstr>
      <vt:lpstr>ACS Webinars recording and resource list</vt:lpstr>
      <vt:lpstr>ACS Webinars recording and resource list</vt:lpstr>
      <vt:lpstr>inChemistry magazine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in the time of COVID-19: ACS postsecondary educational resources</dc:title>
  <dc:creator>Bullock, Lorinda</dc:creator>
  <cp:lastModifiedBy>Bullock, Lorinda</cp:lastModifiedBy>
  <cp:revision>1</cp:revision>
  <dcterms:modified xsi:type="dcterms:W3CDTF">2020-08-27T17:49:12Z</dcterms:modified>
</cp:coreProperties>
</file>