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</p:sldMasterIdLst>
  <p:notesMasterIdLst>
    <p:notesMasterId r:id="rId6"/>
  </p:notesMasterIdLst>
  <p:sldIdLst>
    <p:sldId id="263" r:id="rId5"/>
  </p:sldIdLst>
  <p:sldSz cx="9144000" cy="6858000" type="screen4x3"/>
  <p:notesSz cx="6985000" cy="9283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A6"/>
    <a:srgbClr val="FDC82F"/>
    <a:srgbClr val="FFCE34"/>
    <a:srgbClr val="005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372"/>
      </p:cViewPr>
      <p:guideLst>
        <p:guide orient="horz" pos="754"/>
        <p:guide pos="20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t" anchorCtr="0" compatLnSpc="1">
            <a:prstTxWarp prst="textNoShape">
              <a:avLst/>
            </a:prstTxWarp>
          </a:bodyPr>
          <a:lstStyle>
            <a:lvl1pPr defTabSz="96446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t" anchorCtr="0" compatLnSpc="1">
            <a:prstTxWarp prst="textNoShape">
              <a:avLst/>
            </a:prstTxWarp>
          </a:bodyPr>
          <a:lstStyle>
            <a:lvl1pPr algn="r" defTabSz="96446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273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b" anchorCtr="0" compatLnSpc="1">
            <a:prstTxWarp prst="textNoShape">
              <a:avLst/>
            </a:prstTxWarp>
          </a:bodyPr>
          <a:lstStyle>
            <a:lvl1pPr defTabSz="96446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6975"/>
            <a:ext cx="30273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29" tIns="48215" rIns="96429" bIns="48215" numCol="1" anchor="b" anchorCtr="0" compatLnSpc="1">
            <a:prstTxWarp prst="textNoShape">
              <a:avLst/>
            </a:prstTxWarp>
          </a:bodyPr>
          <a:lstStyle>
            <a:lvl1pPr algn="r" defTabSz="964468">
              <a:defRPr sz="1300"/>
            </a:lvl1pPr>
          </a:lstStyle>
          <a:p>
            <a:pPr>
              <a:defRPr/>
            </a:pPr>
            <a:fld id="{B9C8AFE0-BB45-44F3-8C23-C4B36632195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566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658971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6589713" cy="11969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9"/>
          <p:cNvSpPr>
            <a:spLocks noChangeShapeType="1"/>
          </p:cNvSpPr>
          <p:nvPr userDrawn="1"/>
        </p:nvSpPr>
        <p:spPr bwMode="auto">
          <a:xfrm flipV="1">
            <a:off x="358775" y="0"/>
            <a:ext cx="0" cy="6858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11" descr="ACS-Chemistry-for-Life-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935038"/>
            <a:ext cx="1684338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27088" y="2636838"/>
            <a:ext cx="5329237" cy="2551112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088" y="5473700"/>
            <a:ext cx="5329237" cy="908050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817563" y="925513"/>
            <a:ext cx="2895600" cy="279400"/>
          </a:xfrm>
        </p:spPr>
        <p:txBody>
          <a:bodyPr/>
          <a:lstStyle>
            <a:lvl1pPr>
              <a:defRPr>
                <a:solidFill>
                  <a:srgbClr val="0054A6"/>
                </a:solidFill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33954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3EF2E-9025-40EC-982F-020F2FB76B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49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319088"/>
            <a:ext cx="1963737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319088"/>
            <a:ext cx="5743575" cy="580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61AE3-4688-42E7-8662-064498C59F7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483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EE44E-3D9C-4064-B85B-C42252A87DA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068037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B78BC-1CF0-42CC-B72E-BE62C5B9D23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409225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889D0-7B59-4652-94DB-FF37BBAB86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562882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B92A5-6FEE-412B-9726-5906FFD5D7D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63098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6290D-D736-4CF0-AE9D-2D76FB73C34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1695835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1DCEF-EBF1-4C49-ACAC-C310155874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5272523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DE7B1-FCEB-4421-A03C-00AC9B2BF4D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64986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B5956-BC9B-409D-9F6C-4DF1BCFC78E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139484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9B6E6-4897-4E42-8D04-A2B87667812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2274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663B5-C06A-46CA-BCF9-E21F8ACFA2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7017008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3FB2A-2B58-4A84-B1A8-61DD0D077CD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955338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580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BADDA-D598-4FBD-95D2-066A3F8BE13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275252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545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95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98705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152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73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778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369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6EC08-4B14-4702-9027-232A72F33A1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37494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53727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69692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709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5807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430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46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327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62748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088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408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1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852862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1773238"/>
            <a:ext cx="385445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CD6DA-F870-4B10-92BE-A04E678899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36561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89783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01475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82706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051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6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F3184-D198-40B4-AEDF-2331BF01B1E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70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75724-7A7F-41FB-B163-B54077F0327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47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751EF-E8FA-434F-8802-4072F448BAA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219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E5074-CAD7-4602-A4FB-0B840709AD1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72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046FF-E09C-4544-988C-F91EF992DBF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36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19088"/>
            <a:ext cx="561657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859712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7563" y="6462713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0039A6"/>
                </a:solidFill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0039A6"/>
                </a:solidFill>
              </a:defRPr>
            </a:lvl1pPr>
          </a:lstStyle>
          <a:p>
            <a:pPr>
              <a:defRPr/>
            </a:pPr>
            <a:fld id="{2F34F4D4-C055-4C5D-8AD9-1BBE7E61AEF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198563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13"/>
          <p:cNvSpPr>
            <a:spLocks noChangeShapeType="1"/>
          </p:cNvSpPr>
          <p:nvPr userDrawn="1"/>
        </p:nvSpPr>
        <p:spPr bwMode="auto">
          <a:xfrm>
            <a:off x="827088" y="6381750"/>
            <a:ext cx="7848600" cy="0"/>
          </a:xfrm>
          <a:prstGeom prst="line">
            <a:avLst/>
          </a:prstGeom>
          <a:noFill/>
          <a:ln w="9525">
            <a:solidFill>
              <a:srgbClr val="0054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14" descr="ACS-Chemistry-for-Life-RG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01638"/>
            <a:ext cx="1684338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ChangeArrowheads="1"/>
          </p:cNvSpPr>
          <p:nvPr userDrawn="1"/>
        </p:nvSpPr>
        <p:spPr bwMode="auto">
          <a:xfrm>
            <a:off x="0" y="1412875"/>
            <a:ext cx="9144000" cy="5445125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4FA6EBC-9B95-4837-9949-A6C878F0B42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52" name="Rectangle 13"/>
          <p:cNvSpPr>
            <a:spLocks noChangeArrowheads="1"/>
          </p:cNvSpPr>
          <p:nvPr userDrawn="1"/>
        </p:nvSpPr>
        <p:spPr bwMode="auto">
          <a:xfrm flipV="1">
            <a:off x="0" y="1363663"/>
            <a:ext cx="9144000" cy="1428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Line 14"/>
          <p:cNvSpPr>
            <a:spLocks noChangeShapeType="1"/>
          </p:cNvSpPr>
          <p:nvPr userDrawn="1"/>
        </p:nvSpPr>
        <p:spPr bwMode="auto">
          <a:xfrm>
            <a:off x="466725" y="6381750"/>
            <a:ext cx="820896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6725" y="6462713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205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19088"/>
            <a:ext cx="59753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4A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057" name="Picture 19" descr="ACS-Chemistry-for-Life-RG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01638"/>
            <a:ext cx="1684338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19088"/>
            <a:ext cx="59753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4A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3075" name="Picture 10" descr="ACS-Chemistry-for-Life-RG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01638"/>
            <a:ext cx="1684338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8827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0" name="Picture 12" descr="ACS-Chemistry-for-Life-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985838"/>
            <a:ext cx="590232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01" name="Object 13"/>
          <p:cNvGraphicFramePr>
            <a:graphicFrameLocks noChangeAspect="1"/>
          </p:cNvGraphicFramePr>
          <p:nvPr userDrawn="1"/>
        </p:nvGraphicFramePr>
        <p:xfrm>
          <a:off x="3260725" y="6305550"/>
          <a:ext cx="2232025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Image" r:id="rId15" imgW="10666667" imgH="1053597" progId="Photoshop.Image.8">
                  <p:embed/>
                </p:oleObj>
              </mc:Choice>
              <mc:Fallback>
                <p:oleObj name="Image" r:id="rId15" imgW="10666667" imgH="1053597" progId="Photoshop.Image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725" y="6305550"/>
                        <a:ext cx="2232025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sz="3200" dirty="0" smtClean="0"/>
              <a:t>Younger Chemist Survey Results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804" y="1412776"/>
            <a:ext cx="4040188" cy="639762"/>
          </a:xfrm>
        </p:spPr>
        <p:txBody>
          <a:bodyPr/>
          <a:lstStyle/>
          <a:p>
            <a:r>
              <a:rPr lang="en-US" b="0" dirty="0" smtClean="0"/>
              <a:t>Most valuable</a:t>
            </a:r>
            <a:r>
              <a:rPr lang="en-US" dirty="0" smtClean="0"/>
              <a:t> Local Section </a:t>
            </a:r>
            <a:r>
              <a:rPr lang="en-US" b="0" dirty="0" smtClean="0"/>
              <a:t>benefit: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sz="half" idx="2"/>
          </p:nvPr>
        </p:nvSpPr>
        <p:spPr>
          <a:xfrm>
            <a:off x="459804" y="2174875"/>
            <a:ext cx="4040188" cy="3951288"/>
          </a:xfrm>
        </p:spPr>
        <p:txBody>
          <a:bodyPr/>
          <a:lstStyle/>
          <a:p>
            <a:pPr marL="576263" lvl="1" indent="-457200" eaLnBrk="1" hangingPunct="1">
              <a:buFont typeface="+mj-lt"/>
              <a:buAutoNum type="arabicPeriod"/>
              <a:defRPr/>
            </a:pPr>
            <a:r>
              <a:rPr lang="en-US" sz="2200" dirty="0" smtClean="0"/>
              <a:t>Insiders </a:t>
            </a:r>
            <a:r>
              <a:rPr lang="en-US" sz="2200" dirty="0"/>
              <a:t>access to job openings in the local </a:t>
            </a:r>
            <a:r>
              <a:rPr lang="en-US" sz="2200" dirty="0" smtClean="0"/>
              <a:t>area </a:t>
            </a:r>
            <a:r>
              <a:rPr lang="en-US" sz="2200" b="1" dirty="0" smtClean="0"/>
              <a:t>(71%)</a:t>
            </a:r>
          </a:p>
          <a:p>
            <a:pPr marL="576263" lvl="1" indent="-457200" eaLnBrk="1" hangingPunct="1">
              <a:buFont typeface="+mj-lt"/>
              <a:buAutoNum type="arabicPeriod"/>
              <a:defRPr/>
            </a:pPr>
            <a:r>
              <a:rPr lang="en-US" sz="2200" dirty="0"/>
              <a:t>Insiders information on Local Section fellowships and training </a:t>
            </a:r>
            <a:r>
              <a:rPr lang="en-US" sz="2200" dirty="0" smtClean="0"/>
              <a:t>opportunities </a:t>
            </a:r>
            <a:r>
              <a:rPr lang="en-US" sz="2200" b="1" dirty="0" smtClean="0"/>
              <a:t>(57%)</a:t>
            </a:r>
          </a:p>
          <a:p>
            <a:pPr marL="576263" lvl="1" indent="-457200" eaLnBrk="1" hangingPunct="1">
              <a:buFont typeface="+mj-lt"/>
              <a:buAutoNum type="arabicPeriod"/>
              <a:defRPr/>
            </a:pPr>
            <a:r>
              <a:rPr lang="en-US" sz="2200" dirty="0"/>
              <a:t>Chance to </a:t>
            </a:r>
            <a:r>
              <a:rPr lang="en-US" sz="2200" dirty="0" smtClean="0"/>
              <a:t>network </a:t>
            </a:r>
            <a:r>
              <a:rPr lang="en-US" sz="2200" dirty="0"/>
              <a:t>with area chemists </a:t>
            </a:r>
            <a:r>
              <a:rPr lang="en-US" sz="2200" dirty="0" smtClean="0"/>
              <a:t> </a:t>
            </a:r>
            <a:r>
              <a:rPr lang="en-US" sz="2200" b="1" dirty="0" smtClean="0"/>
              <a:t>(53.9</a:t>
            </a:r>
            <a:r>
              <a:rPr lang="en-US" sz="2200" b="1" dirty="0" smtClean="0"/>
              <a:t>%)</a:t>
            </a:r>
            <a:endParaRPr lang="en-US" sz="2200" b="1" dirty="0" smtClean="0"/>
          </a:p>
          <a:p>
            <a:pPr marL="576263" lvl="1" indent="-457200" eaLnBrk="1" hangingPunct="1">
              <a:buFont typeface="+mj-lt"/>
              <a:buAutoNum type="arabicPeriod"/>
              <a:defRPr/>
            </a:pPr>
            <a:endParaRPr lang="en-US" sz="22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778697" y="1412776"/>
            <a:ext cx="4041775" cy="639762"/>
          </a:xfrm>
        </p:spPr>
        <p:txBody>
          <a:bodyPr/>
          <a:lstStyle/>
          <a:p>
            <a:r>
              <a:rPr lang="en-US" b="0" dirty="0"/>
              <a:t>Most valuable</a:t>
            </a:r>
            <a:r>
              <a:rPr lang="en-US" dirty="0"/>
              <a:t> </a:t>
            </a:r>
            <a:r>
              <a:rPr lang="en-US" dirty="0" smtClean="0"/>
              <a:t>Division </a:t>
            </a:r>
            <a:r>
              <a:rPr lang="en-US" b="0" dirty="0" smtClean="0"/>
              <a:t>benefit: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778697" y="2174875"/>
            <a:ext cx="4041775" cy="3951288"/>
          </a:xfrm>
        </p:spPr>
        <p:txBody>
          <a:bodyPr/>
          <a:lstStyle/>
          <a:p>
            <a:pPr marL="576263" lvl="1" indent="-457200" eaLnBrk="1" hangingPunct="1">
              <a:buFont typeface="+mj-lt"/>
              <a:buAutoNum type="arabicPeriod"/>
              <a:defRPr/>
            </a:pPr>
            <a:r>
              <a:rPr lang="en-US" sz="2200" dirty="0"/>
              <a:t>Insider access to job openings in the Division’s field </a:t>
            </a:r>
            <a:r>
              <a:rPr lang="en-US" sz="2200" b="1" dirty="0"/>
              <a:t>(75%)</a:t>
            </a:r>
          </a:p>
          <a:p>
            <a:pPr marL="576263" lvl="1" indent="-457200" eaLnBrk="1" hangingPunct="1">
              <a:buFont typeface="+mj-lt"/>
              <a:buAutoNum type="arabicPeriod"/>
              <a:defRPr/>
            </a:pPr>
            <a:r>
              <a:rPr lang="en-US" sz="2200" dirty="0"/>
              <a:t>Chance to network with leaders in the field, and ask for advice about advancing one’s career </a:t>
            </a:r>
            <a:r>
              <a:rPr lang="en-US" sz="2200" b="1" dirty="0"/>
              <a:t>(59%)</a:t>
            </a:r>
          </a:p>
          <a:p>
            <a:pPr marL="576263" lvl="1" indent="-457200" eaLnBrk="1" hangingPunct="1">
              <a:buFont typeface="+mj-lt"/>
              <a:buAutoNum type="arabicPeriod"/>
              <a:defRPr/>
            </a:pPr>
            <a:r>
              <a:rPr lang="en-US" sz="2200" dirty="0"/>
              <a:t>Insider information on division fellowship and training opportunities </a:t>
            </a:r>
            <a:r>
              <a:rPr lang="en-US" sz="2200" b="1" dirty="0"/>
              <a:t>(54</a:t>
            </a:r>
            <a:r>
              <a:rPr lang="en-US" sz="2200" b="1" dirty="0" smtClean="0"/>
              <a:t>%)</a:t>
            </a:r>
            <a:endParaRPr lang="en-US" sz="2200" b="1" dirty="0"/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rgbClr val="0039A6"/>
                </a:solidFill>
              </a:rPr>
              <a:t>American Chemical Society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96FCF3-3A83-4646-9302-7CE3BA4D3C9A}" type="slidenum">
              <a:rPr lang="en-GB" smtClean="0">
                <a:solidFill>
                  <a:srgbClr val="0039A6"/>
                </a:solidFill>
              </a:rPr>
              <a:pPr eaLnBrk="1" hangingPunct="1"/>
              <a:t>1</a:t>
            </a:fld>
            <a:endParaRPr lang="en-GB" smtClean="0">
              <a:solidFill>
                <a:srgbClr val="0039A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95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Default Design</vt:lpstr>
      <vt:lpstr>Custom Design</vt:lpstr>
      <vt:lpstr>1_Custom Design</vt:lpstr>
      <vt:lpstr>2_Custom Design</vt:lpstr>
      <vt:lpstr>Image</vt:lpstr>
      <vt:lpstr>Younger Chemist Survey Results</vt:lpstr>
    </vt:vector>
  </TitlesOfParts>
  <Company>Cicero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Ian Radcliffe</dc:creator>
  <cp:lastModifiedBy>Dotti</cp:lastModifiedBy>
  <cp:revision>74</cp:revision>
  <cp:lastPrinted>2011-03-16T16:24:31Z</cp:lastPrinted>
  <dcterms:created xsi:type="dcterms:W3CDTF">2008-05-23T09:48:17Z</dcterms:created>
  <dcterms:modified xsi:type="dcterms:W3CDTF">2011-08-29T04:29:46Z</dcterms:modified>
</cp:coreProperties>
</file>