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9.xml" ContentType="application/vnd.openxmlformats-officedocument.presentationml.tags+xml"/>
  <Override PartName="/ppt/notesSlides/notesSlide36.xml" ContentType="application/vnd.openxmlformats-officedocument.presentationml.notesSlide+xml"/>
  <Override PartName="/ppt/tags/tag10.xml" ContentType="application/vnd.openxmlformats-officedocument.presentationml.tags+xml"/>
  <Override PartName="/ppt/notesSlides/notesSlide37.xml" ContentType="application/vnd.openxmlformats-officedocument.presentationml.notesSlide+xml"/>
  <Override PartName="/ppt/tags/tag11.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2.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44"/>
  </p:notesMasterIdLst>
  <p:handoutMasterIdLst>
    <p:handoutMasterId r:id="rId45"/>
  </p:handoutMasterIdLst>
  <p:sldIdLst>
    <p:sldId id="257" r:id="rId3"/>
    <p:sldId id="297" r:id="rId4"/>
    <p:sldId id="312" r:id="rId5"/>
    <p:sldId id="261" r:id="rId6"/>
    <p:sldId id="317" r:id="rId7"/>
    <p:sldId id="270" r:id="rId8"/>
    <p:sldId id="271" r:id="rId9"/>
    <p:sldId id="298" r:id="rId10"/>
    <p:sldId id="299" r:id="rId11"/>
    <p:sldId id="296" r:id="rId12"/>
    <p:sldId id="295" r:id="rId13"/>
    <p:sldId id="272" r:id="rId14"/>
    <p:sldId id="274" r:id="rId15"/>
    <p:sldId id="275" r:id="rId16"/>
    <p:sldId id="276" r:id="rId17"/>
    <p:sldId id="277" r:id="rId18"/>
    <p:sldId id="278" r:id="rId19"/>
    <p:sldId id="279" r:id="rId20"/>
    <p:sldId id="280" r:id="rId21"/>
    <p:sldId id="281" r:id="rId22"/>
    <p:sldId id="282" r:id="rId23"/>
    <p:sldId id="283" r:id="rId24"/>
    <p:sldId id="288" r:id="rId25"/>
    <p:sldId id="289" r:id="rId26"/>
    <p:sldId id="292" r:id="rId27"/>
    <p:sldId id="301" r:id="rId28"/>
    <p:sldId id="304" r:id="rId29"/>
    <p:sldId id="300" r:id="rId30"/>
    <p:sldId id="302" r:id="rId31"/>
    <p:sldId id="315" r:id="rId32"/>
    <p:sldId id="319" r:id="rId33"/>
    <p:sldId id="320" r:id="rId34"/>
    <p:sldId id="321" r:id="rId35"/>
    <p:sldId id="322" r:id="rId36"/>
    <p:sldId id="323" r:id="rId37"/>
    <p:sldId id="293" r:id="rId38"/>
    <p:sldId id="267" r:id="rId39"/>
    <p:sldId id="310" r:id="rId40"/>
    <p:sldId id="294" r:id="rId41"/>
    <p:sldId id="316" r:id="rId42"/>
    <p:sldId id="31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583" autoAdjust="0"/>
  </p:normalViewPr>
  <p:slideViewPr>
    <p:cSldViewPr>
      <p:cViewPr>
        <p:scale>
          <a:sx n="80" d="100"/>
          <a:sy n="80" d="100"/>
        </p:scale>
        <p:origin x="-858" y="-270"/>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notesViewPr>
    <p:cSldViewPr snapToGrid="0" snapToObjects="1">
      <p:cViewPr>
        <p:scale>
          <a:sx n="100" d="100"/>
          <a:sy n="100" d="100"/>
        </p:scale>
        <p:origin x="-34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12A83F-8079-F942-AFF1-4D3097A674D4}" type="datetimeFigureOut">
              <a:rPr lang="en-US" smtClean="0"/>
              <a:pPr/>
              <a:t>1/15/2015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86DD10-765C-EC4B-94DB-54A8363626AA}" type="slidenum">
              <a:rPr lang="en-US" smtClean="0"/>
              <a:pPr/>
              <a:t>‹#›</a:t>
            </a:fld>
            <a:endParaRPr lang="en-US"/>
          </a:p>
        </p:txBody>
      </p:sp>
    </p:spTree>
    <p:extLst>
      <p:ext uri="{BB962C8B-B14F-4D97-AF65-F5344CB8AC3E}">
        <p14:creationId xmlns:p14="http://schemas.microsoft.com/office/powerpoint/2010/main" val="2107174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FA4B1C-CA01-4762-8083-86023360F627}" type="datetimeFigureOut">
              <a:rPr lang="en-US" smtClean="0"/>
              <a:pPr/>
              <a:t>1/15/2015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7F2C24-337D-4A42-8769-C704EF8E408E}" type="slidenum">
              <a:rPr lang="en-US" smtClean="0"/>
              <a:pPr/>
              <a:t>‹#›</a:t>
            </a:fld>
            <a:endParaRPr lang="en-US"/>
          </a:p>
        </p:txBody>
      </p:sp>
    </p:spTree>
    <p:extLst>
      <p:ext uri="{BB962C8B-B14F-4D97-AF65-F5344CB8AC3E}">
        <p14:creationId xmlns:p14="http://schemas.microsoft.com/office/powerpoint/2010/main" val="3885289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acs.org/getinvolved"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Good Afternoon. (From Martin)</a:t>
            </a:r>
          </a:p>
          <a:p>
            <a:endParaRPr lang="en-US" sz="1400" dirty="0" smtClean="0"/>
          </a:p>
          <a:p>
            <a:r>
              <a:rPr lang="en-US" sz="1400" dirty="0" smtClean="0"/>
              <a:t>Welcome</a:t>
            </a:r>
            <a:r>
              <a:rPr lang="en-US" sz="1400" baseline="0" dirty="0" smtClean="0"/>
              <a:t> to </a:t>
            </a:r>
            <a:r>
              <a:rPr lang="en-US" sz="1400" b="1" baseline="0" dirty="0" smtClean="0"/>
              <a:t>Leading Your ACS Local Section </a:t>
            </a:r>
            <a:r>
              <a:rPr lang="en-US" sz="1400" baseline="0" dirty="0" smtClean="0"/>
              <a:t>webinar, the 2015 Pre-leadership Institute webinar to prepare you to be a successful Chair or Officer</a:t>
            </a:r>
            <a:endParaRPr lang="en-US" sz="1400" dirty="0" smtClean="0"/>
          </a:p>
          <a:p>
            <a:endParaRPr lang="en-US" sz="1400" dirty="0" smtClean="0"/>
          </a:p>
          <a:p>
            <a:r>
              <a:rPr lang="en-US" sz="1400" dirty="0" smtClean="0"/>
              <a:t>My name is Martin Rudd,</a:t>
            </a:r>
            <a:r>
              <a:rPr lang="en-US" sz="1400" baseline="0" dirty="0" smtClean="0"/>
              <a:t> I am Chair of LSAC again in 2015 and will leading the LSAC track at the Leadership Institute. Also on this webinar is Lucy Eubanks, who is Chair of the Technology, Tools, and Operations subcommittee of LSAC. This webinar has been established to provide you with important and vital information about local sections.</a:t>
            </a:r>
            <a:r>
              <a:rPr lang="en-US" sz="1400" dirty="0" smtClean="0"/>
              <a:t> </a:t>
            </a:r>
            <a:r>
              <a:rPr lang="en-US" sz="1400" baseline="0" dirty="0" smtClean="0"/>
              <a:t>A significant portion of the information in the webinar will not be repeated during the leadership institute so w</a:t>
            </a:r>
            <a:r>
              <a:rPr lang="en-US" sz="1400" dirty="0" smtClean="0"/>
              <a:t>e very much appreciate your attendance today because your participation today will contribute to the success of the Leadership Institute this year.</a:t>
            </a:r>
            <a:r>
              <a:rPr lang="en-US" sz="1400" baseline="0" dirty="0" smtClean="0"/>
              <a:t> </a:t>
            </a:r>
            <a:r>
              <a:rPr lang="en-US" sz="1400" dirty="0" smtClean="0"/>
              <a:t>There will be an opportunity for you to ask questions during the webinar</a:t>
            </a:r>
            <a:r>
              <a:rPr lang="en-US" sz="1400" baseline="0" dirty="0" smtClean="0"/>
              <a:t>.</a:t>
            </a:r>
          </a:p>
          <a:p>
            <a:endParaRPr lang="en-US" sz="1400" baseline="0" dirty="0" smtClean="0"/>
          </a:p>
          <a:p>
            <a:r>
              <a:rPr lang="en-US" sz="1400" baseline="0" dirty="0" smtClean="0"/>
              <a:t>Finally, a link for the audio portion and the slides for this webinar will be sent to you as a resource before the LI.</a:t>
            </a:r>
          </a:p>
          <a:p>
            <a:endParaRPr lang="en-US" sz="1400" baseline="0" dirty="0" smtClean="0"/>
          </a:p>
          <a:p>
            <a:r>
              <a:rPr lang="en-US" sz="1400" baseline="0" dirty="0" smtClean="0"/>
              <a:t>So let’s get started.</a:t>
            </a:r>
          </a:p>
        </p:txBody>
      </p:sp>
      <p:sp>
        <p:nvSpPr>
          <p:cNvPr id="4" name="Slide Number Placeholder 3"/>
          <p:cNvSpPr>
            <a:spLocks noGrp="1"/>
          </p:cNvSpPr>
          <p:nvPr>
            <p:ph type="sldNum" sz="quarter" idx="10"/>
          </p:nvPr>
        </p:nvSpPr>
        <p:spPr/>
        <p:txBody>
          <a:bodyPr/>
          <a:lstStyle/>
          <a:p>
            <a:fld id="{CB7F2C24-337D-4A42-8769-C704EF8E408E}" type="slidenum">
              <a:rPr lang="en-US" smtClean="0"/>
              <a:pPr/>
              <a:t>1</a:t>
            </a:fld>
            <a:endParaRPr lang="en-US"/>
          </a:p>
        </p:txBody>
      </p:sp>
    </p:spTree>
    <p:extLst>
      <p:ext uri="{BB962C8B-B14F-4D97-AF65-F5344CB8AC3E}">
        <p14:creationId xmlns:p14="http://schemas.microsoft.com/office/powerpoint/2010/main" val="213376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11</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Good management skills for running a family too!</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08F7C8E5-7A25-4A95-A54C-FF266CC304B0}" type="slidenum">
              <a:rPr lang="en-GB" sz="1200">
                <a:solidFill>
                  <a:prstClr val="black"/>
                </a:solidFill>
              </a:rPr>
              <a:pPr eaLnBrk="1" hangingPunct="1"/>
              <a:t>13</a:t>
            </a:fld>
            <a:endParaRPr lang="en-GB"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a:ln/>
        </p:spPr>
      </p:sp>
      <p:sp>
        <p:nvSpPr>
          <p:cNvPr id="202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ea typeface="ＭＳ Ｐゴシック" pitchFamily="34" charset="-128"/>
              </a:rPr>
              <a:t>Roles for each member of the Executive Committee should be outlined in the section’s Bylaws.</a:t>
            </a:r>
          </a:p>
          <a:p>
            <a:endParaRPr lang="en-US" dirty="0" smtClean="0">
              <a:latin typeface="Arial" pitchFamily="34" charset="0"/>
              <a:ea typeface="ＭＳ Ｐゴシック" pitchFamily="34" charset="-128"/>
            </a:endParaRPr>
          </a:p>
        </p:txBody>
      </p:sp>
      <p:sp>
        <p:nvSpPr>
          <p:cNvPr id="202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007190F1-DED2-45B0-8FEC-B4D4E79EF66D}" type="slidenum">
              <a:rPr lang="en-GB" sz="1200">
                <a:solidFill>
                  <a:prstClr val="black"/>
                </a:solidFill>
              </a:rPr>
              <a:pPr eaLnBrk="1" hangingPunct="1"/>
              <a:t>14</a:t>
            </a:fld>
            <a:endParaRPr lang="en-GB"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Guidelines for what programs you are going to do. This should be set in the fall to guide your plans for the upcoming year.</a:t>
            </a: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DDA2F9F8-A844-416B-9AE3-A847B7793272}" type="slidenum">
              <a:rPr lang="en-GB" sz="1200">
                <a:solidFill>
                  <a:prstClr val="black"/>
                </a:solidFill>
              </a:rPr>
              <a:pPr eaLnBrk="1" hangingPunct="1"/>
              <a:t>15</a:t>
            </a:fld>
            <a:endParaRPr lang="en-GB"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Budgets are included in your annual report in FORMS.</a:t>
            </a: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81527257-D9B8-4C74-96D6-4D2AC04377B0}" type="slidenum">
              <a:rPr lang="en-GB" sz="1200">
                <a:solidFill>
                  <a:prstClr val="black"/>
                </a:solidFill>
              </a:rPr>
              <a:pPr eaLnBrk="1" hangingPunct="1"/>
              <a:t>16</a:t>
            </a:fld>
            <a:endParaRPr lang="en-GB" sz="120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where a strategic plan is helpful – good to look at ACS Strategic Plan as well. </a:t>
            </a:r>
          </a:p>
          <a:p>
            <a:r>
              <a:rPr lang="en-US" dirty="0" smtClean="0"/>
              <a:t>A big expense that does not move</a:t>
            </a:r>
            <a:r>
              <a:rPr lang="en-US" baseline="0" dirty="0" smtClean="0"/>
              <a:t> you towards achieving your LS or ACS goals is not desirable.</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Must review Bylaws to determine when the elections should occur, when the slate of candidates should be finalized. The Bylaws dictate the election process. When and how (mail or electronic). </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Every section should have a process for people to be nominated using petitions.</a:t>
            </a:r>
          </a:p>
          <a:p>
            <a:endParaRPr lang="en-US" dirty="0" smtClean="0">
              <a:latin typeface="Arial" pitchFamily="34" charset="0"/>
              <a:ea typeface="ＭＳ Ｐゴシック" pitchFamily="34" charset="-128"/>
            </a:endParaRPr>
          </a:p>
          <a:p>
            <a:r>
              <a:rPr lang="en-US" dirty="0" smtClean="0">
                <a:latin typeface="Arial" pitchFamily="34" charset="0"/>
                <a:ea typeface="ＭＳ Ｐゴシック" pitchFamily="34" charset="-128"/>
              </a:rPr>
              <a:t>If conducting electronic elections, the section must ensure that those without email receive a ballot.</a:t>
            </a: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C045C41C-6509-4983-9C67-67F3A028DF1B}" type="slidenum">
              <a:rPr lang="en-GB" sz="1200">
                <a:solidFill>
                  <a:prstClr val="black"/>
                </a:solidFill>
              </a:rPr>
              <a:pPr eaLnBrk="1" hangingPunct="1"/>
              <a:t>18</a:t>
            </a:fld>
            <a:endParaRPr lang="en-GB" sz="120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Make the election</a:t>
            </a:r>
            <a:r>
              <a:rPr lang="en-US" baseline="0" dirty="0" smtClean="0">
                <a:latin typeface="Arial" pitchFamily="34" charset="0"/>
                <a:ea typeface="ＭＳ Ｐゴシック" pitchFamily="34" charset="-128"/>
              </a:rPr>
              <a:t> process valid and meaningful for your members. </a:t>
            </a:r>
            <a:endParaRPr lang="en-US" dirty="0" smtClean="0">
              <a:latin typeface="Arial" pitchFamily="34" charset="0"/>
              <a:ea typeface="ＭＳ Ｐゴシック" pitchFamily="34"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E869D208-6061-4BE8-8896-6505A7C6A9A8}" type="slidenum">
              <a:rPr lang="en-GB" sz="1200">
                <a:solidFill>
                  <a:prstClr val="black"/>
                </a:solidFill>
              </a:rPr>
              <a:pPr eaLnBrk="1" hangingPunct="1"/>
              <a:t>19</a:t>
            </a:fld>
            <a:endParaRPr lang="en-GB" sz="120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558562"/>
          </a:xfrm>
        </p:spPr>
        <p:txBody>
          <a:bodyPr/>
          <a:lstStyle/>
          <a:p>
            <a:r>
              <a:rPr lang="en-US" dirty="0" smtClean="0"/>
              <a:t>The webinar agenda today is as shown. We will discuss the structure and function of the</a:t>
            </a:r>
            <a:r>
              <a:rPr lang="en-US" baseline="0" dirty="0" smtClean="0"/>
              <a:t> national LSAC committee, an overview of the LI, the “Nuts and Bolts” of leading your section, helpful information about facilitating the growth and vitality of local section leadership, ways of creating effective communication LS, along with additional resources, and opportunities along the way and at the end for asking question.</a:t>
            </a:r>
          </a:p>
          <a:p>
            <a:endParaRPr lang="en-US" baseline="0" dirty="0" smtClean="0"/>
          </a:p>
          <a:p>
            <a:r>
              <a:rPr lang="en-US" baseline="0" dirty="0" smtClean="0"/>
              <a:t>Now is my great pleasure to turn the next portion over to Martin Rudd, Chair of LSAC to describe the national LSAC committee ands some of  the “Nuts and Bolts”  of running your local section</a:t>
            </a:r>
            <a:endParaRPr lang="en-US" dirty="0" smtClean="0">
              <a:solidFill>
                <a:schemeClr val="tx1"/>
              </a:solidFill>
            </a:endParaRPr>
          </a:p>
          <a:p>
            <a:pPr>
              <a:spcBef>
                <a:spcPts val="300"/>
              </a:spcBef>
            </a:pPr>
            <a:r>
              <a:rPr lang="en-US" b="1" dirty="0" smtClean="0">
                <a:solidFill>
                  <a:schemeClr val="tx1"/>
                </a:solidFill>
              </a:rPr>
              <a:t>Mitchell</a:t>
            </a:r>
            <a:r>
              <a:rPr lang="en-US" dirty="0" smtClean="0">
                <a:solidFill>
                  <a:schemeClr val="tx1"/>
                </a:solidFill>
              </a:rPr>
              <a:t>:</a:t>
            </a:r>
          </a:p>
          <a:p>
            <a:r>
              <a:rPr lang="en-US" dirty="0" smtClean="0"/>
              <a:t> </a:t>
            </a:r>
            <a:r>
              <a:rPr lang="en-US" dirty="0" smtClean="0">
                <a:solidFill>
                  <a:schemeClr val="tx1"/>
                </a:solidFill>
              </a:rPr>
              <a:t> Introduction</a:t>
            </a:r>
          </a:p>
          <a:p>
            <a:pPr>
              <a:spcBef>
                <a:spcPts val="300"/>
              </a:spcBef>
            </a:pPr>
            <a:r>
              <a:rPr lang="en-US" b="1" dirty="0" smtClean="0">
                <a:solidFill>
                  <a:schemeClr val="tx1"/>
                </a:solidFill>
              </a:rPr>
              <a:t>Martin</a:t>
            </a:r>
            <a:r>
              <a:rPr lang="en-US" dirty="0" smtClean="0">
                <a:solidFill>
                  <a:schemeClr val="tx1"/>
                </a:solidFill>
              </a:rPr>
              <a:t>:</a:t>
            </a:r>
          </a:p>
          <a:p>
            <a:r>
              <a:rPr lang="en-US" baseline="0" dirty="0" smtClean="0">
                <a:solidFill>
                  <a:schemeClr val="tx1"/>
                </a:solidFill>
              </a:rPr>
              <a:t> </a:t>
            </a:r>
            <a:r>
              <a:rPr lang="en-US" dirty="0" smtClean="0">
                <a:solidFill>
                  <a:schemeClr val="tx1"/>
                </a:solidFill>
              </a:rPr>
              <a:t>The Committee on Local Section Activities</a:t>
            </a:r>
          </a:p>
          <a:p>
            <a:r>
              <a:rPr lang="en-US" dirty="0" smtClean="0">
                <a:solidFill>
                  <a:schemeClr val="tx1"/>
                </a:solidFill>
              </a:rPr>
              <a:t>“Nuts and Bolts” </a:t>
            </a:r>
          </a:p>
          <a:p>
            <a:r>
              <a:rPr lang="en-US" b="1" dirty="0" smtClean="0">
                <a:solidFill>
                  <a:schemeClr val="tx1"/>
                </a:solidFill>
              </a:rPr>
              <a:t>Lucy</a:t>
            </a:r>
            <a:r>
              <a:rPr lang="en-US" dirty="0" smtClean="0">
                <a:solidFill>
                  <a:schemeClr val="tx1"/>
                </a:solidFill>
              </a:rPr>
              <a:t>:</a:t>
            </a:r>
          </a:p>
          <a:p>
            <a:r>
              <a:rPr lang="en-US" dirty="0" smtClean="0">
                <a:solidFill>
                  <a:schemeClr val="tx1"/>
                </a:solidFill>
              </a:rPr>
              <a:t>  Section Leadership</a:t>
            </a:r>
          </a:p>
          <a:p>
            <a:pPr>
              <a:spcBef>
                <a:spcPts val="300"/>
              </a:spcBef>
            </a:pPr>
            <a:r>
              <a:rPr lang="en-US" b="1" dirty="0" smtClean="0"/>
              <a:t>Martin</a:t>
            </a:r>
            <a:r>
              <a:rPr lang="en-US" dirty="0" smtClean="0"/>
              <a:t>:</a:t>
            </a:r>
            <a:endParaRPr lang="en-US" dirty="0" smtClean="0">
              <a:solidFill>
                <a:schemeClr val="tx1"/>
              </a:solidFill>
            </a:endParaRPr>
          </a:p>
          <a:p>
            <a:r>
              <a:rPr lang="en-US" dirty="0" smtClean="0">
                <a:solidFill>
                  <a:schemeClr val="tx1"/>
                </a:solidFill>
              </a:rPr>
              <a:t>Effective Communication and</a:t>
            </a:r>
            <a:r>
              <a:rPr lang="en-US" baseline="0" dirty="0" smtClean="0">
                <a:solidFill>
                  <a:schemeClr val="tx1"/>
                </a:solidFill>
              </a:rPr>
              <a:t> ACS</a:t>
            </a:r>
            <a:r>
              <a:rPr lang="en-US" dirty="0" smtClean="0">
                <a:solidFill>
                  <a:schemeClr val="tx1"/>
                </a:solidFill>
              </a:rPr>
              <a:t> Resources</a:t>
            </a:r>
          </a:p>
          <a:p>
            <a:pPr marL="0" marR="0" indent="0" algn="l" defTabSz="914400" rtl="0" eaLnBrk="1" fontAlgn="auto" latinLnBrk="0" hangingPunct="1">
              <a:lnSpc>
                <a:spcPct val="100000"/>
              </a:lnSpc>
              <a:spcBef>
                <a:spcPts val="300"/>
              </a:spcBef>
              <a:spcAft>
                <a:spcPts val="0"/>
              </a:spcAft>
              <a:buClrTx/>
              <a:buSzTx/>
              <a:buFontTx/>
              <a:buNone/>
              <a:tabLst/>
              <a:defRPr/>
            </a:pPr>
            <a:r>
              <a:rPr lang="en-US" b="1" dirty="0" smtClean="0">
                <a:solidFill>
                  <a:schemeClr val="tx1"/>
                </a:solidFill>
              </a:rPr>
              <a:t>Mitchell</a:t>
            </a:r>
            <a:r>
              <a:rPr lang="en-US"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Leadership Institute Overview</a:t>
            </a:r>
          </a:p>
          <a:p>
            <a:pPr>
              <a:spcBef>
                <a:spcPts val="300"/>
              </a:spcBef>
            </a:pPr>
            <a:r>
              <a:rPr lang="en-US" b="1" dirty="0" smtClean="0">
                <a:solidFill>
                  <a:schemeClr val="tx1"/>
                </a:solidFill>
              </a:rPr>
              <a:t>All</a:t>
            </a:r>
            <a:r>
              <a:rPr lang="en-US" dirty="0" smtClean="0">
                <a:solidFill>
                  <a:schemeClr val="tx1"/>
                </a:solidFill>
              </a:rPr>
              <a:t>: </a:t>
            </a:r>
          </a:p>
          <a:p>
            <a:r>
              <a:rPr lang="en-US" dirty="0" smtClean="0"/>
              <a:t> </a:t>
            </a:r>
            <a:r>
              <a:rPr lang="en-US" dirty="0" smtClean="0">
                <a:solidFill>
                  <a:schemeClr val="tx1"/>
                </a:solidFill>
              </a:rPr>
              <a:t>Q&amp;A and Comments</a:t>
            </a: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a:t>
            </a:fld>
            <a:endParaRPr lang="en-US"/>
          </a:p>
        </p:txBody>
      </p:sp>
    </p:spTree>
    <p:extLst>
      <p:ext uri="{BB962C8B-B14F-4D97-AF65-F5344CB8AC3E}">
        <p14:creationId xmlns:p14="http://schemas.microsoft.com/office/powerpoint/2010/main" val="3035792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Arial" pitchFamily="34" charset="0"/>
                <a:ea typeface="ＭＳ Ｐゴシック" pitchFamily="34" charset="-128"/>
              </a:rPr>
              <a:t>Will consider options more in the Planning Successful Activities Workshop.</a:t>
            </a: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DB11BC7A-87EF-4C92-BB57-93F8620E506D}" type="slidenum">
              <a:rPr lang="en-GB" sz="1200">
                <a:solidFill>
                  <a:prstClr val="black"/>
                </a:solidFill>
              </a:rPr>
              <a:pPr eaLnBrk="1" hangingPunct="1"/>
              <a:t>20</a:t>
            </a:fld>
            <a:endParaRPr lang="en-GB" sz="120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volunteers (and most members) are busy folks – make your meetings ”user-friendly”.</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Check resources – you don’t have to do it alone!</a:t>
            </a:r>
          </a:p>
          <a:p>
            <a:r>
              <a:rPr lang="en-US" dirty="0" smtClean="0"/>
              <a:t>Martin will talk more about resources in the next section</a:t>
            </a:r>
            <a:r>
              <a:rPr lang="en-US" baseline="0" dirty="0" smtClean="0"/>
              <a:t>, including </a:t>
            </a:r>
            <a:r>
              <a:rPr lang="en-US" b="1" dirty="0" smtClean="0">
                <a:solidFill>
                  <a:srgbClr val="000000"/>
                </a:solidFill>
                <a:hlinkClick r:id="rId3"/>
              </a:rPr>
              <a:t>www.acs.org/getinvolved</a:t>
            </a:r>
            <a:r>
              <a:rPr lang="en-US" b="1" dirty="0" smtClean="0">
                <a:solidFill>
                  <a:srgbClr val="000000"/>
                </a:solidFill>
              </a:rPr>
              <a:t> </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Just some of the possible ideas…</a:t>
            </a: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6926B061-802B-438B-8955-83AB7431A611}" type="slidenum">
              <a:rPr lang="en-GB" sz="1200">
                <a:solidFill>
                  <a:prstClr val="black"/>
                </a:solidFill>
              </a:rPr>
              <a:pPr eaLnBrk="1" hangingPunct="1"/>
              <a:t>23</a:t>
            </a:fld>
            <a:endParaRPr lang="en-GB" sz="120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Reviewing what we’ve done…and next is Martin talking about communication and more on resources.</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26</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ea typeface="ＭＳ Ｐゴシック" pitchFamily="34" charset="-128"/>
              </a:rPr>
              <a:t>You can develop specific strategies for different constituents.</a:t>
            </a:r>
            <a:r>
              <a:rPr lang="en-US" sz="2000" baseline="0" dirty="0" smtClean="0">
                <a:solidFill>
                  <a:schemeClr val="tx1"/>
                </a:solidFill>
                <a:ea typeface="ＭＳ Ｐゴシック" pitchFamily="34" charset="-128"/>
              </a:rPr>
              <a:t> I’ll talk about the executive board and local section members</a:t>
            </a:r>
            <a:endParaRPr lang="en-US" sz="2200" dirty="0" smtClean="0">
              <a:solidFill>
                <a:schemeClr val="tx1"/>
              </a:solidFill>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27</a:t>
            </a:fld>
            <a:endParaRPr lang="en-US"/>
          </a:p>
        </p:txBody>
      </p:sp>
    </p:spTree>
    <p:extLst>
      <p:ext uri="{BB962C8B-B14F-4D97-AF65-F5344CB8AC3E}">
        <p14:creationId xmlns:p14="http://schemas.microsoft.com/office/powerpoint/2010/main" val="11572708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14485" eaLnBrk="0" hangingPunct="0">
              <a:defRPr>
                <a:solidFill>
                  <a:schemeClr val="tx1"/>
                </a:solidFill>
                <a:latin typeface="Arial" charset="0"/>
              </a:defRPr>
            </a:lvl1pPr>
            <a:lvl2pPr marL="702756" indent="-270291" defTabSz="914485" eaLnBrk="0" hangingPunct="0">
              <a:defRPr>
                <a:solidFill>
                  <a:schemeClr val="tx1"/>
                </a:solidFill>
                <a:latin typeface="Arial" charset="0"/>
              </a:defRPr>
            </a:lvl2pPr>
            <a:lvl3pPr marL="1081164" indent="-216233" defTabSz="914485" eaLnBrk="0" hangingPunct="0">
              <a:defRPr>
                <a:solidFill>
                  <a:schemeClr val="tx1"/>
                </a:solidFill>
                <a:latin typeface="Arial" charset="0"/>
              </a:defRPr>
            </a:lvl3pPr>
            <a:lvl4pPr marL="1513629" indent="-216233" defTabSz="914485" eaLnBrk="0" hangingPunct="0">
              <a:defRPr>
                <a:solidFill>
                  <a:schemeClr val="tx1"/>
                </a:solidFill>
                <a:latin typeface="Arial" charset="0"/>
              </a:defRPr>
            </a:lvl4pPr>
            <a:lvl5pPr marL="1946095" indent="-216233" defTabSz="914485" eaLnBrk="0" hangingPunct="0">
              <a:defRPr>
                <a:solidFill>
                  <a:schemeClr val="tx1"/>
                </a:solidFill>
                <a:latin typeface="Arial" charset="0"/>
              </a:defRPr>
            </a:lvl5pPr>
            <a:lvl6pPr marL="2378560" indent="-216233" defTabSz="914485" eaLnBrk="0" fontAlgn="base" hangingPunct="0">
              <a:spcBef>
                <a:spcPct val="0"/>
              </a:spcBef>
              <a:spcAft>
                <a:spcPct val="0"/>
              </a:spcAft>
              <a:defRPr>
                <a:solidFill>
                  <a:schemeClr val="tx1"/>
                </a:solidFill>
                <a:latin typeface="Arial" charset="0"/>
              </a:defRPr>
            </a:lvl6pPr>
            <a:lvl7pPr marL="2811026" indent="-216233" defTabSz="914485" eaLnBrk="0" fontAlgn="base" hangingPunct="0">
              <a:spcBef>
                <a:spcPct val="0"/>
              </a:spcBef>
              <a:spcAft>
                <a:spcPct val="0"/>
              </a:spcAft>
              <a:defRPr>
                <a:solidFill>
                  <a:schemeClr val="tx1"/>
                </a:solidFill>
                <a:latin typeface="Arial" charset="0"/>
              </a:defRPr>
            </a:lvl7pPr>
            <a:lvl8pPr marL="3243491" indent="-216233" defTabSz="914485" eaLnBrk="0" fontAlgn="base" hangingPunct="0">
              <a:spcBef>
                <a:spcPct val="0"/>
              </a:spcBef>
              <a:spcAft>
                <a:spcPct val="0"/>
              </a:spcAft>
              <a:defRPr>
                <a:solidFill>
                  <a:schemeClr val="tx1"/>
                </a:solidFill>
                <a:latin typeface="Arial" charset="0"/>
              </a:defRPr>
            </a:lvl8pPr>
            <a:lvl9pPr marL="3675957" indent="-216233" defTabSz="914485" eaLnBrk="0" fontAlgn="base" hangingPunct="0">
              <a:spcBef>
                <a:spcPct val="0"/>
              </a:spcBef>
              <a:spcAft>
                <a:spcPct val="0"/>
              </a:spcAft>
              <a:defRPr>
                <a:solidFill>
                  <a:schemeClr val="tx1"/>
                </a:solidFill>
                <a:latin typeface="Arial" charset="0"/>
              </a:defRPr>
            </a:lvl9pPr>
          </a:lstStyle>
          <a:p>
            <a:pPr eaLnBrk="1" hangingPunct="1"/>
            <a:fld id="{11CE451C-AFCA-4672-B8A8-1BE7939D4E3F}" type="slidenum">
              <a:rPr lang="en-US" smtClean="0"/>
              <a:pPr eaLnBrk="1" hangingPunct="1"/>
              <a:t>28</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3</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people for being part of this webinar. If we invite 2015 officers to this</a:t>
            </a:r>
            <a:r>
              <a:rPr lang="en-US" baseline="0" dirty="0" smtClean="0"/>
              <a:t> pre-LI webinar, this is where they leave. </a:t>
            </a:r>
          </a:p>
          <a:p>
            <a:r>
              <a:rPr lang="en-US" baseline="0" dirty="0" smtClean="0"/>
              <a:t>Possibility of having two different endings – one for the </a:t>
            </a:r>
            <a:r>
              <a:rPr lang="en-US" baseline="0" dirty="0" err="1" smtClean="0"/>
              <a:t>newbies</a:t>
            </a:r>
            <a:r>
              <a:rPr lang="en-US" baseline="0" dirty="0" smtClean="0"/>
              <a:t>, one for those reviewing the presentation?</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30</a:t>
            </a:fld>
            <a:endParaRPr lang="en-US"/>
          </a:p>
        </p:txBody>
      </p:sp>
    </p:spTree>
    <p:extLst>
      <p:ext uri="{BB962C8B-B14F-4D97-AF65-F5344CB8AC3E}">
        <p14:creationId xmlns:p14="http://schemas.microsoft.com/office/powerpoint/2010/main" val="1341490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23FD4C1-0079-45F7-8A4A-E9AEE1FB9E0C}" type="slidenum">
              <a:rPr lang="en-US" smtClean="0"/>
              <a:pPr>
                <a:defRPr/>
              </a:pPr>
              <a:t>31</a:t>
            </a:fld>
            <a:endParaRPr lang="en-US"/>
          </a:p>
        </p:txBody>
      </p:sp>
    </p:spTree>
    <p:extLst>
      <p:ext uri="{BB962C8B-B14F-4D97-AF65-F5344CB8AC3E}">
        <p14:creationId xmlns:p14="http://schemas.microsoft.com/office/powerpoint/2010/main" val="3875556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a:t>
            </a:r>
            <a:r>
              <a:rPr lang="en-US" baseline="0" dirty="0" smtClean="0"/>
              <a:t> two goals we are trying to accomplish.  We’ll share with you today 6 ideas for consideration.  </a:t>
            </a:r>
            <a:endParaRPr lang="en-US" dirty="0"/>
          </a:p>
        </p:txBody>
      </p:sp>
      <p:sp>
        <p:nvSpPr>
          <p:cNvPr id="4" name="Slide Number Placeholder 3"/>
          <p:cNvSpPr>
            <a:spLocks noGrp="1"/>
          </p:cNvSpPr>
          <p:nvPr>
            <p:ph type="sldNum" sz="quarter" idx="10"/>
          </p:nvPr>
        </p:nvSpPr>
        <p:spPr/>
        <p:txBody>
          <a:bodyPr/>
          <a:lstStyle/>
          <a:p>
            <a:pPr>
              <a:defRPr>
                <a:uFillTx/>
              </a:defRPr>
            </a:pPr>
            <a:fld id="{D18E2DE6-9A7A-4687-BC5B-7A9C4C890414}" type="slidenum">
              <a:rPr lang="en-GB" smtClean="0">
                <a:uFillTx/>
              </a:rPr>
              <a:pPr>
                <a:defRPr>
                  <a:uFillTx/>
                </a:defRPr>
              </a:pPr>
              <a:t>32</a:t>
            </a:fld>
            <a:endParaRPr lang="en-GB">
              <a:uFillTx/>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a:t>
            </a:r>
            <a:r>
              <a:rPr lang="en-US" baseline="0" dirty="0" smtClean="0"/>
              <a:t> two goals we are trying to accomplish.  We’ll share with you today 6 ideas for consideration.  </a:t>
            </a:r>
            <a:endParaRPr lang="en-US" dirty="0"/>
          </a:p>
        </p:txBody>
      </p:sp>
      <p:sp>
        <p:nvSpPr>
          <p:cNvPr id="4" name="Slide Number Placeholder 3"/>
          <p:cNvSpPr>
            <a:spLocks noGrp="1"/>
          </p:cNvSpPr>
          <p:nvPr>
            <p:ph type="sldNum" sz="quarter" idx="10"/>
          </p:nvPr>
        </p:nvSpPr>
        <p:spPr/>
        <p:txBody>
          <a:bodyPr/>
          <a:lstStyle/>
          <a:p>
            <a:pPr>
              <a:defRPr>
                <a:uFillTx/>
              </a:defRPr>
            </a:pPr>
            <a:fld id="{D18E2DE6-9A7A-4687-BC5B-7A9C4C890414}" type="slidenum">
              <a:rPr lang="en-GB" smtClean="0">
                <a:uFillTx/>
              </a:rPr>
              <a:pPr>
                <a:defRPr>
                  <a:uFillTx/>
                </a:defRPr>
              </a:pPr>
              <a:t>33</a:t>
            </a:fld>
            <a:endParaRPr lang="en-GB">
              <a:uFillTx/>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a:t>
            </a:r>
            <a:r>
              <a:rPr lang="en-US" baseline="0" dirty="0" smtClean="0"/>
              <a:t> two goals we are trying to accomplish.  We’ll share with you today 6 ideas for consideration.  </a:t>
            </a:r>
            <a:endParaRPr lang="en-US" dirty="0"/>
          </a:p>
        </p:txBody>
      </p:sp>
      <p:sp>
        <p:nvSpPr>
          <p:cNvPr id="4" name="Slide Number Placeholder 3"/>
          <p:cNvSpPr>
            <a:spLocks noGrp="1"/>
          </p:cNvSpPr>
          <p:nvPr>
            <p:ph type="sldNum" sz="quarter" idx="10"/>
          </p:nvPr>
        </p:nvSpPr>
        <p:spPr/>
        <p:txBody>
          <a:bodyPr/>
          <a:lstStyle/>
          <a:p>
            <a:pPr>
              <a:defRPr>
                <a:uFillTx/>
              </a:defRPr>
            </a:pPr>
            <a:fld id="{D18E2DE6-9A7A-4687-BC5B-7A9C4C890414}" type="slidenum">
              <a:rPr lang="en-GB" smtClean="0">
                <a:uFillTx/>
              </a:rPr>
              <a:pPr>
                <a:defRPr>
                  <a:uFillTx/>
                </a:defRPr>
              </a:pPr>
              <a:t>34</a:t>
            </a:fld>
            <a:endParaRPr lang="en-GB">
              <a:uFillTx/>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are the</a:t>
            </a:r>
            <a:r>
              <a:rPr lang="en-US" baseline="0" dirty="0" smtClean="0"/>
              <a:t> two goals we are trying to accomplish.  We’ll share with you today 6 ideas for consideration.  </a:t>
            </a:r>
            <a:endParaRPr lang="en-US" dirty="0"/>
          </a:p>
        </p:txBody>
      </p:sp>
      <p:sp>
        <p:nvSpPr>
          <p:cNvPr id="4" name="Slide Number Placeholder 3"/>
          <p:cNvSpPr>
            <a:spLocks noGrp="1"/>
          </p:cNvSpPr>
          <p:nvPr>
            <p:ph type="sldNum" sz="quarter" idx="10"/>
          </p:nvPr>
        </p:nvSpPr>
        <p:spPr/>
        <p:txBody>
          <a:bodyPr/>
          <a:lstStyle/>
          <a:p>
            <a:pPr>
              <a:defRPr>
                <a:uFillTx/>
              </a:defRPr>
            </a:pPr>
            <a:fld id="{D18E2DE6-9A7A-4687-BC5B-7A9C4C890414}" type="slidenum">
              <a:rPr lang="en-GB" smtClean="0">
                <a:uFillTx/>
              </a:rPr>
              <a:pPr>
                <a:defRPr>
                  <a:uFillTx/>
                </a:defRPr>
              </a:pPr>
              <a:t>35</a:t>
            </a:fld>
            <a:endParaRPr lang="en-GB">
              <a:uFillTx/>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to see if these are the same LI goals for 2014 (copied from 2013)</a:t>
            </a:r>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37</a:t>
            </a:fld>
            <a:endParaRPr lang="en-US"/>
          </a:p>
        </p:txBody>
      </p:sp>
    </p:spTree>
    <p:extLst>
      <p:ext uri="{BB962C8B-B14F-4D97-AF65-F5344CB8AC3E}">
        <p14:creationId xmlns:p14="http://schemas.microsoft.com/office/powerpoint/2010/main" val="7639998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sz="1800" dirty="0" smtClean="0">
                <a:solidFill>
                  <a:schemeClr val="tx1"/>
                </a:solidFill>
                <a:ea typeface="ＭＳ Ｐゴシック" pitchFamily="34" charset="-128"/>
              </a:rPr>
              <a:t>- tools and resource opportunities to be successful</a:t>
            </a:r>
          </a:p>
          <a:p>
            <a:pPr lvl="1" eaLnBrk="1" hangingPunct="1"/>
            <a:r>
              <a:rPr lang="en-US" sz="1800" dirty="0" smtClean="0">
                <a:solidFill>
                  <a:schemeClr val="tx1"/>
                </a:solidFill>
                <a:ea typeface="ＭＳ Ｐゴシック" pitchFamily="34" charset="-128"/>
              </a:rPr>
              <a:t>examples of projects that work, </a:t>
            </a:r>
          </a:p>
          <a:p>
            <a:pPr lvl="1" eaLnBrk="1" hangingPunct="1"/>
            <a:r>
              <a:rPr lang="en-US" sz="1800" dirty="0" smtClean="0">
                <a:solidFill>
                  <a:schemeClr val="tx1"/>
                </a:solidFill>
                <a:ea typeface="ＭＳ Ｐゴシック" pitchFamily="34" charset="-128"/>
              </a:rPr>
              <a:t>time to develop initial plans for programs, and</a:t>
            </a:r>
          </a:p>
          <a:p>
            <a:pPr lvl="1" eaLnBrk="1" hangingPunct="1"/>
            <a:r>
              <a:rPr lang="en-US" sz="1800" dirty="0" smtClean="0">
                <a:solidFill>
                  <a:schemeClr val="tx1"/>
                </a:solidFill>
                <a:ea typeface="ＭＳ Ｐゴシック" pitchFamily="34" charset="-128"/>
              </a:rPr>
              <a:t>practice planning activities; ideas to take home for further development</a:t>
            </a:r>
          </a:p>
          <a:p>
            <a:pPr lvl="1" eaLnBrk="1" hangingPunct="1"/>
            <a:r>
              <a:rPr lang="en-US" sz="1800" dirty="0" smtClean="0">
                <a:solidFill>
                  <a:schemeClr val="tx1"/>
                </a:solidFill>
                <a:ea typeface="ＭＳ Ｐゴシック" pitchFamily="34" charset="-128"/>
              </a:rPr>
              <a:t>a forum for local section officers to connect with ACS volunteers from their neighboring local sections</a:t>
            </a:r>
          </a:p>
          <a:p>
            <a:pPr lvl="1" eaLnBrk="1" hangingPunct="1"/>
            <a:r>
              <a:rPr lang="en-US" sz="1800" dirty="0" smtClean="0">
                <a:solidFill>
                  <a:schemeClr val="tx1"/>
                </a:solidFill>
                <a:ea typeface="ＭＳ Ｐゴシック" pitchFamily="34" charset="-128"/>
              </a:rPr>
              <a:t>a venue to discuss and address common concerns and successes</a:t>
            </a:r>
          </a:p>
          <a:p>
            <a:pPr lvl="1" eaLnBrk="1" hangingPunct="1"/>
            <a:r>
              <a:rPr lang="en-US" sz="1800" dirty="0" smtClean="0">
                <a:solidFill>
                  <a:schemeClr val="tx1"/>
                </a:solidFill>
                <a:ea typeface="ＭＳ Ｐゴシック" pitchFamily="34" charset="-128"/>
              </a:rPr>
              <a:t>networking opportunities to identify and evaluate best practices from other section leaders and ACS staff</a:t>
            </a: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38</a:t>
            </a:fld>
            <a:endParaRPr lang="en-US"/>
          </a:p>
        </p:txBody>
      </p:sp>
    </p:spTree>
    <p:extLst>
      <p:ext uri="{BB962C8B-B14F-4D97-AF65-F5344CB8AC3E}">
        <p14:creationId xmlns:p14="http://schemas.microsoft.com/office/powerpoint/2010/main" val="1598563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39</a:t>
            </a:fld>
            <a:endParaRPr lang="en-US"/>
          </a:p>
        </p:txBody>
      </p:sp>
    </p:spTree>
    <p:extLst>
      <p:ext uri="{BB962C8B-B14F-4D97-AF65-F5344CB8AC3E}">
        <p14:creationId xmlns:p14="http://schemas.microsoft.com/office/powerpoint/2010/main" val="227205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Arial" pitchFamily="34" charset="0"/>
                <a:ea typeface="ＭＳ Ｐゴシック" pitchFamily="34" charset="-128"/>
              </a:rPr>
              <a:t>ADD</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804D98C9-E78B-4FF5-B0CD-3799DF22D8C8}" type="slidenum">
              <a:rPr lang="en-GB" sz="1200">
                <a:solidFill>
                  <a:prstClr val="black"/>
                </a:solidFill>
              </a:rPr>
              <a:pPr eaLnBrk="1" hangingPunct="1"/>
              <a:t>4</a:t>
            </a:fld>
            <a:endParaRPr lang="en-GB" sz="120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41</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B7F2C24-337D-4A42-8769-C704EF8E408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763" eaLnBrk="0" hangingPunct="0">
              <a:defRPr sz="2400">
                <a:solidFill>
                  <a:srgbClr val="0054A6"/>
                </a:solidFill>
                <a:latin typeface="Arial" pitchFamily="34" charset="0"/>
                <a:ea typeface="ＭＳ Ｐゴシック" pitchFamily="34" charset="-128"/>
              </a:defRPr>
            </a:lvl1pPr>
            <a:lvl2pPr marL="729057" indent="-280406" defTabSz="909763" eaLnBrk="0" hangingPunct="0">
              <a:defRPr sz="2400">
                <a:solidFill>
                  <a:srgbClr val="0054A6"/>
                </a:solidFill>
                <a:latin typeface="Arial" pitchFamily="34" charset="0"/>
                <a:ea typeface="ＭＳ Ｐゴシック" pitchFamily="34" charset="-128"/>
              </a:defRPr>
            </a:lvl2pPr>
            <a:lvl3pPr marL="1121626" indent="-224325" defTabSz="909763" eaLnBrk="0" hangingPunct="0">
              <a:defRPr sz="2400">
                <a:solidFill>
                  <a:srgbClr val="0054A6"/>
                </a:solidFill>
                <a:latin typeface="Arial" pitchFamily="34" charset="0"/>
                <a:ea typeface="ＭＳ Ｐゴシック" pitchFamily="34" charset="-128"/>
              </a:defRPr>
            </a:lvl3pPr>
            <a:lvl4pPr marL="1570276" indent="-224325" defTabSz="909763" eaLnBrk="0" hangingPunct="0">
              <a:defRPr sz="2400">
                <a:solidFill>
                  <a:srgbClr val="0054A6"/>
                </a:solidFill>
                <a:latin typeface="Arial" pitchFamily="34" charset="0"/>
                <a:ea typeface="ＭＳ Ｐゴシック" pitchFamily="34" charset="-128"/>
              </a:defRPr>
            </a:lvl4pPr>
            <a:lvl5pPr marL="2018927" indent="-224325" defTabSz="909763" eaLnBrk="0" hangingPunct="0">
              <a:defRPr sz="2400">
                <a:solidFill>
                  <a:srgbClr val="0054A6"/>
                </a:solidFill>
                <a:latin typeface="Arial" pitchFamily="34" charset="0"/>
                <a:ea typeface="ＭＳ Ｐゴシック" pitchFamily="34" charset="-128"/>
              </a:defRPr>
            </a:lvl5pPr>
            <a:lvl6pPr marL="246757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16227"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36487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13528" indent="-224325" algn="ctr" defTabSz="909763"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fld id="{30E3FCC3-76C2-4B20-9275-A983CF608519}" type="slidenum">
              <a:rPr lang="en-GB" sz="1200">
                <a:solidFill>
                  <a:prstClr val="black"/>
                </a:solidFill>
              </a:rPr>
              <a:pPr eaLnBrk="1" hangingPunct="1"/>
              <a:t>6</a:t>
            </a:fld>
            <a:endParaRPr lang="en-GB" sz="1200">
              <a:solidFill>
                <a:prstClr val="black"/>
              </a:solidFill>
            </a:endParaRPr>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Organized by zip codes</a:t>
            </a:r>
          </a:p>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7</a:t>
            </a:fld>
            <a:endParaRPr lang="en-US"/>
          </a:p>
        </p:txBody>
      </p:sp>
    </p:spTree>
    <p:extLst>
      <p:ext uri="{BB962C8B-B14F-4D97-AF65-F5344CB8AC3E}">
        <p14:creationId xmlns:p14="http://schemas.microsoft.com/office/powerpoint/2010/main" val="1398515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itchFamily="34" charset="0"/>
                <a:ea typeface="ＭＳ Ｐゴシック" pitchFamily="34" charset="-128"/>
              </a:rPr>
              <a:t>Highlight the depth and breadth of the sections and how they help ACS to achieve its six strategic goals.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B7F2C24-337D-4A42-8769-C704EF8E408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7" name="Picture 11" descr="ACS-Chemistry-for-Life-RGB"/>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19925" y="935038"/>
            <a:ext cx="16843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7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8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lgn="ctr">
              <a:lnSpc>
                <a:spcPct val="90000"/>
              </a:lnSpc>
              <a:spcBef>
                <a:spcPct val="10000"/>
              </a:spcBef>
              <a:spcAft>
                <a:spcPct val="40000"/>
              </a:spcAft>
              <a:defRPr>
                <a:solidFill>
                  <a:srgbClr val="0054A6"/>
                </a:solidFill>
                <a:latin typeface="Arial" pitchFamily="34" charset="0"/>
                <a:ea typeface="ＭＳ Ｐゴシック" pitchFamily="34" charset="-128"/>
              </a:defRPr>
            </a:lvl1pPr>
          </a:lstStyle>
          <a:p>
            <a:pPr>
              <a:defRPr/>
            </a:pPr>
            <a:r>
              <a:rPr lang="en-GB"/>
              <a:t>American Chemical Society</a:t>
            </a:r>
          </a:p>
        </p:txBody>
      </p:sp>
    </p:spTree>
    <p:extLst>
      <p:ext uri="{BB962C8B-B14F-4D97-AF65-F5344CB8AC3E}">
        <p14:creationId xmlns:p14="http://schemas.microsoft.com/office/powerpoint/2010/main" val="262361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246F1E8D-5906-41FF-8502-9240CEC24C53}" type="slidenum">
              <a:rPr lang="en-GB"/>
              <a:pPr>
                <a:defRPr/>
              </a:pPr>
              <a:t>‹#›</a:t>
            </a:fld>
            <a:endParaRPr lang="en-GB"/>
          </a:p>
        </p:txBody>
      </p:sp>
    </p:spTree>
    <p:extLst>
      <p:ext uri="{BB962C8B-B14F-4D97-AF65-F5344CB8AC3E}">
        <p14:creationId xmlns:p14="http://schemas.microsoft.com/office/powerpoint/2010/main" val="2114882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9FB7E7E8-14FA-45A4-BE2D-14141D8F87CD}" type="slidenum">
              <a:rPr lang="en-GB"/>
              <a:pPr>
                <a:defRPr/>
              </a:pPr>
              <a:t>‹#›</a:t>
            </a:fld>
            <a:endParaRPr lang="en-GB"/>
          </a:p>
        </p:txBody>
      </p:sp>
    </p:spTree>
    <p:extLst>
      <p:ext uri="{BB962C8B-B14F-4D97-AF65-F5344CB8AC3E}">
        <p14:creationId xmlns:p14="http://schemas.microsoft.com/office/powerpoint/2010/main" val="3946766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0" y="0"/>
            <a:ext cx="658971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5" name="Rectangle 8"/>
          <p:cNvSpPr>
            <a:spLocks noChangeArrowheads="1"/>
          </p:cNvSpPr>
          <p:nvPr userDrawn="1"/>
        </p:nvSpPr>
        <p:spPr bwMode="auto">
          <a:xfrm>
            <a:off x="0" y="0"/>
            <a:ext cx="6589713" cy="1196975"/>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6" name="Line 9"/>
          <p:cNvSpPr>
            <a:spLocks noChangeShapeType="1"/>
          </p:cNvSpPr>
          <p:nvPr userDrawn="1"/>
        </p:nvSpPr>
        <p:spPr bwMode="auto">
          <a:xfrm flipV="1">
            <a:off x="358775" y="0"/>
            <a:ext cx="0" cy="6858000"/>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7" name="Picture 12" descr="ACS_Chemistry_for_Life_CMYK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77050" y="132556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827088" y="2636838"/>
            <a:ext cx="5329237" cy="2551112"/>
          </a:xfrm>
        </p:spPr>
        <p:txBody>
          <a:bodyPr/>
          <a:lstStyle>
            <a:lvl1pPr>
              <a:defRPr sz="3200" b="0">
                <a:solidFill>
                  <a:schemeClr val="bg1"/>
                </a:solidFill>
              </a:defRPr>
            </a:lvl1pPr>
          </a:lstStyle>
          <a:p>
            <a:pPr lvl="0"/>
            <a:r>
              <a:rPr lang="en-GB" noProof="0" smtClean="0"/>
              <a:t>Click to edit Master title style</a:t>
            </a:r>
          </a:p>
        </p:txBody>
      </p:sp>
      <p:sp>
        <p:nvSpPr>
          <p:cNvPr id="4100" name="Rectangle 4"/>
          <p:cNvSpPr>
            <a:spLocks noGrp="1" noChangeArrowheads="1"/>
          </p:cNvSpPr>
          <p:nvPr>
            <p:ph type="subTitle" idx="1"/>
          </p:nvPr>
        </p:nvSpPr>
        <p:spPr>
          <a:xfrm>
            <a:off x="827088" y="5473700"/>
            <a:ext cx="5329237" cy="908050"/>
          </a:xfrm>
        </p:spPr>
        <p:txBody>
          <a:bodyPr/>
          <a:lstStyle>
            <a:lvl1pPr marL="0" indent="0">
              <a:buFontTx/>
              <a:buNone/>
              <a:defRPr sz="1200">
                <a:solidFill>
                  <a:schemeClr val="bg1"/>
                </a:solidFill>
              </a:defRPr>
            </a:lvl1pPr>
          </a:lstStyle>
          <a:p>
            <a:pPr lvl="0"/>
            <a:r>
              <a:rPr lang="en-GB" noProof="0" smtClean="0"/>
              <a:t>Click to edit Master subtitle style</a:t>
            </a:r>
          </a:p>
        </p:txBody>
      </p:sp>
      <p:sp>
        <p:nvSpPr>
          <p:cNvPr id="8" name="Rectangle 10"/>
          <p:cNvSpPr>
            <a:spLocks noGrp="1" noChangeArrowheads="1"/>
          </p:cNvSpPr>
          <p:nvPr>
            <p:ph type="ftr" sz="quarter" idx="10"/>
          </p:nvPr>
        </p:nvSpPr>
        <p:spPr>
          <a:xfrm>
            <a:off x="817563" y="925513"/>
            <a:ext cx="2895600" cy="279400"/>
          </a:xfrm>
        </p:spPr>
        <p:txBody>
          <a:bodyPr/>
          <a:lstStyle>
            <a:lvl1pPr algn="ctr">
              <a:lnSpc>
                <a:spcPct val="90000"/>
              </a:lnSpc>
              <a:spcBef>
                <a:spcPct val="10000"/>
              </a:spcBef>
              <a:spcAft>
                <a:spcPct val="40000"/>
              </a:spcAft>
              <a:defRPr>
                <a:solidFill>
                  <a:srgbClr val="0054A6"/>
                </a:solidFill>
                <a:latin typeface="Arial" pitchFamily="34" charset="0"/>
                <a:ea typeface="ＭＳ Ｐゴシック" pitchFamily="34" charset="-128"/>
              </a:defRPr>
            </a:lvl1pPr>
          </a:lstStyle>
          <a:p>
            <a:pPr>
              <a:defRPr/>
            </a:pPr>
            <a:r>
              <a:rPr lang="en-GB"/>
              <a:t>American Chemical Society</a:t>
            </a:r>
          </a:p>
        </p:txBody>
      </p:sp>
    </p:spTree>
    <p:extLst>
      <p:ext uri="{BB962C8B-B14F-4D97-AF65-F5344CB8AC3E}">
        <p14:creationId xmlns:p14="http://schemas.microsoft.com/office/powerpoint/2010/main" val="1522519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9EFEED3B-6331-4549-A68A-3CC998F8A608}" type="slidenum">
              <a:rPr lang="en-GB"/>
              <a:pPr>
                <a:defRPr/>
              </a:pPr>
              <a:t>‹#›</a:t>
            </a:fld>
            <a:endParaRPr lang="en-GB"/>
          </a:p>
        </p:txBody>
      </p:sp>
    </p:spTree>
    <p:extLst>
      <p:ext uri="{BB962C8B-B14F-4D97-AF65-F5344CB8AC3E}">
        <p14:creationId xmlns:p14="http://schemas.microsoft.com/office/powerpoint/2010/main" val="3499143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1E7C398C-ED24-4104-8694-075D607064FD}" type="slidenum">
              <a:rPr lang="en-GB"/>
              <a:pPr>
                <a:defRPr/>
              </a:pPr>
              <a:t>‹#›</a:t>
            </a:fld>
            <a:endParaRPr lang="en-GB"/>
          </a:p>
        </p:txBody>
      </p:sp>
    </p:spTree>
    <p:extLst>
      <p:ext uri="{BB962C8B-B14F-4D97-AF65-F5344CB8AC3E}">
        <p14:creationId xmlns:p14="http://schemas.microsoft.com/office/powerpoint/2010/main" val="3272892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AA8E58D9-02CF-4555-971A-E53952DDDB6D}" type="slidenum">
              <a:rPr lang="en-GB"/>
              <a:pPr>
                <a:defRPr/>
              </a:pPr>
              <a:t>‹#›</a:t>
            </a:fld>
            <a:endParaRPr lang="en-GB"/>
          </a:p>
        </p:txBody>
      </p:sp>
    </p:spTree>
    <p:extLst>
      <p:ext uri="{BB962C8B-B14F-4D97-AF65-F5344CB8AC3E}">
        <p14:creationId xmlns:p14="http://schemas.microsoft.com/office/powerpoint/2010/main" val="412101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8" name="Slide Number Placeholder 7"/>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EF6F2A25-1567-4B45-A4DC-3482B05D5922}" type="slidenum">
              <a:rPr lang="en-GB"/>
              <a:pPr>
                <a:defRPr/>
              </a:pPr>
              <a:t>‹#›</a:t>
            </a:fld>
            <a:endParaRPr lang="en-GB"/>
          </a:p>
        </p:txBody>
      </p:sp>
    </p:spTree>
    <p:extLst>
      <p:ext uri="{BB962C8B-B14F-4D97-AF65-F5344CB8AC3E}">
        <p14:creationId xmlns:p14="http://schemas.microsoft.com/office/powerpoint/2010/main" val="3248929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4" name="Slide Number Placeholder 3"/>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69E7BCFD-0678-4B41-9611-C216E430F968}" type="slidenum">
              <a:rPr lang="en-GB"/>
              <a:pPr>
                <a:defRPr/>
              </a:pPr>
              <a:t>‹#›</a:t>
            </a:fld>
            <a:endParaRPr lang="en-GB"/>
          </a:p>
        </p:txBody>
      </p:sp>
    </p:spTree>
    <p:extLst>
      <p:ext uri="{BB962C8B-B14F-4D97-AF65-F5344CB8AC3E}">
        <p14:creationId xmlns:p14="http://schemas.microsoft.com/office/powerpoint/2010/main" val="205277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3" name="Slide Number Placeholder 2"/>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673B9116-3539-4B6F-A827-150A6B514098}" type="slidenum">
              <a:rPr lang="en-GB"/>
              <a:pPr>
                <a:defRPr/>
              </a:pPr>
              <a:t>‹#›</a:t>
            </a:fld>
            <a:endParaRPr lang="en-GB"/>
          </a:p>
        </p:txBody>
      </p:sp>
    </p:spTree>
    <p:extLst>
      <p:ext uri="{BB962C8B-B14F-4D97-AF65-F5344CB8AC3E}">
        <p14:creationId xmlns:p14="http://schemas.microsoft.com/office/powerpoint/2010/main" val="2220867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26749428-498A-41E2-A308-4DEA255CDF3B}" type="slidenum">
              <a:rPr lang="en-GB"/>
              <a:pPr>
                <a:defRPr/>
              </a:pPr>
              <a:t>‹#›</a:t>
            </a:fld>
            <a:endParaRPr lang="en-GB"/>
          </a:p>
        </p:txBody>
      </p:sp>
    </p:spTree>
    <p:extLst>
      <p:ext uri="{BB962C8B-B14F-4D97-AF65-F5344CB8AC3E}">
        <p14:creationId xmlns:p14="http://schemas.microsoft.com/office/powerpoint/2010/main" val="3386828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3F0B5371-2656-41EF-93EA-A6162EF5A167}" type="slidenum">
              <a:rPr lang="en-GB"/>
              <a:pPr>
                <a:defRPr/>
              </a:pPr>
              <a:t>‹#›</a:t>
            </a:fld>
            <a:endParaRPr lang="en-GB"/>
          </a:p>
        </p:txBody>
      </p:sp>
    </p:spTree>
    <p:extLst>
      <p:ext uri="{BB962C8B-B14F-4D97-AF65-F5344CB8AC3E}">
        <p14:creationId xmlns:p14="http://schemas.microsoft.com/office/powerpoint/2010/main" val="4110519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Slide Number Placeholder 5"/>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E8FB7177-A8C8-4C70-AE06-7DD0829242F0}" type="slidenum">
              <a:rPr lang="en-GB"/>
              <a:pPr>
                <a:defRPr/>
              </a:pPr>
              <a:t>‹#›</a:t>
            </a:fld>
            <a:endParaRPr lang="en-GB"/>
          </a:p>
        </p:txBody>
      </p:sp>
    </p:spTree>
    <p:extLst>
      <p:ext uri="{BB962C8B-B14F-4D97-AF65-F5344CB8AC3E}">
        <p14:creationId xmlns:p14="http://schemas.microsoft.com/office/powerpoint/2010/main" val="1883320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5E35D37F-6622-46B6-84B1-8C239FF61640}" type="slidenum">
              <a:rPr lang="en-GB"/>
              <a:pPr>
                <a:defRPr/>
              </a:pPr>
              <a:t>‹#›</a:t>
            </a:fld>
            <a:endParaRPr lang="en-GB"/>
          </a:p>
        </p:txBody>
      </p:sp>
    </p:spTree>
    <p:extLst>
      <p:ext uri="{BB962C8B-B14F-4D97-AF65-F5344CB8AC3E}">
        <p14:creationId xmlns:p14="http://schemas.microsoft.com/office/powerpoint/2010/main" val="2499179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3063" y="319088"/>
            <a:ext cx="1963737" cy="5807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27088" y="319088"/>
            <a:ext cx="5743575" cy="5807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Slide Number Placeholder 4"/>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64C1685B-0EFB-49D4-BCDB-0A5732D06BAA}" type="slidenum">
              <a:rPr lang="en-GB"/>
              <a:pPr>
                <a:defRPr/>
              </a:pPr>
              <a:t>‹#›</a:t>
            </a:fld>
            <a:endParaRPr lang="en-GB"/>
          </a:p>
        </p:txBody>
      </p:sp>
    </p:spTree>
    <p:extLst>
      <p:ext uri="{BB962C8B-B14F-4D97-AF65-F5344CB8AC3E}">
        <p14:creationId xmlns:p14="http://schemas.microsoft.com/office/powerpoint/2010/main" val="2359641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4" name="Slide Number Placeholder 3"/>
          <p:cNvSpPr>
            <a:spLocks noGrp="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C69C0983-945D-4994-82BB-E850AADD5B7D}" type="slidenum">
              <a:rPr lang="en-GB"/>
              <a:pPr>
                <a:defRPr/>
              </a:pPr>
              <a:t>‹#›</a:t>
            </a:fld>
            <a:endParaRPr lang="en-GB"/>
          </a:p>
        </p:txBody>
      </p:sp>
    </p:spTree>
    <p:extLst>
      <p:ext uri="{BB962C8B-B14F-4D97-AF65-F5344CB8AC3E}">
        <p14:creationId xmlns:p14="http://schemas.microsoft.com/office/powerpoint/2010/main" val="38031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5"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A5FF601E-CEF7-4BA1-8B77-5DF6F45C51C4}" type="slidenum">
              <a:rPr lang="en-GB"/>
              <a:pPr>
                <a:defRPr/>
              </a:pPr>
              <a:t>‹#›</a:t>
            </a:fld>
            <a:endParaRPr lang="en-GB"/>
          </a:p>
        </p:txBody>
      </p:sp>
    </p:spTree>
    <p:extLst>
      <p:ext uri="{BB962C8B-B14F-4D97-AF65-F5344CB8AC3E}">
        <p14:creationId xmlns:p14="http://schemas.microsoft.com/office/powerpoint/2010/main" val="293573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27088" y="1773238"/>
            <a:ext cx="3852862"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32350" y="1773238"/>
            <a:ext cx="3854450"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0C26DBC7-8280-4B8D-9FC6-B411B397A5C3}" type="slidenum">
              <a:rPr lang="en-GB"/>
              <a:pPr>
                <a:defRPr/>
              </a:pPr>
              <a:t>‹#›</a:t>
            </a:fld>
            <a:endParaRPr lang="en-GB"/>
          </a:p>
        </p:txBody>
      </p:sp>
    </p:spTree>
    <p:extLst>
      <p:ext uri="{BB962C8B-B14F-4D97-AF65-F5344CB8AC3E}">
        <p14:creationId xmlns:p14="http://schemas.microsoft.com/office/powerpoint/2010/main" val="2256229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8"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7CE01C19-692E-4FF6-9D8C-E7E8F5FF9ABF}" type="slidenum">
              <a:rPr lang="en-GB"/>
              <a:pPr>
                <a:defRPr/>
              </a:pPr>
              <a:t>‹#›</a:t>
            </a:fld>
            <a:endParaRPr lang="en-GB"/>
          </a:p>
        </p:txBody>
      </p:sp>
    </p:spTree>
    <p:extLst>
      <p:ext uri="{BB962C8B-B14F-4D97-AF65-F5344CB8AC3E}">
        <p14:creationId xmlns:p14="http://schemas.microsoft.com/office/powerpoint/2010/main" val="2714433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4"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FAFDD7F3-C0E0-4D3D-BEDF-66259227BB04}" type="slidenum">
              <a:rPr lang="en-GB"/>
              <a:pPr>
                <a:defRPr/>
              </a:pPr>
              <a:t>‹#›</a:t>
            </a:fld>
            <a:endParaRPr lang="en-GB"/>
          </a:p>
        </p:txBody>
      </p:sp>
    </p:spTree>
    <p:extLst>
      <p:ext uri="{BB962C8B-B14F-4D97-AF65-F5344CB8AC3E}">
        <p14:creationId xmlns:p14="http://schemas.microsoft.com/office/powerpoint/2010/main" val="3373183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3"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920AF6E9-7231-4C2B-9739-CD66A0319FCC}" type="slidenum">
              <a:rPr lang="en-GB"/>
              <a:pPr>
                <a:defRPr/>
              </a:pPr>
              <a:t>‹#›</a:t>
            </a:fld>
            <a:endParaRPr lang="en-GB"/>
          </a:p>
        </p:txBody>
      </p:sp>
    </p:spTree>
    <p:extLst>
      <p:ext uri="{BB962C8B-B14F-4D97-AF65-F5344CB8AC3E}">
        <p14:creationId xmlns:p14="http://schemas.microsoft.com/office/powerpoint/2010/main" val="362773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3066E90E-42D2-4ADA-BC77-AF25F95D3921}" type="slidenum">
              <a:rPr lang="en-GB"/>
              <a:pPr>
                <a:defRPr/>
              </a:pPr>
              <a:t>‹#›</a:t>
            </a:fld>
            <a:endParaRPr lang="en-GB"/>
          </a:p>
        </p:txBody>
      </p:sp>
    </p:spTree>
    <p:extLst>
      <p:ext uri="{BB962C8B-B14F-4D97-AF65-F5344CB8AC3E}">
        <p14:creationId xmlns:p14="http://schemas.microsoft.com/office/powerpoint/2010/main" val="3428050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p:txBody>
          <a:bodyPr/>
          <a:lstStyle>
            <a:lvl1pPr algn="ctr">
              <a:lnSpc>
                <a:spcPct val="90000"/>
              </a:lnSpc>
              <a:spcBef>
                <a:spcPct val="10000"/>
              </a:spcBef>
              <a:spcAft>
                <a:spcPct val="40000"/>
              </a:spcAft>
              <a:defRPr>
                <a:latin typeface="Arial" pitchFamily="34" charset="0"/>
                <a:ea typeface="ＭＳ Ｐゴシック" pitchFamily="34" charset="-128"/>
              </a:defRPr>
            </a:lvl1pPr>
          </a:lstStyle>
          <a:p>
            <a:pPr>
              <a:defRPr/>
            </a:pPr>
            <a:r>
              <a:rPr lang="en-GB"/>
              <a:t>American Chemical Society</a:t>
            </a:r>
          </a:p>
        </p:txBody>
      </p:sp>
      <p:sp>
        <p:nvSpPr>
          <p:cNvPr id="6" name="Rectangle 6"/>
          <p:cNvSpPr>
            <a:spLocks noGrp="1" noChangeArrowheads="1"/>
          </p:cNvSpPr>
          <p:nvPr>
            <p:ph type="sldNum" sz="quarter" idx="11"/>
          </p:nvPr>
        </p:nvSpPr>
        <p:spPr/>
        <p:txBody>
          <a:bodyPr/>
          <a:lstStyle>
            <a:lvl1pPr>
              <a:lnSpc>
                <a:spcPct val="90000"/>
              </a:lnSpc>
              <a:spcBef>
                <a:spcPct val="10000"/>
              </a:spcBef>
              <a:spcAft>
                <a:spcPct val="40000"/>
              </a:spcAft>
              <a:defRPr>
                <a:latin typeface="Arial" pitchFamily="34" charset="0"/>
                <a:ea typeface="ＭＳ Ｐゴシック" pitchFamily="34" charset="-128"/>
              </a:defRPr>
            </a:lvl1pPr>
          </a:lstStyle>
          <a:p>
            <a:pPr>
              <a:defRPr/>
            </a:pPr>
            <a:fld id="{8DF7BFF5-0AAA-43DF-8F91-24E176D040B2}" type="slidenum">
              <a:rPr lang="en-GB"/>
              <a:pPr>
                <a:defRPr/>
              </a:pPr>
              <a:t>‹#›</a:t>
            </a:fld>
            <a:endParaRPr lang="en-GB"/>
          </a:p>
        </p:txBody>
      </p:sp>
    </p:spTree>
    <p:extLst>
      <p:ext uri="{BB962C8B-B14F-4D97-AF65-F5344CB8AC3E}">
        <p14:creationId xmlns:p14="http://schemas.microsoft.com/office/powerpoint/2010/main" val="1892599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827088" y="319088"/>
            <a:ext cx="56165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3075" name="Rectangle 3"/>
          <p:cNvSpPr>
            <a:spLocks noGrp="1" noChangeArrowheads="1"/>
          </p:cNvSpPr>
          <p:nvPr>
            <p:ph type="body" idx="1"/>
          </p:nvPr>
        </p:nvSpPr>
        <p:spPr bwMode="auto">
          <a:xfrm>
            <a:off x="827088" y="1773238"/>
            <a:ext cx="7859712"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p:spPr>
        <p:txBody>
          <a:bodyPr vert="horz" wrap="square" lIns="0" tIns="0" rIns="0" bIns="0" numCol="1" anchor="t" anchorCtr="0" compatLnSpc="1">
            <a:prstTxWarp prst="textNoShape">
              <a:avLst/>
            </a:prstTxWarp>
          </a:bodyPr>
          <a:lstStyle>
            <a:lvl1pPr algn="l">
              <a:lnSpc>
                <a:spcPct val="100000"/>
              </a:lnSpc>
              <a:spcBef>
                <a:spcPct val="0"/>
              </a:spcBef>
              <a:spcAft>
                <a:spcPct val="0"/>
              </a:spcAft>
              <a:defRPr sz="800" b="1">
                <a:solidFill>
                  <a:srgbClr val="0039A6"/>
                </a:solidFill>
                <a:latin typeface="Arial" charset="0"/>
                <a:ea typeface="+mn-ea"/>
              </a:defRPr>
            </a:lvl1pPr>
          </a:lstStyle>
          <a:p>
            <a:pPr fontAlgn="base">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p:spPr>
        <p:txBody>
          <a:bodyPr vert="horz" wrap="square" lIns="0" tIns="0" rIns="0" bIns="0" numCol="1" anchor="t" anchorCtr="0" compatLnSpc="1">
            <a:prstTxWarp prst="textNoShape">
              <a:avLst/>
            </a:prstTxWarp>
          </a:bodyPr>
          <a:lstStyle>
            <a:lvl1pPr algn="r">
              <a:lnSpc>
                <a:spcPct val="100000"/>
              </a:lnSpc>
              <a:spcBef>
                <a:spcPct val="0"/>
              </a:spcBef>
              <a:spcAft>
                <a:spcPct val="0"/>
              </a:spcAft>
              <a:defRPr sz="800" b="1">
                <a:solidFill>
                  <a:srgbClr val="0039A6"/>
                </a:solidFill>
                <a:latin typeface="Arial" charset="0"/>
                <a:ea typeface="+mn-ea"/>
              </a:defRPr>
            </a:lvl1pPr>
          </a:lstStyle>
          <a:p>
            <a:pPr fontAlgn="base">
              <a:defRPr/>
            </a:pPr>
            <a:fld id="{CA297851-FAD0-4A39-8029-3ABD1CF2F480}" type="slidenum">
              <a:rPr lang="en-GB"/>
              <a:pPr fontAlgn="base">
                <a:defRPr/>
              </a:pPr>
              <a:t>‹#›</a:t>
            </a:fld>
            <a:endParaRPr lang="en-GB"/>
          </a:p>
        </p:txBody>
      </p:sp>
      <p:sp>
        <p:nvSpPr>
          <p:cNvPr id="3078" name="Rectangle 7"/>
          <p:cNvSpPr>
            <a:spLocks noChangeArrowheads="1"/>
          </p:cNvSpPr>
          <p:nvPr userDrawn="1"/>
        </p:nvSpPr>
        <p:spPr bwMode="auto">
          <a:xfrm>
            <a:off x="0" y="0"/>
            <a:ext cx="360363" cy="6858000"/>
          </a:xfrm>
          <a:prstGeom prst="rect">
            <a:avLst/>
          </a:prstGeom>
          <a:solidFill>
            <a:srgbClr val="0039A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3079" name="Rectangle 8"/>
          <p:cNvSpPr>
            <a:spLocks noChangeArrowheads="1"/>
          </p:cNvSpPr>
          <p:nvPr userDrawn="1"/>
        </p:nvSpPr>
        <p:spPr bwMode="auto">
          <a:xfrm>
            <a:off x="0" y="0"/>
            <a:ext cx="360363" cy="1198563"/>
          </a:xfrm>
          <a:prstGeom prst="rect">
            <a:avLst/>
          </a:prstGeom>
          <a:solidFill>
            <a:srgbClr val="FDC82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3080"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xtLst>
            <a:ext uri="{909E8E84-426E-40DD-AFC4-6F175D3DCCD1}">
              <a14:hiddenFill xmlns:a14="http://schemas.microsoft.com/office/drawing/2010/main">
                <a:noFill/>
              </a14:hiddenFill>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3081" name="Picture 14" descr="ACS-Chemistry-for-Life-RG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019925" y="401638"/>
            <a:ext cx="1684338"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1561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lnSpc>
          <a:spcPct val="90000"/>
        </a:lnSpc>
        <a:spcBef>
          <a:spcPct val="0"/>
        </a:spcBef>
        <a:spcAft>
          <a:spcPct val="0"/>
        </a:spcAft>
        <a:defRPr sz="3200" b="1">
          <a:solidFill>
            <a:srgbClr val="0039A6"/>
          </a:solidFill>
          <a:latin typeface="+mj-lt"/>
          <a:ea typeface="+mj-ea"/>
          <a:cs typeface="+mj-cs"/>
        </a:defRPr>
      </a:lvl1pPr>
      <a:lvl2pPr algn="l" rtl="0" eaLnBrk="0" fontAlgn="base" hangingPunct="0">
        <a:lnSpc>
          <a:spcPct val="90000"/>
        </a:lnSpc>
        <a:spcBef>
          <a:spcPct val="0"/>
        </a:spcBef>
        <a:spcAft>
          <a:spcPct val="0"/>
        </a:spcAft>
        <a:defRPr sz="3200" b="1">
          <a:solidFill>
            <a:srgbClr val="0039A6"/>
          </a:solidFill>
          <a:latin typeface="Arial" charset="0"/>
        </a:defRPr>
      </a:lvl2pPr>
      <a:lvl3pPr algn="l" rtl="0" eaLnBrk="0" fontAlgn="base" hangingPunct="0">
        <a:lnSpc>
          <a:spcPct val="90000"/>
        </a:lnSpc>
        <a:spcBef>
          <a:spcPct val="0"/>
        </a:spcBef>
        <a:spcAft>
          <a:spcPct val="0"/>
        </a:spcAft>
        <a:defRPr sz="3200" b="1">
          <a:solidFill>
            <a:srgbClr val="0039A6"/>
          </a:solidFill>
          <a:latin typeface="Arial" charset="0"/>
        </a:defRPr>
      </a:lvl3pPr>
      <a:lvl4pPr algn="l" rtl="0" eaLnBrk="0" fontAlgn="base" hangingPunct="0">
        <a:lnSpc>
          <a:spcPct val="90000"/>
        </a:lnSpc>
        <a:spcBef>
          <a:spcPct val="0"/>
        </a:spcBef>
        <a:spcAft>
          <a:spcPct val="0"/>
        </a:spcAft>
        <a:defRPr sz="3200" b="1">
          <a:solidFill>
            <a:srgbClr val="0039A6"/>
          </a:solidFill>
          <a:latin typeface="Arial" charset="0"/>
        </a:defRPr>
      </a:lvl4pPr>
      <a:lvl5pPr algn="l" rtl="0" eaLnBrk="0" fontAlgn="base" hangingPunct="0">
        <a:lnSpc>
          <a:spcPct val="90000"/>
        </a:lnSpc>
        <a:spcBef>
          <a:spcPct val="0"/>
        </a:spcBef>
        <a:spcAft>
          <a:spcPct val="0"/>
        </a:spcAft>
        <a:defRPr sz="3200" b="1">
          <a:solidFill>
            <a:srgbClr val="0039A6"/>
          </a:solidFill>
          <a:latin typeface="Arial" charset="0"/>
        </a:defRPr>
      </a:lvl5pPr>
      <a:lvl6pPr marL="457200" algn="l" rtl="0" fontAlgn="base">
        <a:lnSpc>
          <a:spcPct val="90000"/>
        </a:lnSpc>
        <a:spcBef>
          <a:spcPct val="0"/>
        </a:spcBef>
        <a:spcAft>
          <a:spcPct val="0"/>
        </a:spcAft>
        <a:defRPr sz="3200" b="1">
          <a:solidFill>
            <a:srgbClr val="0039A6"/>
          </a:solidFill>
          <a:latin typeface="Arial" charset="0"/>
        </a:defRPr>
      </a:lvl6pPr>
      <a:lvl7pPr marL="914400" algn="l" rtl="0" fontAlgn="base">
        <a:lnSpc>
          <a:spcPct val="90000"/>
        </a:lnSpc>
        <a:spcBef>
          <a:spcPct val="0"/>
        </a:spcBef>
        <a:spcAft>
          <a:spcPct val="0"/>
        </a:spcAft>
        <a:defRPr sz="3200" b="1">
          <a:solidFill>
            <a:srgbClr val="0039A6"/>
          </a:solidFill>
          <a:latin typeface="Arial" charset="0"/>
        </a:defRPr>
      </a:lvl7pPr>
      <a:lvl8pPr marL="1371600" algn="l" rtl="0" fontAlgn="base">
        <a:lnSpc>
          <a:spcPct val="90000"/>
        </a:lnSpc>
        <a:spcBef>
          <a:spcPct val="0"/>
        </a:spcBef>
        <a:spcAft>
          <a:spcPct val="0"/>
        </a:spcAft>
        <a:defRPr sz="3200" b="1">
          <a:solidFill>
            <a:srgbClr val="0039A6"/>
          </a:solidFill>
          <a:latin typeface="Arial" charset="0"/>
        </a:defRPr>
      </a:lvl8pPr>
      <a:lvl9pPr marL="1828800" algn="l" rtl="0" fontAlgn="base">
        <a:lnSpc>
          <a:spcPct val="90000"/>
        </a:lnSpc>
        <a:spcBef>
          <a:spcPct val="0"/>
        </a:spcBef>
        <a:spcAft>
          <a:spcPct val="0"/>
        </a:spcAft>
        <a:defRPr sz="32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sz="2800">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2400">
          <a:solidFill>
            <a:srgbClr val="0039A6"/>
          </a:solidFill>
          <a:latin typeface="+mn-lt"/>
        </a:defRPr>
      </a:lvl2pPr>
      <a:lvl3pPr marL="1143000" indent="-228600" algn="l" rtl="0" eaLnBrk="0" fontAlgn="base" hangingPunct="0">
        <a:spcBef>
          <a:spcPct val="10000"/>
        </a:spcBef>
        <a:spcAft>
          <a:spcPct val="40000"/>
        </a:spcAft>
        <a:buChar char="•"/>
        <a:defRPr sz="2000">
          <a:solidFill>
            <a:srgbClr val="0039A6"/>
          </a:solidFill>
          <a:latin typeface="+mn-lt"/>
        </a:defRPr>
      </a:lvl3pPr>
      <a:lvl4pPr marL="1600200" indent="-228600" algn="l" rtl="0" eaLnBrk="0" fontAlgn="base" hangingPunct="0">
        <a:spcBef>
          <a:spcPct val="10000"/>
        </a:spcBef>
        <a:spcAft>
          <a:spcPct val="40000"/>
        </a:spcAft>
        <a:buChar char="–"/>
        <a:defRPr>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319088"/>
            <a:ext cx="561657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27088" y="1773238"/>
            <a:ext cx="78597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9" name="Rectangle 5"/>
          <p:cNvSpPr>
            <a:spLocks noGrp="1" noChangeArrowheads="1"/>
          </p:cNvSpPr>
          <p:nvPr>
            <p:ph type="ftr" sz="quarter" idx="3"/>
          </p:nvPr>
        </p:nvSpPr>
        <p:spPr bwMode="auto">
          <a:xfrm>
            <a:off x="817563" y="6462713"/>
            <a:ext cx="28956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lnSpc>
                <a:spcPct val="100000"/>
              </a:lnSpc>
              <a:spcBef>
                <a:spcPct val="0"/>
              </a:spcBef>
              <a:spcAft>
                <a:spcPct val="0"/>
              </a:spcAft>
              <a:defRPr sz="800" b="1">
                <a:solidFill>
                  <a:srgbClr val="0039A6"/>
                </a:solidFill>
                <a:latin typeface="Arial" charset="0"/>
                <a:ea typeface="+mn-ea"/>
              </a:defRPr>
            </a:lvl1pPr>
          </a:lstStyle>
          <a:p>
            <a:pPr fontAlgn="base">
              <a:defRPr/>
            </a:pPr>
            <a:r>
              <a:rPr lang="en-GB"/>
              <a:t>American Chemical Society</a:t>
            </a:r>
          </a:p>
        </p:txBody>
      </p:sp>
      <p:sp>
        <p:nvSpPr>
          <p:cNvPr id="1030" name="Rectangle 6"/>
          <p:cNvSpPr>
            <a:spLocks noGrp="1" noChangeArrowheads="1"/>
          </p:cNvSpPr>
          <p:nvPr>
            <p:ph type="sldNum" sz="quarter" idx="4"/>
          </p:nvPr>
        </p:nvSpPr>
        <p:spPr bwMode="auto">
          <a:xfrm>
            <a:off x="6908800" y="6464300"/>
            <a:ext cx="1773238"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100000"/>
              </a:lnSpc>
              <a:spcBef>
                <a:spcPct val="0"/>
              </a:spcBef>
              <a:spcAft>
                <a:spcPct val="0"/>
              </a:spcAft>
              <a:defRPr sz="800" b="1">
                <a:solidFill>
                  <a:srgbClr val="0039A6"/>
                </a:solidFill>
                <a:latin typeface="Arial" charset="0"/>
                <a:ea typeface="+mn-ea"/>
              </a:defRPr>
            </a:lvl1pPr>
          </a:lstStyle>
          <a:p>
            <a:pPr fontAlgn="base">
              <a:defRPr/>
            </a:pPr>
            <a:fld id="{DAFA9555-92B0-4444-AF0E-5BF303E0AF3E}" type="slidenum">
              <a:rPr lang="en-GB"/>
              <a:pPr fontAlgn="base">
                <a:defRPr/>
              </a:pPr>
              <a:t>‹#›</a:t>
            </a:fld>
            <a:endParaRPr lang="en-GB"/>
          </a:p>
        </p:txBody>
      </p:sp>
      <p:sp>
        <p:nvSpPr>
          <p:cNvPr id="2" name="Rectangle 7"/>
          <p:cNvSpPr>
            <a:spLocks noChangeArrowheads="1"/>
          </p:cNvSpPr>
          <p:nvPr userDrawn="1"/>
        </p:nvSpPr>
        <p:spPr bwMode="auto">
          <a:xfrm>
            <a:off x="0" y="0"/>
            <a:ext cx="360363" cy="6858000"/>
          </a:xfrm>
          <a:prstGeom prst="rect">
            <a:avLst/>
          </a:prstGeom>
          <a:solidFill>
            <a:srgbClr val="0039A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1031" name="Rectangle 8"/>
          <p:cNvSpPr>
            <a:spLocks noChangeArrowheads="1"/>
          </p:cNvSpPr>
          <p:nvPr userDrawn="1"/>
        </p:nvSpPr>
        <p:spPr bwMode="auto">
          <a:xfrm>
            <a:off x="0" y="0"/>
            <a:ext cx="360363" cy="1198563"/>
          </a:xfrm>
          <a:prstGeom prst="rect">
            <a:avLst/>
          </a:prstGeom>
          <a:solidFill>
            <a:srgbClr val="FDC82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ea typeface="ＭＳ Ｐゴシック" pitchFamily="34" charset="-128"/>
            </a:endParaRPr>
          </a:p>
        </p:txBody>
      </p:sp>
      <p:sp>
        <p:nvSpPr>
          <p:cNvPr id="1032" name="Line 13"/>
          <p:cNvSpPr>
            <a:spLocks noChangeShapeType="1"/>
          </p:cNvSpPr>
          <p:nvPr userDrawn="1"/>
        </p:nvSpPr>
        <p:spPr bwMode="auto">
          <a:xfrm>
            <a:off x="827088" y="6381750"/>
            <a:ext cx="7848600" cy="0"/>
          </a:xfrm>
          <a:prstGeom prst="line">
            <a:avLst/>
          </a:prstGeom>
          <a:noFill/>
          <a:ln w="9525">
            <a:solidFill>
              <a:srgbClr val="0054A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fontAlgn="base">
              <a:lnSpc>
                <a:spcPct val="90000"/>
              </a:lnSpc>
              <a:spcBef>
                <a:spcPct val="10000"/>
              </a:spcBef>
              <a:spcAft>
                <a:spcPct val="40000"/>
              </a:spcAft>
            </a:pPr>
            <a:endParaRPr lang="en-US" sz="2400">
              <a:solidFill>
                <a:srgbClr val="0054A6"/>
              </a:solidFill>
              <a:ea typeface="ＭＳ Ｐゴシック" pitchFamily="34" charset="-128"/>
            </a:endParaRPr>
          </a:p>
        </p:txBody>
      </p:sp>
      <p:pic>
        <p:nvPicPr>
          <p:cNvPr id="1033" name="Picture 19" descr="ACS_Chemistry_for_Life_CMYK_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877050" y="404813"/>
            <a:ext cx="18478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3521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dt="0"/>
  <p:txStyles>
    <p:titleStyle>
      <a:lvl1pPr algn="l" rtl="0" eaLnBrk="0" fontAlgn="base" hangingPunct="0">
        <a:lnSpc>
          <a:spcPct val="90000"/>
        </a:lnSpc>
        <a:spcBef>
          <a:spcPct val="0"/>
        </a:spcBef>
        <a:spcAft>
          <a:spcPct val="0"/>
        </a:spcAft>
        <a:defRPr sz="2600" b="1">
          <a:solidFill>
            <a:srgbClr val="0039A6"/>
          </a:solidFill>
          <a:latin typeface="+mj-lt"/>
          <a:ea typeface="+mj-ea"/>
          <a:cs typeface="+mj-cs"/>
        </a:defRPr>
      </a:lvl1pPr>
      <a:lvl2pPr algn="l" rtl="0" eaLnBrk="0" fontAlgn="base" hangingPunct="0">
        <a:lnSpc>
          <a:spcPct val="90000"/>
        </a:lnSpc>
        <a:spcBef>
          <a:spcPct val="0"/>
        </a:spcBef>
        <a:spcAft>
          <a:spcPct val="0"/>
        </a:spcAft>
        <a:defRPr sz="2600" b="1">
          <a:solidFill>
            <a:srgbClr val="0039A6"/>
          </a:solidFill>
          <a:latin typeface="Arial" charset="0"/>
        </a:defRPr>
      </a:lvl2pPr>
      <a:lvl3pPr algn="l" rtl="0" eaLnBrk="0" fontAlgn="base" hangingPunct="0">
        <a:lnSpc>
          <a:spcPct val="90000"/>
        </a:lnSpc>
        <a:spcBef>
          <a:spcPct val="0"/>
        </a:spcBef>
        <a:spcAft>
          <a:spcPct val="0"/>
        </a:spcAft>
        <a:defRPr sz="2600" b="1">
          <a:solidFill>
            <a:srgbClr val="0039A6"/>
          </a:solidFill>
          <a:latin typeface="Arial" charset="0"/>
        </a:defRPr>
      </a:lvl3pPr>
      <a:lvl4pPr algn="l" rtl="0" eaLnBrk="0" fontAlgn="base" hangingPunct="0">
        <a:lnSpc>
          <a:spcPct val="90000"/>
        </a:lnSpc>
        <a:spcBef>
          <a:spcPct val="0"/>
        </a:spcBef>
        <a:spcAft>
          <a:spcPct val="0"/>
        </a:spcAft>
        <a:defRPr sz="2600" b="1">
          <a:solidFill>
            <a:srgbClr val="0039A6"/>
          </a:solidFill>
          <a:latin typeface="Arial" charset="0"/>
        </a:defRPr>
      </a:lvl4pPr>
      <a:lvl5pPr algn="l" rtl="0" eaLnBrk="0" fontAlgn="base" hangingPunct="0">
        <a:lnSpc>
          <a:spcPct val="90000"/>
        </a:lnSpc>
        <a:spcBef>
          <a:spcPct val="0"/>
        </a:spcBef>
        <a:spcAft>
          <a:spcPct val="0"/>
        </a:spcAft>
        <a:defRPr sz="2600" b="1">
          <a:solidFill>
            <a:srgbClr val="0039A6"/>
          </a:solidFill>
          <a:latin typeface="Arial" charset="0"/>
        </a:defRPr>
      </a:lvl5pPr>
      <a:lvl6pPr marL="457200" algn="l" rtl="0" fontAlgn="base">
        <a:lnSpc>
          <a:spcPct val="90000"/>
        </a:lnSpc>
        <a:spcBef>
          <a:spcPct val="0"/>
        </a:spcBef>
        <a:spcAft>
          <a:spcPct val="0"/>
        </a:spcAft>
        <a:defRPr sz="2600" b="1">
          <a:solidFill>
            <a:srgbClr val="0039A6"/>
          </a:solidFill>
          <a:latin typeface="Arial" charset="0"/>
        </a:defRPr>
      </a:lvl6pPr>
      <a:lvl7pPr marL="914400" algn="l" rtl="0" fontAlgn="base">
        <a:lnSpc>
          <a:spcPct val="90000"/>
        </a:lnSpc>
        <a:spcBef>
          <a:spcPct val="0"/>
        </a:spcBef>
        <a:spcAft>
          <a:spcPct val="0"/>
        </a:spcAft>
        <a:defRPr sz="2600" b="1">
          <a:solidFill>
            <a:srgbClr val="0039A6"/>
          </a:solidFill>
          <a:latin typeface="Arial" charset="0"/>
        </a:defRPr>
      </a:lvl7pPr>
      <a:lvl8pPr marL="1371600" algn="l" rtl="0" fontAlgn="base">
        <a:lnSpc>
          <a:spcPct val="90000"/>
        </a:lnSpc>
        <a:spcBef>
          <a:spcPct val="0"/>
        </a:spcBef>
        <a:spcAft>
          <a:spcPct val="0"/>
        </a:spcAft>
        <a:defRPr sz="2600" b="1">
          <a:solidFill>
            <a:srgbClr val="0039A6"/>
          </a:solidFill>
          <a:latin typeface="Arial" charset="0"/>
        </a:defRPr>
      </a:lvl8pPr>
      <a:lvl9pPr marL="1828800" algn="l" rtl="0" fontAlgn="base">
        <a:lnSpc>
          <a:spcPct val="90000"/>
        </a:lnSpc>
        <a:spcBef>
          <a:spcPct val="0"/>
        </a:spcBef>
        <a:spcAft>
          <a:spcPct val="0"/>
        </a:spcAft>
        <a:defRPr sz="2600" b="1">
          <a:solidFill>
            <a:srgbClr val="0039A6"/>
          </a:solidFill>
          <a:latin typeface="Arial" charset="0"/>
        </a:defRPr>
      </a:lvl9pPr>
    </p:titleStyle>
    <p:bodyStyle>
      <a:lvl1pPr marL="342900" indent="-342900" algn="l" rtl="0" eaLnBrk="0" fontAlgn="base" hangingPunct="0">
        <a:spcBef>
          <a:spcPct val="10000"/>
        </a:spcBef>
        <a:spcAft>
          <a:spcPct val="40000"/>
        </a:spcAft>
        <a:buChar char="•"/>
        <a:defRPr>
          <a:solidFill>
            <a:srgbClr val="0039A6"/>
          </a:solidFill>
          <a:latin typeface="+mn-lt"/>
          <a:ea typeface="+mn-ea"/>
          <a:cs typeface="+mn-cs"/>
        </a:defRPr>
      </a:lvl1pPr>
      <a:lvl2pPr marL="742950" indent="-285750" algn="l" rtl="0" eaLnBrk="0" fontAlgn="base" hangingPunct="0">
        <a:spcBef>
          <a:spcPct val="10000"/>
        </a:spcBef>
        <a:spcAft>
          <a:spcPct val="40000"/>
        </a:spcAft>
        <a:buChar char="–"/>
        <a:defRPr sz="1600">
          <a:solidFill>
            <a:srgbClr val="0039A6"/>
          </a:solidFill>
          <a:latin typeface="+mn-lt"/>
        </a:defRPr>
      </a:lvl2pPr>
      <a:lvl3pPr marL="1143000" indent="-228600" algn="l" rtl="0" eaLnBrk="0" fontAlgn="base" hangingPunct="0">
        <a:spcBef>
          <a:spcPct val="10000"/>
        </a:spcBef>
        <a:spcAft>
          <a:spcPct val="40000"/>
        </a:spcAft>
        <a:buChar char="•"/>
        <a:defRPr sz="1400">
          <a:solidFill>
            <a:srgbClr val="0039A6"/>
          </a:solidFill>
          <a:latin typeface="+mn-lt"/>
        </a:defRPr>
      </a:lvl3pPr>
      <a:lvl4pPr marL="1600200" indent="-228600" algn="l" rtl="0" eaLnBrk="0" fontAlgn="base" hangingPunct="0">
        <a:spcBef>
          <a:spcPct val="10000"/>
        </a:spcBef>
        <a:spcAft>
          <a:spcPct val="40000"/>
        </a:spcAft>
        <a:buChar char="–"/>
        <a:defRPr sz="1200">
          <a:solidFill>
            <a:srgbClr val="0039A6"/>
          </a:solidFill>
          <a:latin typeface="+mn-lt"/>
        </a:defRPr>
      </a:lvl4pPr>
      <a:lvl5pPr marL="2057400" indent="-228600" algn="l" rtl="0" eaLnBrk="0" fontAlgn="base" hangingPunct="0">
        <a:spcBef>
          <a:spcPct val="10000"/>
        </a:spcBef>
        <a:spcAft>
          <a:spcPct val="40000"/>
        </a:spcAft>
        <a:buChar char="»"/>
        <a:defRPr sz="1000">
          <a:solidFill>
            <a:srgbClr val="0039A6"/>
          </a:solidFill>
          <a:latin typeface="+mn-lt"/>
        </a:defRPr>
      </a:lvl5pPr>
      <a:lvl6pPr marL="2514600" indent="-228600" algn="l" rtl="0" fontAlgn="base">
        <a:spcBef>
          <a:spcPct val="10000"/>
        </a:spcBef>
        <a:spcAft>
          <a:spcPct val="40000"/>
        </a:spcAft>
        <a:buChar char="»"/>
        <a:defRPr sz="1000">
          <a:solidFill>
            <a:srgbClr val="0039A6"/>
          </a:solidFill>
          <a:latin typeface="+mn-lt"/>
        </a:defRPr>
      </a:lvl6pPr>
      <a:lvl7pPr marL="2971800" indent="-228600" algn="l" rtl="0" fontAlgn="base">
        <a:spcBef>
          <a:spcPct val="10000"/>
        </a:spcBef>
        <a:spcAft>
          <a:spcPct val="40000"/>
        </a:spcAft>
        <a:buChar char="»"/>
        <a:defRPr sz="1000">
          <a:solidFill>
            <a:srgbClr val="0039A6"/>
          </a:solidFill>
          <a:latin typeface="+mn-lt"/>
        </a:defRPr>
      </a:lvl7pPr>
      <a:lvl8pPr marL="3429000" indent="-228600" algn="l" rtl="0" fontAlgn="base">
        <a:spcBef>
          <a:spcPct val="10000"/>
        </a:spcBef>
        <a:spcAft>
          <a:spcPct val="40000"/>
        </a:spcAft>
        <a:buChar char="»"/>
        <a:defRPr sz="1000">
          <a:solidFill>
            <a:srgbClr val="0039A6"/>
          </a:solidFill>
          <a:latin typeface="+mn-lt"/>
        </a:defRPr>
      </a:lvl8pPr>
      <a:lvl9pPr marL="3886200" indent="-228600" algn="l" rtl="0" fontAlgn="base">
        <a:spcBef>
          <a:spcPct val="10000"/>
        </a:spcBef>
        <a:spcAft>
          <a:spcPct val="40000"/>
        </a:spcAft>
        <a:buChar char="»"/>
        <a:defRPr sz="1000">
          <a:solidFill>
            <a:srgbClr val="0039A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www.acs.org/forms" TargetMode="Externa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hyperlink" Target="http://www.acs.org/getinvolved"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29.xml.rels><?xml version="1.0" encoding="UTF-8" standalone="yes"?>
<Relationships xmlns="http://schemas.openxmlformats.org/package/2006/relationships"><Relationship Id="rId3" Type="http://schemas.openxmlformats.org/officeDocument/2006/relationships/hyperlink" Target="http://www.acs.org/getinvolved"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hyperlink" Target="mailto:lsac@acs.org"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hyperlink" Target="mailto:olsa@acs.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3.x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7.xml"/><Relationship Id="rId1" Type="http://schemas.openxmlformats.org/officeDocument/2006/relationships/tags" Target="../tags/tag5.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762000" y="1752600"/>
            <a:ext cx="5329237" cy="2551113"/>
          </a:xfrm>
        </p:spPr>
        <p:txBody>
          <a:bodyPr/>
          <a:lstStyle/>
          <a:p>
            <a:pPr algn="ctr"/>
            <a:r>
              <a:rPr lang="en-US" dirty="0" smtClean="0"/>
              <a:t/>
            </a:r>
            <a:br>
              <a:rPr lang="en-US" dirty="0" smtClean="0"/>
            </a:br>
            <a:r>
              <a:rPr lang="en-US" dirty="0" smtClean="0"/>
              <a:t>Leading Your ACS Local Section</a:t>
            </a:r>
            <a:br>
              <a:rPr lang="en-US" dirty="0" smtClean="0"/>
            </a:br>
            <a:r>
              <a:rPr lang="en-US" dirty="0" smtClean="0"/>
              <a:t/>
            </a:r>
            <a:br>
              <a:rPr lang="en-US" dirty="0" smtClean="0"/>
            </a:br>
            <a:endParaRPr lang="en-US" dirty="0" smtClean="0"/>
          </a:p>
        </p:txBody>
      </p:sp>
      <p:sp>
        <p:nvSpPr>
          <p:cNvPr id="53251" name="Subtitle 2"/>
          <p:cNvSpPr>
            <a:spLocks noGrp="1"/>
          </p:cNvSpPr>
          <p:nvPr>
            <p:ph type="subTitle" idx="1"/>
          </p:nvPr>
        </p:nvSpPr>
        <p:spPr>
          <a:xfrm>
            <a:off x="762000" y="4267200"/>
            <a:ext cx="5329237" cy="908050"/>
          </a:xfrm>
        </p:spPr>
        <p:txBody>
          <a:bodyPr/>
          <a:lstStyle/>
          <a:p>
            <a:pPr algn="ctr"/>
            <a:r>
              <a:rPr lang="en-US" dirty="0" smtClean="0"/>
              <a:t>2015 Pre-Leadership Institute Webinar: Preparing You to be a Successful Chair/Officer</a:t>
            </a:r>
          </a:p>
          <a:p>
            <a:pPr algn="ctr"/>
            <a:endParaRPr lang="en-US" dirty="0"/>
          </a:p>
          <a:p>
            <a:pPr algn="ctr"/>
            <a:r>
              <a:rPr lang="en-US" dirty="0" smtClean="0"/>
              <a:t>January 15, 2015, 3:00—4:00 p.m.</a:t>
            </a:r>
          </a:p>
          <a:p>
            <a:pPr algn="ctr"/>
            <a:endParaRPr lang="en-US" dirty="0"/>
          </a:p>
          <a:p>
            <a:pPr algn="ctr"/>
            <a:r>
              <a:rPr lang="en-US" sz="1100" i="1" dirty="0" smtClean="0"/>
              <a:t>This webinar </a:t>
            </a:r>
            <a:r>
              <a:rPr lang="en-US" sz="1100" i="1" dirty="0" smtClean="0"/>
              <a:t> transcript and slides and </a:t>
            </a:r>
            <a:r>
              <a:rPr lang="en-US" sz="1100" i="1" dirty="0" smtClean="0"/>
              <a:t>will be posted to www.acs.org/getinvolved.</a:t>
            </a:r>
          </a:p>
        </p:txBody>
      </p:sp>
      <p:sp>
        <p:nvSpPr>
          <p:cNvPr id="5325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3" name="TextBox 2"/>
          <p:cNvSpPr txBox="1"/>
          <p:nvPr/>
        </p:nvSpPr>
        <p:spPr>
          <a:xfrm>
            <a:off x="6400800" y="5817989"/>
            <a:ext cx="3124200" cy="811411"/>
          </a:xfrm>
          <a:prstGeom prst="rect">
            <a:avLst/>
          </a:prstGeom>
          <a:noFill/>
        </p:spPr>
        <p:txBody>
          <a:bodyPr wrap="square" rtlCol="0">
            <a:spAutoFit/>
          </a:bodyPr>
          <a:lstStyle/>
          <a:p>
            <a:pPr algn="ctr"/>
            <a:r>
              <a:rPr lang="en-US" sz="1400" dirty="0" smtClean="0"/>
              <a:t>Lucy Eubanks, </a:t>
            </a:r>
          </a:p>
          <a:p>
            <a:pPr algn="ctr"/>
            <a:r>
              <a:rPr lang="en-US" sz="1400" dirty="0" smtClean="0"/>
              <a:t>Subcommittee Chair, </a:t>
            </a:r>
          </a:p>
          <a:p>
            <a:pPr algn="ctr"/>
            <a:r>
              <a:rPr lang="en-US" sz="1200" dirty="0" smtClean="0"/>
              <a:t>Technology, Tools and Operations </a:t>
            </a:r>
          </a:p>
          <a:p>
            <a:pPr algn="ctr"/>
            <a:r>
              <a:rPr lang="en-US" sz="1200" dirty="0" smtClean="0"/>
              <a:t>(TTO)</a:t>
            </a:r>
            <a:endParaRPr lang="en-US" sz="1200" dirty="0"/>
          </a:p>
        </p:txBody>
      </p:sp>
      <p:sp>
        <p:nvSpPr>
          <p:cNvPr id="9" name="TextBox 8"/>
          <p:cNvSpPr txBox="1"/>
          <p:nvPr/>
        </p:nvSpPr>
        <p:spPr>
          <a:xfrm>
            <a:off x="6477000" y="3483114"/>
            <a:ext cx="2822208" cy="707886"/>
          </a:xfrm>
          <a:prstGeom prst="rect">
            <a:avLst/>
          </a:prstGeom>
          <a:noFill/>
        </p:spPr>
        <p:txBody>
          <a:bodyPr wrap="square" rtlCol="0">
            <a:spAutoFit/>
          </a:bodyPr>
          <a:lstStyle/>
          <a:p>
            <a:pPr algn="ctr"/>
            <a:r>
              <a:rPr lang="en-US" sz="1400" dirty="0" smtClean="0"/>
              <a:t>Martin Rudd, 2015 Chair, </a:t>
            </a:r>
          </a:p>
          <a:p>
            <a:pPr algn="ctr"/>
            <a:r>
              <a:rPr lang="en-US" sz="1200" dirty="0" smtClean="0"/>
              <a:t>Committee on Local Section Activities (LSAC)</a:t>
            </a:r>
            <a:r>
              <a:rPr lang="en-US" sz="1400" dirty="0" smtClean="0"/>
              <a:t> </a:t>
            </a:r>
            <a:endParaRPr lang="en-US" sz="1400" dirty="0"/>
          </a:p>
        </p:txBody>
      </p:sp>
      <p:pic>
        <p:nvPicPr>
          <p:cNvPr id="6" name="Picture 5" descr="MDRudd 08311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1676400"/>
            <a:ext cx="1288224" cy="1642781"/>
          </a:xfrm>
          <a:prstGeom prst="rect">
            <a:avLst/>
          </a:prstGeom>
        </p:spPr>
      </p:pic>
      <p:pic>
        <p:nvPicPr>
          <p:cNvPr id="11" name="Picture 10" descr="lucy_bio_pic.jpg"/>
          <p:cNvPicPr>
            <a:picLocks noChangeAspect="1"/>
          </p:cNvPicPr>
          <p:nvPr/>
        </p:nvPicPr>
        <p:blipFill>
          <a:blip r:embed="rId5"/>
          <a:stretch>
            <a:fillRect/>
          </a:stretch>
        </p:blipFill>
        <p:spPr>
          <a:xfrm>
            <a:off x="7315200" y="4398484"/>
            <a:ext cx="1219200" cy="1468916"/>
          </a:xfrm>
          <a:prstGeom prst="rect">
            <a:avLst/>
          </a:prstGeom>
        </p:spPr>
      </p:pic>
    </p:spTree>
    <p:custDataLst>
      <p:tags r:id="rId1"/>
    </p:custDataLst>
    <p:extLst>
      <p:ext uri="{BB962C8B-B14F-4D97-AF65-F5344CB8AC3E}">
        <p14:creationId xmlns:p14="http://schemas.microsoft.com/office/powerpoint/2010/main" val="42575476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ACS LOCAL SECTION REQUIREMENTS</a:t>
            </a:r>
          </a:p>
        </p:txBody>
      </p:sp>
      <p:sp>
        <p:nvSpPr>
          <p:cNvPr id="87043" name="Subtitle 2"/>
          <p:cNvSpPr>
            <a:spLocks noGrp="1"/>
          </p:cNvSpPr>
          <p:nvPr>
            <p:ph idx="1"/>
          </p:nvPr>
        </p:nvSpPr>
        <p:spPr>
          <a:xfrm>
            <a:off x="827088" y="1447800"/>
            <a:ext cx="7859712" cy="4800600"/>
          </a:xfrm>
        </p:spPr>
        <p:txBody>
          <a:bodyPr/>
          <a:lstStyle/>
          <a:p>
            <a:pPr marL="914400" lvl="1" indent="-457200" eaLnBrk="1" hangingPunct="1">
              <a:buFont typeface="Arial" pitchFamily="34" charset="0"/>
              <a:buChar char="•"/>
            </a:pPr>
            <a:r>
              <a:rPr lang="en-US" sz="2000" b="1" dirty="0" smtClean="0">
                <a:solidFill>
                  <a:schemeClr val="tx1"/>
                </a:solidFill>
                <a:ea typeface="ＭＳ Ｐゴシック" pitchFamily="34" charset="-128"/>
              </a:rPr>
              <a:t>Submit an Annual Report</a:t>
            </a:r>
          </a:p>
          <a:p>
            <a:pPr marL="1146175" lvl="2" indent="-288925" eaLnBrk="1" hangingPunct="1">
              <a:buFont typeface="Lucida Grande"/>
              <a:buChar char="-"/>
            </a:pPr>
            <a:r>
              <a:rPr lang="en-US" sz="1800" dirty="0" smtClean="0">
                <a:solidFill>
                  <a:schemeClr val="tx1"/>
                </a:solidFill>
                <a:ea typeface="ＭＳ Ｐゴシック" pitchFamily="34" charset="-128"/>
              </a:rPr>
              <a:t>February 15</a:t>
            </a:r>
            <a:r>
              <a:rPr lang="en-US" sz="1800" baseline="30000" dirty="0" smtClean="0">
                <a:solidFill>
                  <a:schemeClr val="tx1"/>
                </a:solidFill>
                <a:ea typeface="ＭＳ Ｐゴシック" pitchFamily="34" charset="-128"/>
              </a:rPr>
              <a:t>th</a:t>
            </a:r>
            <a:endParaRPr lang="en-US" sz="1800" dirty="0" smtClean="0">
              <a:solidFill>
                <a:schemeClr val="tx1"/>
              </a:solidFill>
              <a:ea typeface="ＭＳ Ｐゴシック" pitchFamily="34" charset="-128"/>
            </a:endParaRPr>
          </a:p>
          <a:p>
            <a:pPr marL="1146175" lvl="2" indent="-288925" eaLnBrk="1" hangingPunct="1">
              <a:buFont typeface="Lucida Grande"/>
              <a:buChar char="-"/>
            </a:pPr>
            <a:r>
              <a:rPr lang="en-US" sz="1800" dirty="0">
                <a:solidFill>
                  <a:schemeClr val="tx1"/>
                </a:solidFill>
                <a:ea typeface="ＭＳ Ｐゴシック" pitchFamily="34" charset="-128"/>
              </a:rPr>
              <a:t>Annual Reports are submitted using FORMS (</a:t>
            </a:r>
            <a:r>
              <a:rPr lang="en-US" sz="1800" dirty="0">
                <a:solidFill>
                  <a:schemeClr val="tx1"/>
                </a:solidFill>
                <a:ea typeface="ＭＳ Ｐゴシック" pitchFamily="34" charset="-128"/>
                <a:hlinkClick r:id="rId3"/>
              </a:rPr>
              <a:t>www.acs.org/forms</a:t>
            </a:r>
            <a:r>
              <a:rPr lang="en-US" sz="1800" dirty="0" smtClean="0">
                <a:solidFill>
                  <a:schemeClr val="tx1"/>
                </a:solidFill>
                <a:ea typeface="ＭＳ Ｐゴシック" pitchFamily="34" charset="-128"/>
              </a:rPr>
              <a:t>)</a:t>
            </a:r>
          </a:p>
          <a:p>
            <a:pPr marL="1146175" lvl="2" indent="-288925" eaLnBrk="1" hangingPunct="1">
              <a:buFont typeface="Lucida Grande"/>
              <a:buChar char="-"/>
            </a:pPr>
            <a:r>
              <a:rPr lang="en-US" sz="1800" dirty="0" smtClean="0">
                <a:solidFill>
                  <a:schemeClr val="tx1"/>
                </a:solidFill>
                <a:ea typeface="ＭＳ Ｐゴシック" pitchFamily="34" charset="-128"/>
              </a:rPr>
              <a:t>Administration and Financial forms are required</a:t>
            </a:r>
          </a:p>
          <a:p>
            <a:pPr marL="1146175" lvl="2" indent="-288925" eaLnBrk="1" hangingPunct="1">
              <a:buFont typeface="Lucida Grande"/>
              <a:buChar char="-"/>
            </a:pPr>
            <a:r>
              <a:rPr lang="en-US" sz="1800" dirty="0" smtClean="0">
                <a:solidFill>
                  <a:schemeClr val="tx1"/>
                </a:solidFill>
                <a:ea typeface="ＭＳ Ｐゴシック" pitchFamily="34" charset="-128"/>
              </a:rPr>
              <a:t>Event forms are highly recommended </a:t>
            </a:r>
          </a:p>
          <a:p>
            <a:pPr marL="1603375" lvl="3" indent="-288925" eaLnBrk="1" hangingPunct="1">
              <a:buFont typeface="Lucida Grande"/>
              <a:buChar char="-"/>
            </a:pPr>
            <a:r>
              <a:rPr lang="en-US" sz="1600" dirty="0" smtClean="0">
                <a:solidFill>
                  <a:schemeClr val="tx1"/>
                </a:solidFill>
                <a:ea typeface="ＭＳ Ｐゴシック" pitchFamily="34" charset="-128"/>
              </a:rPr>
              <a:t>provide documentation of section activities!</a:t>
            </a:r>
          </a:p>
          <a:p>
            <a:pPr marL="1146175" lvl="2" indent="-288925" eaLnBrk="1" hangingPunct="1">
              <a:buFont typeface="Lucida Grande"/>
              <a:buChar char="-"/>
            </a:pPr>
            <a:r>
              <a:rPr lang="en-US" sz="1800" dirty="0" smtClean="0">
                <a:solidFill>
                  <a:schemeClr val="tx1"/>
                </a:solidFill>
                <a:ea typeface="ＭＳ Ｐゴシック" pitchFamily="34" charset="-128"/>
              </a:rPr>
              <a:t>Event forms are required for awards</a:t>
            </a:r>
          </a:p>
          <a:p>
            <a:pPr marL="971550" lvl="2" indent="-509588" eaLnBrk="1" hangingPunct="1">
              <a:buFont typeface="Arial" pitchFamily="34" charset="0"/>
              <a:buChar char="•"/>
            </a:pPr>
            <a:r>
              <a:rPr lang="en-US" sz="2000" b="1" dirty="0" smtClean="0">
                <a:solidFill>
                  <a:schemeClr val="tx1"/>
                </a:solidFill>
                <a:ea typeface="ＭＳ Ｐゴシック" pitchFamily="34" charset="-128"/>
              </a:rPr>
              <a:t>Hold </a:t>
            </a:r>
            <a:r>
              <a:rPr lang="en-US" sz="2000" b="1" dirty="0">
                <a:solidFill>
                  <a:schemeClr val="tx1"/>
                </a:solidFill>
                <a:ea typeface="ＭＳ Ｐゴシック" pitchFamily="34" charset="-128"/>
              </a:rPr>
              <a:t>annual elections</a:t>
            </a:r>
          </a:p>
          <a:p>
            <a:pPr marL="1204912" lvl="3" indent="-285750" eaLnBrk="1" hangingPunct="1">
              <a:buFont typeface="Lucida Grande"/>
              <a:buChar char="-"/>
            </a:pPr>
            <a:r>
              <a:rPr lang="en-US" sz="1800" dirty="0">
                <a:solidFill>
                  <a:schemeClr val="tx1"/>
                </a:solidFill>
                <a:ea typeface="ＭＳ Ｐゴシック" pitchFamily="34" charset="-128"/>
              </a:rPr>
              <a:t>Review your section’s Bylaws for specific processes, dates, etc. for your section</a:t>
            </a:r>
          </a:p>
          <a:p>
            <a:pPr marL="1204912" lvl="3" indent="-285750" eaLnBrk="1" hangingPunct="1">
              <a:buFont typeface="Lucida Grande"/>
              <a:buChar char="-"/>
            </a:pPr>
            <a:r>
              <a:rPr lang="en-US" sz="1800" dirty="0">
                <a:solidFill>
                  <a:schemeClr val="tx1"/>
                </a:solidFill>
                <a:ea typeface="ＭＳ Ｐゴシック" pitchFamily="34" charset="-128"/>
              </a:rPr>
              <a:t>Report the election results to ACS by December </a:t>
            </a:r>
            <a:r>
              <a:rPr lang="en-US" sz="1800" dirty="0" smtClean="0">
                <a:solidFill>
                  <a:schemeClr val="tx1"/>
                </a:solidFill>
                <a:ea typeface="ＭＳ Ｐゴシック" pitchFamily="34" charset="-128"/>
              </a:rPr>
              <a:t>1</a:t>
            </a:r>
            <a:r>
              <a:rPr lang="en-US" sz="1800" baseline="30000" dirty="0" smtClean="0">
                <a:solidFill>
                  <a:schemeClr val="tx1"/>
                </a:solidFill>
                <a:ea typeface="ＭＳ Ｐゴシック" pitchFamily="34" charset="-128"/>
              </a:rPr>
              <a:t>st</a:t>
            </a:r>
            <a:endParaRPr lang="en-US" sz="1800" dirty="0">
              <a:solidFill>
                <a:schemeClr val="tx1"/>
              </a:solidFill>
              <a:ea typeface="ＭＳ Ｐゴシック" pitchFamily="34" charset="-128"/>
            </a:endParaRPr>
          </a:p>
        </p:txBody>
      </p:sp>
    </p:spTree>
    <p:extLst>
      <p:ext uri="{BB962C8B-B14F-4D97-AF65-F5344CB8AC3E}">
        <p14:creationId xmlns:p14="http://schemas.microsoft.com/office/powerpoint/2010/main" val="2860157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381000" y="1844675"/>
            <a:ext cx="6172200" cy="1439863"/>
          </a:xfrm>
        </p:spPr>
        <p:txBody>
          <a:bodyPr/>
          <a:lstStyle/>
          <a:p>
            <a:pPr algn="ctr" eaLnBrk="1" hangingPunct="1"/>
            <a:r>
              <a:rPr lang="en-US" dirty="0" smtClean="0">
                <a:ea typeface="ＭＳ Ｐゴシック" pitchFamily="34" charset="-128"/>
              </a:rPr>
              <a:t>Local Section Leadership</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2" name="TextBox 1"/>
          <p:cNvSpPr txBox="1"/>
          <p:nvPr/>
        </p:nvSpPr>
        <p:spPr>
          <a:xfrm>
            <a:off x="457200" y="4572000"/>
            <a:ext cx="6096000" cy="369332"/>
          </a:xfrm>
          <a:prstGeom prst="rect">
            <a:avLst/>
          </a:prstGeom>
          <a:noFill/>
        </p:spPr>
        <p:txBody>
          <a:bodyPr wrap="square" rtlCol="0">
            <a:spAutoFit/>
          </a:bodyPr>
          <a:lstStyle/>
          <a:p>
            <a:pPr algn="ctr"/>
            <a:r>
              <a:rPr lang="en-US" dirty="0" smtClean="0">
                <a:solidFill>
                  <a:schemeClr val="bg1"/>
                </a:solidFill>
              </a:rPr>
              <a:t>Lucy Eubanks, Subcommittee Chair TTO</a:t>
            </a:r>
            <a:endParaRPr lang="en-US" dirty="0">
              <a:solidFill>
                <a:schemeClr val="bg1"/>
              </a:solidFill>
            </a:endParaRPr>
          </a:p>
        </p:txBody>
      </p:sp>
    </p:spTree>
    <p:custDataLst>
      <p:tags r:id="rId1"/>
    </p:custDataLst>
    <p:extLst>
      <p:ext uri="{BB962C8B-B14F-4D97-AF65-F5344CB8AC3E}">
        <p14:creationId xmlns:p14="http://schemas.microsoft.com/office/powerpoint/2010/main" val="384055900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SECTION CHAIR IS A MANAGER</a:t>
            </a:r>
          </a:p>
        </p:txBody>
      </p:sp>
      <p:sp>
        <p:nvSpPr>
          <p:cNvPr id="68611" name="Subtitle 2"/>
          <p:cNvSpPr>
            <a:spLocks noGrp="1"/>
          </p:cNvSpPr>
          <p:nvPr>
            <p:ph idx="1"/>
          </p:nvPr>
        </p:nvSpPr>
        <p:spPr>
          <a:xfrm>
            <a:off x="838200" y="1447800"/>
            <a:ext cx="7859713" cy="4352925"/>
          </a:xfrm>
        </p:spPr>
        <p:txBody>
          <a:bodyPr/>
          <a:lstStyle/>
          <a:p>
            <a:pPr marL="457200" indent="-457200" eaLnBrk="1" hangingPunct="1"/>
            <a:r>
              <a:rPr lang="en-US" dirty="0" smtClean="0">
                <a:solidFill>
                  <a:schemeClr val="tx1"/>
                </a:solidFill>
                <a:ea typeface="ＭＳ Ｐゴシック" pitchFamily="34" charset="-128"/>
              </a:rPr>
              <a:t>Good training for</a:t>
            </a:r>
          </a:p>
          <a:p>
            <a:pPr marL="914400" lvl="1" indent="-457200" eaLnBrk="1" hangingPunct="1">
              <a:buFont typeface="Arial" pitchFamily="34" charset="0"/>
              <a:buChar char="•"/>
            </a:pPr>
            <a:r>
              <a:rPr lang="en-US" dirty="0" smtClean="0">
                <a:solidFill>
                  <a:schemeClr val="tx1"/>
                </a:solidFill>
                <a:ea typeface="ＭＳ Ｐゴシック" pitchFamily="34" charset="-128"/>
              </a:rPr>
              <a:t>running a research group</a:t>
            </a:r>
          </a:p>
          <a:p>
            <a:pPr marL="914400" lvl="1" indent="-457200" eaLnBrk="1" hangingPunct="1">
              <a:buFont typeface="Arial" pitchFamily="34" charset="0"/>
              <a:buChar char="•"/>
            </a:pPr>
            <a:r>
              <a:rPr lang="en-US" dirty="0" smtClean="0">
                <a:solidFill>
                  <a:schemeClr val="tx1"/>
                </a:solidFill>
                <a:ea typeface="ＭＳ Ｐゴシック" pitchFamily="34" charset="-128"/>
              </a:rPr>
              <a:t>managing a lab</a:t>
            </a:r>
          </a:p>
          <a:p>
            <a:pPr marL="914400" lvl="1" indent="-457200" eaLnBrk="1" hangingPunct="1">
              <a:buFont typeface="Arial" pitchFamily="34" charset="0"/>
              <a:buChar char="•"/>
            </a:pPr>
            <a:r>
              <a:rPr lang="en-US" dirty="0" smtClean="0">
                <a:solidFill>
                  <a:schemeClr val="tx1"/>
                </a:solidFill>
                <a:ea typeface="ＭＳ Ｐゴシック" pitchFamily="34" charset="-128"/>
              </a:rPr>
              <a:t>leading a department</a:t>
            </a:r>
          </a:p>
          <a:p>
            <a:pPr marL="914400" lvl="1" indent="-457200" eaLnBrk="1" hangingPunct="1">
              <a:buFont typeface="Arial" pitchFamily="34" charset="0"/>
              <a:buChar char="•"/>
            </a:pPr>
            <a:r>
              <a:rPr lang="en-US" dirty="0" smtClean="0">
                <a:solidFill>
                  <a:schemeClr val="tx1"/>
                </a:solidFill>
                <a:ea typeface="ＭＳ Ｐゴシック" pitchFamily="34" charset="-128"/>
              </a:rPr>
              <a:t>operating a company</a:t>
            </a:r>
          </a:p>
          <a:p>
            <a:pPr marL="914400" lvl="1" indent="-457200" eaLnBrk="1" hangingPunct="1">
              <a:buFont typeface="Arial" pitchFamily="34" charset="0"/>
              <a:buChar char="•"/>
            </a:pPr>
            <a:r>
              <a:rPr lang="en-US" dirty="0" smtClean="0">
                <a:solidFill>
                  <a:schemeClr val="tx1"/>
                </a:solidFill>
                <a:ea typeface="ＭＳ Ｐゴシック" pitchFamily="34" charset="-128"/>
              </a:rPr>
              <a:t>becoming a governor or president</a:t>
            </a:r>
          </a:p>
          <a:p>
            <a:pPr marL="457200" indent="-457200" eaLnBrk="1" hangingPunct="1"/>
            <a:r>
              <a:rPr lang="en-US" dirty="0" smtClean="0">
                <a:solidFill>
                  <a:schemeClr val="tx1"/>
                </a:solidFill>
                <a:ea typeface="ＭＳ Ｐゴシック" pitchFamily="34" charset="-128"/>
              </a:rPr>
              <a:t>Build your team by</a:t>
            </a:r>
          </a:p>
          <a:p>
            <a:pPr marL="914400" lvl="1" indent="-457200" eaLnBrk="1" hangingPunct="1">
              <a:buFont typeface="Arial" pitchFamily="34" charset="0"/>
              <a:buChar char="•"/>
            </a:pPr>
            <a:r>
              <a:rPr lang="en-US" dirty="0" smtClean="0">
                <a:solidFill>
                  <a:schemeClr val="tx1"/>
                </a:solidFill>
                <a:ea typeface="ＭＳ Ｐゴシック" pitchFamily="34" charset="-128"/>
              </a:rPr>
              <a:t>creating an executive board</a:t>
            </a:r>
          </a:p>
          <a:p>
            <a:pPr marL="914400" lvl="1" indent="-457200" eaLnBrk="1" hangingPunct="1">
              <a:buFont typeface="Arial" pitchFamily="34" charset="0"/>
              <a:buChar char="•"/>
            </a:pPr>
            <a:r>
              <a:rPr lang="en-US" dirty="0" smtClean="0">
                <a:solidFill>
                  <a:schemeClr val="tx1"/>
                </a:solidFill>
                <a:ea typeface="ＭＳ Ｐゴシック" pitchFamily="34" charset="-128"/>
              </a:rPr>
              <a:t>matching interests and talents with specific needs</a:t>
            </a:r>
          </a:p>
          <a:p>
            <a:pPr marL="914400" lvl="1" indent="-457200" eaLnBrk="1" hangingPunct="1">
              <a:buFont typeface="Arial" pitchFamily="34" charset="0"/>
              <a:buChar char="•"/>
            </a:pPr>
            <a:r>
              <a:rPr lang="en-US" dirty="0" smtClean="0">
                <a:solidFill>
                  <a:schemeClr val="tx1"/>
                </a:solidFill>
                <a:ea typeface="ＭＳ Ｐゴシック" pitchFamily="34" charset="-128"/>
              </a:rPr>
              <a:t>encouraging succession planning</a:t>
            </a:r>
          </a:p>
          <a:p>
            <a:pPr marL="914400" lvl="1" indent="-457200" eaLnBrk="1" hangingPunct="1">
              <a:buFont typeface="Arial" pitchFamily="34" charset="0"/>
              <a:buChar char="•"/>
            </a:pPr>
            <a:r>
              <a:rPr lang="en-US" dirty="0" smtClean="0">
                <a:solidFill>
                  <a:schemeClr val="tx1"/>
                </a:solidFill>
                <a:ea typeface="ＭＳ Ｐゴシック" pitchFamily="34" charset="-128"/>
              </a:rPr>
              <a:t>fostering a team atmosphere</a:t>
            </a:r>
          </a:p>
          <a:p>
            <a:pPr marL="914400" lvl="1" indent="-457200" eaLnBrk="1" hangingPunct="1">
              <a:buFont typeface="Arial" pitchFamily="34" charset="0"/>
              <a:buChar char="•"/>
            </a:pPr>
            <a:r>
              <a:rPr lang="en-US" dirty="0" smtClean="0">
                <a:solidFill>
                  <a:schemeClr val="tx1"/>
                </a:solidFill>
                <a:ea typeface="ＭＳ Ｐゴシック" pitchFamily="34" charset="-128"/>
              </a:rPr>
              <a:t>providing support and back-up</a:t>
            </a:r>
          </a:p>
          <a:p>
            <a:pPr marL="457200" lvl="1" indent="0" eaLnBrk="1" hangingPunct="1">
              <a:buNone/>
            </a:pPr>
            <a:endParaRPr lang="en-US" dirty="0" smtClean="0">
              <a:ea typeface="ＭＳ Ｐゴシック" pitchFamily="34" charset="-128"/>
            </a:endParaRPr>
          </a:p>
        </p:txBody>
      </p:sp>
    </p:spTree>
    <p:extLst>
      <p:ext uri="{BB962C8B-B14F-4D97-AF65-F5344CB8AC3E}">
        <p14:creationId xmlns:p14="http://schemas.microsoft.com/office/powerpoint/2010/main" val="27976510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838200" y="152400"/>
            <a:ext cx="5616575" cy="944563"/>
          </a:xfrm>
        </p:spPr>
        <p:txBody>
          <a:bodyPr/>
          <a:lstStyle/>
          <a:p>
            <a:pPr eaLnBrk="1" hangingPunct="1"/>
            <a:r>
              <a:rPr lang="en-US" dirty="0" smtClean="0">
                <a:solidFill>
                  <a:schemeClr val="tx1"/>
                </a:solidFill>
                <a:ea typeface="ＭＳ Ｐゴシック" pitchFamily="34" charset="-128"/>
              </a:rPr>
              <a:t>EXECUTIVE BOARD</a:t>
            </a:r>
          </a:p>
        </p:txBody>
      </p:sp>
      <p:sp>
        <p:nvSpPr>
          <p:cNvPr id="70659" name="Subtitle 2"/>
          <p:cNvSpPr>
            <a:spLocks noGrp="1"/>
          </p:cNvSpPr>
          <p:nvPr>
            <p:ph idx="1"/>
          </p:nvPr>
        </p:nvSpPr>
        <p:spPr>
          <a:xfrm>
            <a:off x="827088" y="1371600"/>
            <a:ext cx="7859712" cy="4754563"/>
          </a:xfrm>
        </p:spPr>
        <p:txBody>
          <a:bodyPr/>
          <a:lstStyle/>
          <a:p>
            <a:pPr marL="914400" lvl="1" indent="-457200" eaLnBrk="1" hangingPunct="1">
              <a:buFont typeface="Arial" pitchFamily="34" charset="0"/>
              <a:buChar char="•"/>
            </a:pPr>
            <a:r>
              <a:rPr lang="en-US" sz="2400" dirty="0" smtClean="0">
                <a:solidFill>
                  <a:schemeClr val="tx1"/>
                </a:solidFill>
                <a:ea typeface="ＭＳ Ｐゴシック" pitchFamily="34" charset="-128"/>
              </a:rPr>
              <a:t>People you count on</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Those who vote on key issues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Where many ideas are developed</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Essential participants in long-range planning</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Are willing leaders and workers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Encourage other volunteers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Participate in regular meetings</a:t>
            </a:r>
          </a:p>
          <a:p>
            <a:pPr marL="1371600" lvl="2" indent="-457200" eaLnBrk="1" hangingPunct="1"/>
            <a:r>
              <a:rPr lang="en-US" sz="2000" dirty="0" smtClean="0">
                <a:solidFill>
                  <a:schemeClr val="tx1"/>
                </a:solidFill>
                <a:ea typeface="ＭＳ Ｐゴシック" pitchFamily="34" charset="-128"/>
              </a:rPr>
              <a:t>Face to face encourages interaction; not always feasible</a:t>
            </a:r>
          </a:p>
          <a:p>
            <a:pPr marL="1371600" lvl="2" indent="-457200" eaLnBrk="1" hangingPunct="1"/>
            <a:r>
              <a:rPr lang="en-US" sz="2000" dirty="0" smtClean="0">
                <a:solidFill>
                  <a:schemeClr val="tx1"/>
                </a:solidFill>
                <a:ea typeface="ＭＳ Ｐゴシック" pitchFamily="34" charset="-128"/>
              </a:rPr>
              <a:t>Use technology - phone teleconference, Skype, Email</a:t>
            </a:r>
            <a:endParaRPr lang="en-US" sz="2400" dirty="0" smtClean="0">
              <a:solidFill>
                <a:schemeClr val="tx1"/>
              </a:solidFill>
              <a:ea typeface="ＭＳ Ｐゴシック" pitchFamily="34" charset="-128"/>
            </a:endParaRPr>
          </a:p>
        </p:txBody>
      </p:sp>
    </p:spTree>
    <p:extLst>
      <p:ext uri="{BB962C8B-B14F-4D97-AF65-F5344CB8AC3E}">
        <p14:creationId xmlns:p14="http://schemas.microsoft.com/office/powerpoint/2010/main" val="2855731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smtClean="0">
                <a:solidFill>
                  <a:schemeClr val="tx1"/>
                </a:solidFill>
                <a:ea typeface="ＭＳ Ｐゴシック" pitchFamily="34" charset="-128"/>
              </a:rPr>
              <a:t>Executive Board</a:t>
            </a:r>
          </a:p>
        </p:txBody>
      </p:sp>
      <p:sp>
        <p:nvSpPr>
          <p:cNvPr id="71683" name="Subtitle 2"/>
          <p:cNvSpPr>
            <a:spLocks noGrp="1"/>
          </p:cNvSpPr>
          <p:nvPr>
            <p:ph idx="1"/>
          </p:nvPr>
        </p:nvSpPr>
        <p:spPr/>
        <p:txBody>
          <a:bodyPr/>
          <a:lstStyle/>
          <a:p>
            <a:pPr marL="457200" indent="-457200" eaLnBrk="1" hangingPunct="1"/>
            <a:r>
              <a:rPr lang="en-US" sz="2400" dirty="0" smtClean="0">
                <a:solidFill>
                  <a:schemeClr val="tx1"/>
                </a:solidFill>
                <a:ea typeface="ＭＳ Ｐゴシック" pitchFamily="34" charset="-128"/>
              </a:rPr>
              <a:t>Mix it up!</a:t>
            </a:r>
          </a:p>
          <a:p>
            <a:pPr marL="457200" indent="-457200" eaLnBrk="1" hangingPunct="1"/>
            <a:r>
              <a:rPr lang="en-US" sz="2400" dirty="0" smtClean="0">
                <a:solidFill>
                  <a:schemeClr val="tx1"/>
                </a:solidFill>
                <a:ea typeface="ＭＳ Ｐゴシック" pitchFamily="34" charset="-128"/>
              </a:rPr>
              <a:t>Seasoned section veterans</a:t>
            </a:r>
          </a:p>
          <a:p>
            <a:pPr marL="457200" indent="-457200" eaLnBrk="1" hangingPunct="1"/>
            <a:r>
              <a:rPr lang="en-US" sz="2400" dirty="0" smtClean="0">
                <a:solidFill>
                  <a:schemeClr val="tx1"/>
                </a:solidFill>
                <a:ea typeface="ＭＳ Ｐゴシック" pitchFamily="34" charset="-128"/>
              </a:rPr>
              <a:t>Young section members</a:t>
            </a:r>
          </a:p>
          <a:p>
            <a:pPr marL="457200" indent="-457200" eaLnBrk="1" hangingPunct="1"/>
            <a:r>
              <a:rPr lang="en-US" sz="2400" dirty="0" smtClean="0">
                <a:solidFill>
                  <a:schemeClr val="tx1"/>
                </a:solidFill>
                <a:ea typeface="ＭＳ Ｐゴシック" pitchFamily="34" charset="-128"/>
              </a:rPr>
              <a:t>Representation from academia, industry, government, consultants, and others</a:t>
            </a:r>
          </a:p>
          <a:p>
            <a:pPr marL="457200" indent="-457200" eaLnBrk="1" hangingPunct="1"/>
            <a:r>
              <a:rPr lang="en-US" sz="2400" dirty="0" smtClean="0">
                <a:solidFill>
                  <a:schemeClr val="tx1"/>
                </a:solidFill>
                <a:ea typeface="ＭＳ Ｐゴシック" pitchFamily="34" charset="-128"/>
              </a:rPr>
              <a:t>Seniors and retirees</a:t>
            </a:r>
          </a:p>
          <a:p>
            <a:pPr marL="457200" indent="-457200" eaLnBrk="1" hangingPunct="1"/>
            <a:r>
              <a:rPr lang="en-US" sz="2400" dirty="0" smtClean="0">
                <a:solidFill>
                  <a:schemeClr val="tx1"/>
                </a:solidFill>
                <a:ea typeface="ＭＳ Ｐゴシック" pitchFamily="34" charset="-128"/>
              </a:rPr>
              <a:t>Underrepresented groups</a:t>
            </a:r>
          </a:p>
          <a:p>
            <a:pPr marL="457200" indent="-457200" eaLnBrk="1" hangingPunct="1"/>
            <a:r>
              <a:rPr lang="en-US" sz="2400" dirty="0" smtClean="0">
                <a:solidFill>
                  <a:schemeClr val="tx1"/>
                </a:solidFill>
                <a:ea typeface="ＭＳ Ｐゴシック" pitchFamily="34" charset="-128"/>
              </a:rPr>
              <a:t>Former section officers – consider if appropriate</a:t>
            </a: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sz="2400" dirty="0" smtClean="0">
              <a:solidFill>
                <a:schemeClr val="tx1"/>
              </a:solidFill>
              <a:ea typeface="ＭＳ Ｐゴシック" pitchFamily="34" charset="-128"/>
            </a:endParaRPr>
          </a:p>
          <a:p>
            <a:pPr marL="457200" indent="-457200" eaLnBrk="1" hangingPunct="1"/>
            <a:endParaRPr lang="en-US" dirty="0" smtClean="0">
              <a:ea typeface="ＭＳ Ｐゴシック" pitchFamily="34" charset="-128"/>
            </a:endParaRPr>
          </a:p>
          <a:p>
            <a:pPr marL="457200" indent="-457200" eaLnBrk="1" hangingPunct="1"/>
            <a:endParaRPr lang="en-US" dirty="0" smtClean="0">
              <a:ea typeface="ＭＳ Ｐゴシック" pitchFamily="34" charset="-128"/>
            </a:endParaRPr>
          </a:p>
        </p:txBody>
      </p:sp>
    </p:spTree>
    <p:extLst>
      <p:ext uri="{BB962C8B-B14F-4D97-AF65-F5344CB8AC3E}">
        <p14:creationId xmlns:p14="http://schemas.microsoft.com/office/powerpoint/2010/main" val="438825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ANNUAL BUDGET</a:t>
            </a:r>
          </a:p>
        </p:txBody>
      </p:sp>
      <p:sp>
        <p:nvSpPr>
          <p:cNvPr id="72707" name="Subtitle 2"/>
          <p:cNvSpPr>
            <a:spLocks noGrp="1"/>
          </p:cNvSpPr>
          <p:nvPr>
            <p:ph idx="1"/>
          </p:nvPr>
        </p:nvSpPr>
        <p:spPr/>
        <p:txBody>
          <a:bodyPr/>
          <a:lstStyle/>
          <a:p>
            <a:pPr marL="914400" lvl="1" indent="-457200" eaLnBrk="1" hangingPunct="1">
              <a:buFont typeface="Arial" pitchFamily="34" charset="0"/>
              <a:buChar char="•"/>
            </a:pPr>
            <a:r>
              <a:rPr lang="en-US" sz="2400" dirty="0" smtClean="0">
                <a:solidFill>
                  <a:schemeClr val="tx1"/>
                </a:solidFill>
                <a:ea typeface="ＭＳ Ｐゴシック" pitchFamily="34" charset="-128"/>
              </a:rPr>
              <a:t>Sets policies and match with goals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Provides useful guidance for section</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Shows what is needed to run the section</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Identifies projected income and expenses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Indicates resources available for programs</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Helps ensure that the minimum treasury requirements are met</a:t>
            </a:r>
          </a:p>
          <a:p>
            <a:pPr marL="914400" lvl="1" indent="-457200" eaLnBrk="1" hangingPunct="1">
              <a:buFont typeface="Arial" pitchFamily="34" charset="0"/>
              <a:buChar char="•"/>
            </a:pPr>
            <a:r>
              <a:rPr lang="en-US" sz="2400" dirty="0" smtClean="0">
                <a:solidFill>
                  <a:schemeClr val="tx1"/>
                </a:solidFill>
                <a:ea typeface="ＭＳ Ｐゴシック" pitchFamily="34" charset="-128"/>
              </a:rPr>
              <a:t>Enables trend comparisons from previous years</a:t>
            </a:r>
          </a:p>
        </p:txBody>
      </p:sp>
    </p:spTree>
    <p:extLst>
      <p:ext uri="{BB962C8B-B14F-4D97-AF65-F5344CB8AC3E}">
        <p14:creationId xmlns:p14="http://schemas.microsoft.com/office/powerpoint/2010/main" val="1937749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Budgeting - Income</a:t>
            </a:r>
          </a:p>
        </p:txBody>
      </p:sp>
      <p:sp>
        <p:nvSpPr>
          <p:cNvPr id="73731" name="Subtitle 2"/>
          <p:cNvSpPr>
            <a:spLocks noGrp="1"/>
          </p:cNvSpPr>
          <p:nvPr>
            <p:ph idx="1"/>
          </p:nvPr>
        </p:nvSpPr>
        <p:spPr/>
        <p:txBody>
          <a:bodyPr/>
          <a:lstStyle/>
          <a:p>
            <a:pPr marL="457200" indent="-457200" eaLnBrk="1" hangingPunct="1"/>
            <a:r>
              <a:rPr lang="en-US" sz="2000" dirty="0" smtClean="0">
                <a:solidFill>
                  <a:schemeClr val="tx1"/>
                </a:solidFill>
                <a:ea typeface="ＭＳ Ｐゴシック" pitchFamily="34" charset="-128"/>
              </a:rPr>
              <a:t>Annual allotment (after Annual Report is submitted by Feb 15)</a:t>
            </a:r>
          </a:p>
          <a:p>
            <a:pPr marL="457200" indent="-457200" eaLnBrk="1" hangingPunct="1"/>
            <a:r>
              <a:rPr lang="en-US" sz="2000" dirty="0" smtClean="0">
                <a:solidFill>
                  <a:schemeClr val="tx1"/>
                </a:solidFill>
                <a:ea typeface="ＭＳ Ｐゴシック" pitchFamily="34" charset="-128"/>
              </a:rPr>
              <a:t>Voluntary local section dues</a:t>
            </a:r>
          </a:p>
          <a:p>
            <a:pPr marL="457200" indent="-457200" eaLnBrk="1" hangingPunct="1"/>
            <a:r>
              <a:rPr lang="en-US" sz="2000" dirty="0" smtClean="0">
                <a:solidFill>
                  <a:schemeClr val="tx1"/>
                </a:solidFill>
                <a:ea typeface="ＭＳ Ｐゴシック" pitchFamily="34" charset="-128"/>
              </a:rPr>
              <a:t>Councilor and Alternate Councilor reimbursement</a:t>
            </a:r>
          </a:p>
          <a:p>
            <a:pPr marL="457200" indent="-457200" eaLnBrk="1" hangingPunct="1"/>
            <a:r>
              <a:rPr lang="en-US" sz="2000" dirty="0" smtClean="0">
                <a:solidFill>
                  <a:schemeClr val="tx1"/>
                </a:solidFill>
                <a:ea typeface="ＭＳ Ｐゴシック" pitchFamily="34" charset="-128"/>
              </a:rPr>
              <a:t>Grants (See </a:t>
            </a:r>
            <a:r>
              <a:rPr lang="en-US" sz="2000" dirty="0" smtClean="0">
                <a:hlinkClick r:id="rId3"/>
              </a:rPr>
              <a:t>www.acs.org/getinvolved</a:t>
            </a:r>
            <a:r>
              <a:rPr lang="en-US" sz="2000" dirty="0" smtClean="0"/>
              <a:t> </a:t>
            </a:r>
            <a:r>
              <a:rPr lang="en-US" sz="2000" dirty="0" smtClean="0">
                <a:solidFill>
                  <a:schemeClr val="tx1"/>
                </a:solidFill>
                <a:ea typeface="ＭＳ Ｐゴシック" pitchFamily="34" charset="-128"/>
              </a:rPr>
              <a:t>for ideas)</a:t>
            </a:r>
          </a:p>
          <a:p>
            <a:pPr marL="457200" indent="-457200" eaLnBrk="1" hangingPunct="1"/>
            <a:r>
              <a:rPr lang="en-US" sz="2000" dirty="0" smtClean="0">
                <a:solidFill>
                  <a:schemeClr val="tx1"/>
                </a:solidFill>
                <a:ea typeface="ＭＳ Ｐゴシック" pitchFamily="34" charset="-128"/>
              </a:rPr>
              <a:t>Sponsorships</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General for year</a:t>
            </a:r>
          </a:p>
          <a:p>
            <a:pPr marL="914400" lvl="1" indent="-457200" eaLnBrk="1" hangingPunct="1">
              <a:buFont typeface="Arial" pitchFamily="34" charset="0"/>
              <a:buChar char="•"/>
            </a:pPr>
            <a:r>
              <a:rPr lang="en-US" sz="1800" dirty="0" smtClean="0">
                <a:solidFill>
                  <a:schemeClr val="tx1"/>
                </a:solidFill>
                <a:ea typeface="ＭＳ Ｐゴシック" pitchFamily="34" charset="-128"/>
              </a:rPr>
              <a:t>Specific for an event</a:t>
            </a:r>
          </a:p>
          <a:p>
            <a:pPr marL="457200" indent="-457200" eaLnBrk="1" hangingPunct="1"/>
            <a:r>
              <a:rPr lang="en-US" sz="2000" dirty="0" smtClean="0">
                <a:solidFill>
                  <a:schemeClr val="tx1"/>
                </a:solidFill>
                <a:ea typeface="ＭＳ Ｐゴシック" pitchFamily="34" charset="-128"/>
              </a:rPr>
              <a:t>Shared costs with other groups</a:t>
            </a:r>
          </a:p>
          <a:p>
            <a:pPr marL="457200" indent="-457200" eaLnBrk="1" hangingPunct="1"/>
            <a:r>
              <a:rPr lang="en-US" sz="2000" dirty="0" smtClean="0">
                <a:solidFill>
                  <a:schemeClr val="tx1"/>
                </a:solidFill>
                <a:ea typeface="ＭＳ Ｐゴシック" pitchFamily="34" charset="-128"/>
              </a:rPr>
              <a:t>Donations </a:t>
            </a:r>
          </a:p>
          <a:p>
            <a:pPr marL="457200" indent="-457200" eaLnBrk="1" hangingPunct="1"/>
            <a:r>
              <a:rPr lang="en-US" sz="2000" dirty="0" smtClean="0">
                <a:solidFill>
                  <a:schemeClr val="tx1"/>
                </a:solidFill>
                <a:ea typeface="ＭＳ Ｐゴシック" pitchFamily="34" charset="-128"/>
              </a:rPr>
              <a:t>Interest on bank accounts or investments (well….)</a:t>
            </a:r>
          </a:p>
          <a:p>
            <a:pPr marL="457200" indent="-457200" eaLnBrk="1" hangingPunct="1"/>
            <a:endParaRPr lang="en-US" dirty="0" smtClean="0">
              <a:ea typeface="ＭＳ Ｐゴシック" pitchFamily="34" charset="-128"/>
            </a:endParaRPr>
          </a:p>
        </p:txBody>
      </p:sp>
    </p:spTree>
    <p:extLst>
      <p:ext uri="{BB962C8B-B14F-4D97-AF65-F5344CB8AC3E}">
        <p14:creationId xmlns:p14="http://schemas.microsoft.com/office/powerpoint/2010/main" val="25203481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Budgeting - Expenses</a:t>
            </a:r>
          </a:p>
        </p:txBody>
      </p:sp>
      <p:sp>
        <p:nvSpPr>
          <p:cNvPr id="74755"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Agreed upon by Executive Board</a:t>
            </a:r>
          </a:p>
          <a:p>
            <a:pPr eaLnBrk="1" hangingPunct="1"/>
            <a:r>
              <a:rPr lang="en-US" sz="2400" dirty="0" smtClean="0">
                <a:solidFill>
                  <a:schemeClr val="tx1"/>
                </a:solidFill>
                <a:ea typeface="ＭＳ Ｐゴシック" pitchFamily="34" charset="-128"/>
              </a:rPr>
              <a:t>Guided by policies, matched with goals</a:t>
            </a:r>
          </a:p>
          <a:p>
            <a:pPr eaLnBrk="1" hangingPunct="1"/>
            <a:r>
              <a:rPr lang="en-US" sz="2400" dirty="0" smtClean="0">
                <a:solidFill>
                  <a:schemeClr val="tx1"/>
                </a:solidFill>
                <a:ea typeface="ＭＳ Ｐゴシック" pitchFamily="34" charset="-128"/>
              </a:rPr>
              <a:t>Deliver value for intended audience</a:t>
            </a:r>
          </a:p>
          <a:p>
            <a:pPr lvl="1" eaLnBrk="1" hangingPunct="1"/>
            <a:r>
              <a:rPr lang="en-US" sz="1800" dirty="0" smtClean="0">
                <a:solidFill>
                  <a:schemeClr val="tx1"/>
                </a:solidFill>
                <a:ea typeface="ＭＳ Ｐゴシック" pitchFamily="34" charset="-128"/>
              </a:rPr>
              <a:t>Community activity</a:t>
            </a:r>
          </a:p>
          <a:p>
            <a:pPr lvl="1" eaLnBrk="1" hangingPunct="1"/>
            <a:r>
              <a:rPr lang="en-US" sz="1800" dirty="0" smtClean="0">
                <a:solidFill>
                  <a:schemeClr val="tx1"/>
                </a:solidFill>
                <a:ea typeface="ＭＳ Ｐゴシック" pitchFamily="34" charset="-128"/>
              </a:rPr>
              <a:t>Member activity</a:t>
            </a:r>
          </a:p>
          <a:p>
            <a:pPr lvl="1" eaLnBrk="1" hangingPunct="1"/>
            <a:r>
              <a:rPr lang="en-US" sz="1800" dirty="0" smtClean="0">
                <a:solidFill>
                  <a:schemeClr val="tx1"/>
                </a:solidFill>
                <a:ea typeface="ＭＳ Ｐゴシック" pitchFamily="34" charset="-128"/>
              </a:rPr>
              <a:t>Student activity</a:t>
            </a:r>
          </a:p>
          <a:p>
            <a:pPr eaLnBrk="1" hangingPunct="1"/>
            <a:r>
              <a:rPr lang="en-US" sz="2400" dirty="0" smtClean="0">
                <a:solidFill>
                  <a:schemeClr val="tx1"/>
                </a:solidFill>
                <a:ea typeface="ＭＳ Ｐゴシック" pitchFamily="34" charset="-128"/>
              </a:rPr>
              <a:t>Modify budget as needed, with appropriate justification</a:t>
            </a:r>
          </a:p>
          <a:p>
            <a:pPr eaLnBrk="1" hangingPunct="1"/>
            <a:r>
              <a:rPr lang="en-US" sz="2400" dirty="0" smtClean="0">
                <a:solidFill>
                  <a:schemeClr val="tx1"/>
                </a:solidFill>
                <a:ea typeface="ＭＳ Ｐゴシック" pitchFamily="34" charset="-128"/>
              </a:rPr>
              <a:t>Quick tip: Free food without purpose usually not wise</a:t>
            </a:r>
          </a:p>
        </p:txBody>
      </p:sp>
    </p:spTree>
    <p:extLst>
      <p:ext uri="{BB962C8B-B14F-4D97-AF65-F5344CB8AC3E}">
        <p14:creationId xmlns:p14="http://schemas.microsoft.com/office/powerpoint/2010/main" val="3787059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ELECTIONS</a:t>
            </a:r>
          </a:p>
        </p:txBody>
      </p:sp>
      <p:sp>
        <p:nvSpPr>
          <p:cNvPr id="75779" name="Content Placeholder 2"/>
          <p:cNvSpPr>
            <a:spLocks noGrp="1"/>
          </p:cNvSpPr>
          <p:nvPr>
            <p:ph idx="1"/>
          </p:nvPr>
        </p:nvSpPr>
        <p:spPr>
          <a:xfrm>
            <a:off x="838200" y="1752600"/>
            <a:ext cx="7859712" cy="4352925"/>
          </a:xfrm>
        </p:spPr>
        <p:txBody>
          <a:bodyPr/>
          <a:lstStyle/>
          <a:p>
            <a:pPr eaLnBrk="1" hangingPunct="1"/>
            <a:r>
              <a:rPr lang="en-US" sz="2400" dirty="0" smtClean="0">
                <a:solidFill>
                  <a:srgbClr val="FF0000"/>
                </a:solidFill>
                <a:ea typeface="ＭＳ Ｐゴシック" pitchFamily="34" charset="-128"/>
              </a:rPr>
              <a:t>Start early!</a:t>
            </a:r>
          </a:p>
          <a:p>
            <a:pPr eaLnBrk="1" hangingPunct="1"/>
            <a:r>
              <a:rPr lang="en-US" sz="2400" dirty="0" smtClean="0">
                <a:solidFill>
                  <a:schemeClr val="tx1"/>
                </a:solidFill>
                <a:ea typeface="ＭＳ Ｐゴシック" pitchFamily="34" charset="-128"/>
              </a:rPr>
              <a:t>Form Nominations and Elections Committee</a:t>
            </a:r>
          </a:p>
          <a:p>
            <a:pPr eaLnBrk="1" hangingPunct="1"/>
            <a:r>
              <a:rPr lang="en-US" sz="2400" dirty="0" smtClean="0">
                <a:solidFill>
                  <a:schemeClr val="tx1"/>
                </a:solidFill>
                <a:ea typeface="ＭＳ Ｐゴシック" pitchFamily="34" charset="-128"/>
              </a:rPr>
              <a:t>Check Bylaws for all requirements</a:t>
            </a:r>
          </a:p>
          <a:p>
            <a:pPr eaLnBrk="1" hangingPunct="1"/>
            <a:r>
              <a:rPr lang="en-US" sz="2400" dirty="0" smtClean="0">
                <a:solidFill>
                  <a:schemeClr val="tx1"/>
                </a:solidFill>
                <a:ea typeface="ＭＳ Ｐゴシック" pitchFamily="34" charset="-128"/>
              </a:rPr>
              <a:t>Ease process with succession planning</a:t>
            </a:r>
          </a:p>
          <a:p>
            <a:pPr eaLnBrk="1" hangingPunct="1"/>
            <a:r>
              <a:rPr lang="en-US" sz="2400" dirty="0" smtClean="0">
                <a:solidFill>
                  <a:schemeClr val="tx1"/>
                </a:solidFill>
                <a:ea typeface="ＭＳ Ｐゴシック" pitchFamily="34" charset="-128"/>
              </a:rPr>
              <a:t>Use personal contacts to encourage willing nominees – general announcements not usually productive</a:t>
            </a:r>
          </a:p>
          <a:p>
            <a:pPr eaLnBrk="1" hangingPunct="1"/>
            <a:r>
              <a:rPr lang="en-US" sz="2400" dirty="0" smtClean="0">
                <a:solidFill>
                  <a:srgbClr val="FF0000"/>
                </a:solidFill>
                <a:ea typeface="ＭＳ Ｐゴシック" pitchFamily="34" charset="-128"/>
              </a:rPr>
              <a:t>Start early!</a:t>
            </a:r>
          </a:p>
        </p:txBody>
      </p:sp>
    </p:spTree>
    <p:extLst>
      <p:ext uri="{BB962C8B-B14F-4D97-AF65-F5344CB8AC3E}">
        <p14:creationId xmlns:p14="http://schemas.microsoft.com/office/powerpoint/2010/main" val="132256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ELECTIONS</a:t>
            </a:r>
          </a:p>
        </p:txBody>
      </p:sp>
      <p:sp>
        <p:nvSpPr>
          <p:cNvPr id="76803"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Every member needs opportunity to vote</a:t>
            </a:r>
          </a:p>
          <a:p>
            <a:pPr eaLnBrk="1" hangingPunct="1"/>
            <a:r>
              <a:rPr lang="en-US" sz="2400" dirty="0" smtClean="0">
                <a:solidFill>
                  <a:schemeClr val="tx1"/>
                </a:solidFill>
                <a:ea typeface="ＭＳ Ｐゴシック" pitchFamily="34" charset="-128"/>
              </a:rPr>
              <a:t>Encourage participation in voting process</a:t>
            </a:r>
          </a:p>
          <a:p>
            <a:pPr eaLnBrk="1" hangingPunct="1"/>
            <a:r>
              <a:rPr lang="en-US" sz="2400" dirty="0" smtClean="0">
                <a:solidFill>
                  <a:schemeClr val="tx1"/>
                </a:solidFill>
                <a:ea typeface="ＭＳ Ｐゴシック" pitchFamily="34" charset="-128"/>
              </a:rPr>
              <a:t>Provide members with biographies of candidates</a:t>
            </a:r>
          </a:p>
          <a:p>
            <a:pPr eaLnBrk="1" hangingPunct="1"/>
            <a:r>
              <a:rPr lang="en-US" sz="2400" dirty="0" smtClean="0">
                <a:solidFill>
                  <a:schemeClr val="tx1"/>
                </a:solidFill>
                <a:ea typeface="ＭＳ Ｐゴシック" pitchFamily="34" charset="-128"/>
              </a:rPr>
              <a:t>Include a picture with ballot bios</a:t>
            </a:r>
          </a:p>
          <a:p>
            <a:pPr eaLnBrk="1" hangingPunct="1"/>
            <a:r>
              <a:rPr lang="en-US" sz="2400" dirty="0" smtClean="0">
                <a:solidFill>
                  <a:schemeClr val="tx1"/>
                </a:solidFill>
                <a:ea typeface="ＭＳ Ｐゴシック" pitchFamily="34" charset="-128"/>
              </a:rPr>
              <a:t>Conduct vote by means consistent with Bylaws</a:t>
            </a:r>
          </a:p>
          <a:p>
            <a:pPr eaLnBrk="1" hangingPunct="1"/>
            <a:r>
              <a:rPr lang="en-US" sz="2400" dirty="0" smtClean="0">
                <a:solidFill>
                  <a:schemeClr val="tx1"/>
                </a:solidFill>
                <a:ea typeface="ＭＳ Ｐゴシック" pitchFamily="34" charset="-128"/>
              </a:rPr>
              <a:t>Notify successful and unsuccessful nominees</a:t>
            </a:r>
          </a:p>
          <a:p>
            <a:pPr eaLnBrk="1" hangingPunct="1"/>
            <a:r>
              <a:rPr lang="en-US" sz="2400" dirty="0" smtClean="0">
                <a:solidFill>
                  <a:schemeClr val="tx1"/>
                </a:solidFill>
                <a:ea typeface="ＭＳ Ｐゴシック" pitchFamily="34" charset="-128"/>
              </a:rPr>
              <a:t>Certify and announce results to members</a:t>
            </a:r>
          </a:p>
          <a:p>
            <a:pPr eaLnBrk="1" hangingPunct="1"/>
            <a:r>
              <a:rPr lang="en-US" sz="2400" dirty="0" smtClean="0">
                <a:solidFill>
                  <a:schemeClr val="tx1"/>
                </a:solidFill>
                <a:ea typeface="ＭＳ Ｐゴシック" pitchFamily="34" charset="-128"/>
              </a:rPr>
              <a:t>Report results to ACS by deadline of Dec 1</a:t>
            </a:r>
          </a:p>
        </p:txBody>
      </p:sp>
    </p:spTree>
    <p:extLst>
      <p:ext uri="{BB962C8B-B14F-4D97-AF65-F5344CB8AC3E}">
        <p14:creationId xmlns:p14="http://schemas.microsoft.com/office/powerpoint/2010/main" val="230980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77"/>
            <a:ext cx="5616575" cy="944562"/>
          </a:xfrm>
        </p:spPr>
        <p:txBody>
          <a:bodyPr/>
          <a:lstStyle/>
          <a:p>
            <a:r>
              <a:rPr lang="en-US" dirty="0" smtClean="0">
                <a:solidFill>
                  <a:schemeClr val="tx1"/>
                </a:solidFill>
              </a:rPr>
              <a:t>WEBINAR AGENDA</a:t>
            </a:r>
            <a:endParaRPr lang="en-US" dirty="0">
              <a:solidFill>
                <a:schemeClr val="tx1"/>
              </a:solidFill>
            </a:endParaRPr>
          </a:p>
        </p:txBody>
      </p:sp>
      <p:sp>
        <p:nvSpPr>
          <p:cNvPr id="3" name="Content Placeholder 2"/>
          <p:cNvSpPr>
            <a:spLocks noGrp="1"/>
          </p:cNvSpPr>
          <p:nvPr>
            <p:ph idx="1"/>
          </p:nvPr>
        </p:nvSpPr>
        <p:spPr>
          <a:xfrm>
            <a:off x="609600" y="1143000"/>
            <a:ext cx="8382000" cy="5105400"/>
          </a:xfrm>
        </p:spPr>
        <p:txBody>
          <a:bodyPr/>
          <a:lstStyle/>
          <a:p>
            <a:pPr marL="0" indent="0">
              <a:spcBef>
                <a:spcPts val="0"/>
              </a:spcBef>
              <a:spcAft>
                <a:spcPts val="600"/>
              </a:spcAft>
              <a:buNone/>
            </a:pPr>
            <a:r>
              <a:rPr lang="en-US" sz="1600" i="1" u="sng" dirty="0" smtClean="0">
                <a:solidFill>
                  <a:schemeClr val="tx1"/>
                </a:solidFill>
              </a:rPr>
              <a:t>Martin Rudd:</a:t>
            </a:r>
          </a:p>
          <a:p>
            <a:pPr>
              <a:spcBef>
                <a:spcPts val="0"/>
              </a:spcBef>
              <a:spcAft>
                <a:spcPts val="600"/>
              </a:spcAft>
            </a:pPr>
            <a:r>
              <a:rPr lang="en-US" sz="2000" dirty="0" smtClean="0">
                <a:solidFill>
                  <a:schemeClr val="tx1"/>
                </a:solidFill>
              </a:rPr>
              <a:t>The Committee on Local Section Activities</a:t>
            </a:r>
          </a:p>
          <a:p>
            <a:pPr>
              <a:spcBef>
                <a:spcPts val="0"/>
              </a:spcBef>
              <a:spcAft>
                <a:spcPts val="600"/>
              </a:spcAft>
            </a:pPr>
            <a:r>
              <a:rPr lang="en-US" sz="2000" dirty="0">
                <a:solidFill>
                  <a:schemeClr val="tx1"/>
                </a:solidFill>
              </a:rPr>
              <a:t>“Nuts and Bolts</a:t>
            </a:r>
            <a:r>
              <a:rPr lang="en-US" sz="2000" dirty="0" smtClean="0">
                <a:solidFill>
                  <a:schemeClr val="tx1"/>
                </a:solidFill>
              </a:rPr>
              <a:t>” for Leading Your Section</a:t>
            </a:r>
          </a:p>
          <a:p>
            <a:pPr marL="0" indent="0">
              <a:spcBef>
                <a:spcPts val="0"/>
              </a:spcBef>
              <a:spcAft>
                <a:spcPts val="0"/>
              </a:spcAft>
              <a:buNone/>
            </a:pPr>
            <a:r>
              <a:rPr lang="en-US" sz="2000" dirty="0" smtClean="0">
                <a:solidFill>
                  <a:schemeClr val="tx1"/>
                </a:solidFill>
              </a:rPr>
              <a:t>    </a:t>
            </a:r>
          </a:p>
          <a:p>
            <a:pPr marL="0" indent="0">
              <a:spcBef>
                <a:spcPts val="0"/>
              </a:spcBef>
              <a:spcAft>
                <a:spcPts val="600"/>
              </a:spcAft>
              <a:buNone/>
            </a:pPr>
            <a:r>
              <a:rPr lang="en-US" sz="1600" i="1" u="sng" dirty="0" smtClean="0">
                <a:solidFill>
                  <a:schemeClr val="tx1"/>
                </a:solidFill>
              </a:rPr>
              <a:t>Lucy Eubanks:</a:t>
            </a:r>
            <a:endParaRPr lang="en-US" sz="1600" i="1" u="sng" dirty="0">
              <a:solidFill>
                <a:schemeClr val="tx1"/>
              </a:solidFill>
            </a:endParaRPr>
          </a:p>
          <a:p>
            <a:pPr>
              <a:spcBef>
                <a:spcPts val="0"/>
              </a:spcBef>
              <a:spcAft>
                <a:spcPts val="600"/>
              </a:spcAft>
            </a:pPr>
            <a:r>
              <a:rPr lang="en-US" sz="2000" dirty="0" smtClean="0">
                <a:solidFill>
                  <a:schemeClr val="tx1"/>
                </a:solidFill>
              </a:rPr>
              <a:t>Local Section Leadership</a:t>
            </a:r>
          </a:p>
          <a:p>
            <a:pPr>
              <a:spcBef>
                <a:spcPts val="0"/>
              </a:spcBef>
              <a:spcAft>
                <a:spcPts val="0"/>
              </a:spcAft>
            </a:pPr>
            <a:endParaRPr lang="en-US" sz="2000" dirty="0" smtClean="0">
              <a:solidFill>
                <a:schemeClr val="tx1"/>
              </a:solidFill>
            </a:endParaRPr>
          </a:p>
          <a:p>
            <a:pPr marL="0" lvl="0" indent="0">
              <a:spcBef>
                <a:spcPts val="0"/>
              </a:spcBef>
              <a:spcAft>
                <a:spcPts val="600"/>
              </a:spcAft>
              <a:buNone/>
            </a:pPr>
            <a:r>
              <a:rPr lang="en-US" sz="1600" i="1" u="sng" dirty="0" smtClean="0">
                <a:solidFill>
                  <a:srgbClr val="000000"/>
                </a:solidFill>
              </a:rPr>
              <a:t>Martin </a:t>
            </a:r>
            <a:r>
              <a:rPr lang="en-US" sz="1600" i="1" u="sng" dirty="0">
                <a:solidFill>
                  <a:srgbClr val="000000"/>
                </a:solidFill>
              </a:rPr>
              <a:t>Rudd:</a:t>
            </a:r>
          </a:p>
          <a:p>
            <a:pPr>
              <a:spcBef>
                <a:spcPts val="0"/>
              </a:spcBef>
              <a:spcAft>
                <a:spcPts val="600"/>
              </a:spcAft>
            </a:pPr>
            <a:r>
              <a:rPr lang="en-US" sz="2000" dirty="0" smtClean="0">
                <a:solidFill>
                  <a:schemeClr val="tx1"/>
                </a:solidFill>
              </a:rPr>
              <a:t>Local Section Communication and ACS </a:t>
            </a:r>
            <a:r>
              <a:rPr lang="en-US" sz="2000" dirty="0" smtClean="0">
                <a:solidFill>
                  <a:schemeClr val="tx1"/>
                </a:solidFill>
              </a:rPr>
              <a:t>Resources</a:t>
            </a:r>
          </a:p>
          <a:p>
            <a:pPr marL="0" indent="0">
              <a:spcBef>
                <a:spcPts val="0"/>
              </a:spcBef>
              <a:spcAft>
                <a:spcPts val="600"/>
              </a:spcAft>
              <a:buNone/>
            </a:pPr>
            <a:r>
              <a:rPr lang="en-US" sz="1600" u="sng" dirty="0" err="1" smtClean="0">
                <a:solidFill>
                  <a:schemeClr val="tx1"/>
                </a:solidFill>
              </a:rPr>
              <a:t>Marinda</a:t>
            </a:r>
            <a:r>
              <a:rPr lang="en-US" sz="1600" u="sng" dirty="0" smtClean="0">
                <a:solidFill>
                  <a:schemeClr val="tx1"/>
                </a:solidFill>
              </a:rPr>
              <a:t> Wu</a:t>
            </a:r>
          </a:p>
          <a:p>
            <a:pPr>
              <a:spcBef>
                <a:spcPts val="0"/>
              </a:spcBef>
              <a:spcAft>
                <a:spcPts val="600"/>
              </a:spcAft>
            </a:pPr>
            <a:r>
              <a:rPr lang="en-US" sz="2000" dirty="0" smtClean="0">
                <a:solidFill>
                  <a:schemeClr val="tx1"/>
                </a:solidFill>
              </a:rPr>
              <a:t>Partners for Progress and Prosperity</a:t>
            </a:r>
            <a:endParaRPr lang="en-US" sz="2000" dirty="0" smtClean="0">
              <a:solidFill>
                <a:schemeClr val="tx1"/>
              </a:solidFill>
            </a:endParaRPr>
          </a:p>
          <a:p>
            <a:pPr marL="0" indent="0">
              <a:spcBef>
                <a:spcPts val="0"/>
              </a:spcBef>
              <a:spcAft>
                <a:spcPts val="600"/>
              </a:spcAft>
              <a:buNone/>
            </a:pPr>
            <a:r>
              <a:rPr lang="en-US" sz="1600" u="sng" dirty="0" smtClean="0">
                <a:solidFill>
                  <a:schemeClr val="tx1"/>
                </a:solidFill>
              </a:rPr>
              <a:t>Martin Rudd</a:t>
            </a:r>
          </a:p>
          <a:p>
            <a:pPr>
              <a:spcBef>
                <a:spcPts val="0"/>
              </a:spcBef>
              <a:spcAft>
                <a:spcPts val="600"/>
              </a:spcAft>
            </a:pPr>
            <a:r>
              <a:rPr lang="en-US" sz="2000" dirty="0" smtClean="0">
                <a:solidFill>
                  <a:schemeClr val="tx1"/>
                </a:solidFill>
              </a:rPr>
              <a:t>Leadership </a:t>
            </a:r>
            <a:r>
              <a:rPr lang="en-US" sz="2000" dirty="0">
                <a:solidFill>
                  <a:schemeClr val="tx1"/>
                </a:solidFill>
              </a:rPr>
              <a:t>Institute </a:t>
            </a:r>
            <a:r>
              <a:rPr lang="en-US" sz="2000" dirty="0" smtClean="0">
                <a:solidFill>
                  <a:schemeClr val="tx1"/>
                </a:solidFill>
              </a:rPr>
              <a:t>Overview</a:t>
            </a:r>
          </a:p>
          <a:p>
            <a:pPr marL="0" indent="0" algn="ctr">
              <a:spcBef>
                <a:spcPts val="0"/>
              </a:spcBef>
              <a:spcAft>
                <a:spcPts val="600"/>
              </a:spcAft>
              <a:buNone/>
            </a:pPr>
            <a:r>
              <a:rPr lang="en-US" sz="2000" dirty="0" smtClean="0">
                <a:solidFill>
                  <a:schemeClr val="tx1"/>
                </a:solidFill>
              </a:rPr>
              <a:t>   </a:t>
            </a:r>
            <a:r>
              <a:rPr lang="en-US" sz="2000" dirty="0" smtClean="0">
                <a:solidFill>
                  <a:schemeClr val="tx1"/>
                </a:solidFill>
              </a:rPr>
              <a:t>Q&amp;A </a:t>
            </a:r>
            <a:r>
              <a:rPr lang="en-US" sz="2000" dirty="0" smtClean="0">
                <a:solidFill>
                  <a:schemeClr val="tx1"/>
                </a:solidFill>
              </a:rPr>
              <a:t>and Comments</a:t>
            </a:r>
            <a:endParaRPr lang="en-US" sz="2000" dirty="0">
              <a:solidFill>
                <a:schemeClr val="tx1"/>
              </a:solidFill>
            </a:endParaRP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3F0B5371-2656-41EF-93EA-A6162EF5A167}" type="slidenum">
              <a:rPr lang="en-GB" smtClean="0"/>
              <a:pPr>
                <a:defRPr/>
              </a:pPr>
              <a:t>2</a:t>
            </a:fld>
            <a:endParaRPr lang="en-GB" dirty="0"/>
          </a:p>
        </p:txBody>
      </p:sp>
    </p:spTree>
    <p:extLst>
      <p:ext uri="{BB962C8B-B14F-4D97-AF65-F5344CB8AC3E}">
        <p14:creationId xmlns:p14="http://schemas.microsoft.com/office/powerpoint/2010/main" val="869647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sz="2800" dirty="0" smtClean="0">
                <a:solidFill>
                  <a:schemeClr val="tx1"/>
                </a:solidFill>
                <a:ea typeface="ＭＳ Ｐゴシック" pitchFamily="34" charset="-128"/>
              </a:rPr>
              <a:t>MEETINGS</a:t>
            </a:r>
          </a:p>
        </p:txBody>
      </p:sp>
      <p:sp>
        <p:nvSpPr>
          <p:cNvPr id="3" name="Content Placeholder 2"/>
          <p:cNvSpPr>
            <a:spLocks noGrp="1"/>
          </p:cNvSpPr>
          <p:nvPr>
            <p:ph sz="half" idx="1"/>
          </p:nvPr>
        </p:nvSpPr>
        <p:spPr>
          <a:xfrm>
            <a:off x="833438" y="2078038"/>
            <a:ext cx="3852862" cy="4449762"/>
          </a:xfrm>
        </p:spPr>
        <p:txBody>
          <a:bodyPr>
            <a:normAutofit fontScale="62500" lnSpcReduction="20000"/>
          </a:bodyPr>
          <a:lstStyle/>
          <a:p>
            <a:pPr eaLnBrk="1" hangingPunct="1">
              <a:defRPr/>
            </a:pPr>
            <a:r>
              <a:rPr lang="en-US" sz="3200" b="1" dirty="0" smtClean="0">
                <a:solidFill>
                  <a:schemeClr val="tx1"/>
                </a:solidFill>
              </a:rPr>
              <a:t>Choices</a:t>
            </a:r>
          </a:p>
          <a:p>
            <a:pPr lvl="1" eaLnBrk="1" hangingPunct="1">
              <a:defRPr/>
            </a:pPr>
            <a:r>
              <a:rPr lang="en-US" sz="2900" dirty="0">
                <a:solidFill>
                  <a:schemeClr val="tx1"/>
                </a:solidFill>
              </a:rPr>
              <a:t>m</a:t>
            </a:r>
            <a:r>
              <a:rPr lang="en-US" sz="2900" dirty="0" smtClean="0">
                <a:solidFill>
                  <a:schemeClr val="tx1"/>
                </a:solidFill>
              </a:rPr>
              <a:t>onthly, quarterly?</a:t>
            </a:r>
          </a:p>
          <a:p>
            <a:pPr lvl="1" eaLnBrk="1" hangingPunct="1">
              <a:defRPr/>
            </a:pPr>
            <a:r>
              <a:rPr lang="en-US" sz="2900" dirty="0">
                <a:solidFill>
                  <a:schemeClr val="tx1"/>
                </a:solidFill>
              </a:rPr>
              <a:t>w</a:t>
            </a:r>
            <a:r>
              <a:rPr lang="en-US" sz="2900" dirty="0" smtClean="0">
                <a:solidFill>
                  <a:schemeClr val="tx1"/>
                </a:solidFill>
              </a:rPr>
              <a:t>ith dinner?</a:t>
            </a:r>
          </a:p>
          <a:p>
            <a:pPr lvl="1" eaLnBrk="1" hangingPunct="1">
              <a:defRPr/>
            </a:pPr>
            <a:r>
              <a:rPr lang="en-US" sz="2900" dirty="0" smtClean="0">
                <a:solidFill>
                  <a:schemeClr val="tx1"/>
                </a:solidFill>
              </a:rPr>
              <a:t>at restaurant with charge?</a:t>
            </a:r>
          </a:p>
          <a:p>
            <a:pPr lvl="1" eaLnBrk="1" hangingPunct="1">
              <a:defRPr/>
            </a:pPr>
            <a:r>
              <a:rPr lang="en-US" sz="2900" dirty="0" smtClean="0">
                <a:solidFill>
                  <a:schemeClr val="tx1"/>
                </a:solidFill>
              </a:rPr>
              <a:t>snacks paid for by section? </a:t>
            </a:r>
          </a:p>
          <a:p>
            <a:pPr lvl="1" eaLnBrk="1" hangingPunct="1">
              <a:defRPr/>
            </a:pPr>
            <a:r>
              <a:rPr lang="en-US" sz="2900" dirty="0">
                <a:solidFill>
                  <a:schemeClr val="tx1"/>
                </a:solidFill>
              </a:rPr>
              <a:t>a</a:t>
            </a:r>
            <a:r>
              <a:rPr lang="en-US" sz="2900" dirty="0" smtClean="0">
                <a:solidFill>
                  <a:schemeClr val="tx1"/>
                </a:solidFill>
              </a:rPr>
              <a:t>t local university?</a:t>
            </a:r>
          </a:p>
          <a:p>
            <a:pPr lvl="1" eaLnBrk="1" hangingPunct="1">
              <a:defRPr/>
            </a:pPr>
            <a:r>
              <a:rPr lang="en-US" sz="2900" dirty="0">
                <a:solidFill>
                  <a:schemeClr val="tx1"/>
                </a:solidFill>
              </a:rPr>
              <a:t>p</a:t>
            </a:r>
            <a:r>
              <a:rPr lang="en-US" sz="2900" dirty="0" smtClean="0">
                <a:solidFill>
                  <a:schemeClr val="tx1"/>
                </a:solidFill>
              </a:rPr>
              <a:t>artner with other organizations?</a:t>
            </a:r>
          </a:p>
          <a:p>
            <a:pPr eaLnBrk="1" hangingPunct="1">
              <a:defRPr/>
            </a:pPr>
            <a:r>
              <a:rPr lang="en-US" sz="3200" b="1" dirty="0" smtClean="0">
                <a:solidFill>
                  <a:schemeClr val="tx1"/>
                </a:solidFill>
              </a:rPr>
              <a:t>Talks</a:t>
            </a:r>
          </a:p>
          <a:p>
            <a:pPr lvl="1" eaLnBrk="1" hangingPunct="1">
              <a:defRPr/>
            </a:pPr>
            <a:r>
              <a:rPr lang="en-US" sz="2900" dirty="0">
                <a:solidFill>
                  <a:schemeClr val="tx1"/>
                </a:solidFill>
              </a:rPr>
              <a:t>t</a:t>
            </a:r>
            <a:r>
              <a:rPr lang="en-US" sz="2900" dirty="0" smtClean="0">
                <a:solidFill>
                  <a:schemeClr val="tx1"/>
                </a:solidFill>
              </a:rPr>
              <a:t>echnical, general science, pop science, non-science?</a:t>
            </a:r>
          </a:p>
          <a:p>
            <a:pPr lvl="1" eaLnBrk="1" hangingPunct="1">
              <a:defRPr/>
            </a:pPr>
            <a:r>
              <a:rPr lang="en-US" sz="2900" dirty="0" smtClean="0">
                <a:solidFill>
                  <a:schemeClr val="tx1"/>
                </a:solidFill>
              </a:rPr>
              <a:t>subgroups</a:t>
            </a:r>
          </a:p>
          <a:p>
            <a:pPr lvl="1" eaLnBrk="1" hangingPunct="1">
              <a:defRPr/>
            </a:pPr>
            <a:endParaRPr lang="en-US" dirty="0" smtClean="0"/>
          </a:p>
          <a:p>
            <a:pPr lvl="1" eaLnBrk="1" hangingPunct="1">
              <a:defRPr/>
            </a:pPr>
            <a:endParaRPr lang="en-US" dirty="0" smtClean="0"/>
          </a:p>
          <a:p>
            <a:pPr lvl="1" eaLnBrk="1" hangingPunct="1">
              <a:defRPr/>
            </a:pPr>
            <a:endParaRPr lang="en-US" dirty="0"/>
          </a:p>
        </p:txBody>
      </p:sp>
      <p:sp>
        <p:nvSpPr>
          <p:cNvPr id="77828" name="Content Placeholder 1"/>
          <p:cNvSpPr>
            <a:spLocks noGrp="1"/>
          </p:cNvSpPr>
          <p:nvPr>
            <p:ph sz="half" idx="2"/>
          </p:nvPr>
        </p:nvSpPr>
        <p:spPr>
          <a:xfrm>
            <a:off x="4876800" y="2052638"/>
            <a:ext cx="3854450" cy="4352925"/>
          </a:xfrm>
        </p:spPr>
        <p:txBody>
          <a:bodyPr/>
          <a:lstStyle/>
          <a:p>
            <a:pPr eaLnBrk="1" hangingPunct="1"/>
            <a:r>
              <a:rPr lang="en-US" sz="2000" b="1" dirty="0" smtClean="0">
                <a:solidFill>
                  <a:srgbClr val="000000"/>
                </a:solidFill>
                <a:ea typeface="ＭＳ Ｐゴシック" pitchFamily="34" charset="-128"/>
              </a:rPr>
              <a:t>ACS Resources for Meetings</a:t>
            </a:r>
          </a:p>
          <a:p>
            <a:pPr lvl="1" eaLnBrk="1" hangingPunct="1"/>
            <a:r>
              <a:rPr lang="en-US" sz="1800" dirty="0" smtClean="0">
                <a:solidFill>
                  <a:srgbClr val="000000"/>
                </a:solidFill>
                <a:ea typeface="ＭＳ Ｐゴシック" pitchFamily="34" charset="-128"/>
              </a:rPr>
              <a:t>ACS Online Speaker Directory</a:t>
            </a:r>
          </a:p>
          <a:p>
            <a:pPr lvl="1" eaLnBrk="1" hangingPunct="1"/>
            <a:r>
              <a:rPr lang="en-US" sz="1800" dirty="0" smtClean="0">
                <a:solidFill>
                  <a:srgbClr val="000000"/>
                </a:solidFill>
                <a:ea typeface="ＭＳ Ｐゴシック" pitchFamily="34" charset="-128"/>
              </a:rPr>
              <a:t>ACS Webinars (Thursdays)</a:t>
            </a:r>
          </a:p>
          <a:p>
            <a:pPr lvl="1" eaLnBrk="1" hangingPunct="1"/>
            <a:r>
              <a:rPr lang="en-US" sz="1800" dirty="0" smtClean="0">
                <a:solidFill>
                  <a:srgbClr val="000000"/>
                </a:solidFill>
                <a:ea typeface="ＭＳ Ｐゴシック" pitchFamily="34" charset="-128"/>
              </a:rPr>
              <a:t>LSAC-sponsored grants</a:t>
            </a:r>
          </a:p>
          <a:p>
            <a:pPr lvl="1" eaLnBrk="1" hangingPunct="1"/>
            <a:r>
              <a:rPr lang="en-US" sz="1800" dirty="0" smtClean="0">
                <a:solidFill>
                  <a:schemeClr val="tx1"/>
                </a:solidFill>
                <a:ea typeface="ＭＳ Ｐゴシック" pitchFamily="34" charset="-128"/>
              </a:rPr>
              <a:t>National Meeting Recorded Content</a:t>
            </a:r>
          </a:p>
        </p:txBody>
      </p:sp>
      <p:sp>
        <p:nvSpPr>
          <p:cNvPr id="77829" name="TextBox 1"/>
          <p:cNvSpPr txBox="1">
            <a:spLocks noChangeArrowheads="1"/>
          </p:cNvSpPr>
          <p:nvPr/>
        </p:nvSpPr>
        <p:spPr bwMode="auto">
          <a:xfrm>
            <a:off x="2438400" y="1295400"/>
            <a:ext cx="4495800"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algn="ctr" eaLnBrk="1" fontAlgn="base" hangingPunct="1">
              <a:lnSpc>
                <a:spcPct val="90000"/>
              </a:lnSpc>
              <a:spcBef>
                <a:spcPct val="10000"/>
              </a:spcBef>
              <a:spcAft>
                <a:spcPct val="40000"/>
              </a:spcAft>
            </a:pPr>
            <a:r>
              <a:rPr lang="en-US" b="1" dirty="0">
                <a:solidFill>
                  <a:srgbClr val="000000"/>
                </a:solidFill>
              </a:rPr>
              <a:t>Your </a:t>
            </a:r>
            <a:r>
              <a:rPr lang="en-US" b="1" dirty="0" smtClean="0">
                <a:solidFill>
                  <a:srgbClr val="000000"/>
                </a:solidFill>
              </a:rPr>
              <a:t>section’s </a:t>
            </a:r>
            <a:r>
              <a:rPr lang="en-US" b="1" dirty="0">
                <a:solidFill>
                  <a:srgbClr val="000000"/>
                </a:solidFill>
              </a:rPr>
              <a:t>uniqueness is important here</a:t>
            </a:r>
          </a:p>
        </p:txBody>
      </p:sp>
    </p:spTree>
    <p:extLst>
      <p:ext uri="{BB962C8B-B14F-4D97-AF65-F5344CB8AC3E}">
        <p14:creationId xmlns:p14="http://schemas.microsoft.com/office/powerpoint/2010/main" val="768226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z="2800" dirty="0" smtClean="0">
                <a:solidFill>
                  <a:schemeClr val="tx1"/>
                </a:solidFill>
                <a:ea typeface="ＭＳ Ｐゴシック" pitchFamily="34" charset="-128"/>
              </a:rPr>
              <a:t>MEETINGS</a:t>
            </a:r>
          </a:p>
        </p:txBody>
      </p:sp>
      <p:sp>
        <p:nvSpPr>
          <p:cNvPr id="78851" name="Subtitle 2"/>
          <p:cNvSpPr>
            <a:spLocks noGrp="1"/>
          </p:cNvSpPr>
          <p:nvPr>
            <p:ph idx="1"/>
          </p:nvPr>
        </p:nvSpPr>
        <p:spPr>
          <a:xfrm>
            <a:off x="827088" y="1773238"/>
            <a:ext cx="7859712" cy="4551362"/>
          </a:xfrm>
        </p:spPr>
        <p:txBody>
          <a:bodyPr/>
          <a:lstStyle/>
          <a:p>
            <a:pPr marL="457200" indent="-457200" eaLnBrk="1" hangingPunct="1"/>
            <a:r>
              <a:rPr lang="en-US" sz="2400" dirty="0" smtClean="0">
                <a:solidFill>
                  <a:schemeClr val="tx1"/>
                </a:solidFill>
                <a:ea typeface="ＭＳ Ｐゴシック" pitchFamily="34" charset="-128"/>
              </a:rPr>
              <a:t>Convenience is critical</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Consider required travel time</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Publicize options for travel</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Plan for adequate free parking</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Choose varied meeting locations</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Consider planning the same program in different locations</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Diversify programming to match the range of member interests</a:t>
            </a:r>
          </a:p>
          <a:p>
            <a:pPr marL="457200" indent="-457200" eaLnBrk="1" hangingPunct="1"/>
            <a:r>
              <a:rPr lang="en-US" sz="2400" dirty="0" smtClean="0">
                <a:solidFill>
                  <a:schemeClr val="tx1"/>
                </a:solidFill>
                <a:ea typeface="ＭＳ Ｐゴシック" pitchFamily="34" charset="-128"/>
                <a:cs typeface="Arial"/>
              </a:rPr>
              <a:t>Consider lessons learned from previous meetings</a:t>
            </a:r>
          </a:p>
          <a:p>
            <a:pPr marL="914400" lvl="1" indent="-457200" eaLnBrk="1" hangingPunct="1">
              <a:buFont typeface="Arial" pitchFamily="34" charset="0"/>
              <a:buChar char="•"/>
            </a:pPr>
            <a:r>
              <a:rPr lang="en-US" sz="2000" dirty="0" smtClean="0">
                <a:solidFill>
                  <a:schemeClr val="tx1"/>
                </a:solidFill>
                <a:ea typeface="ＭＳ Ｐゴシック" pitchFamily="34" charset="-128"/>
              </a:rPr>
              <a:t>Review Annual Report from previous year on FORMS.</a:t>
            </a:r>
          </a:p>
          <a:p>
            <a:pPr marL="914400" lvl="1" indent="-457200" eaLnBrk="1" hangingPunct="1">
              <a:buFont typeface="Arial" pitchFamily="34" charset="0"/>
              <a:buChar char="•"/>
            </a:pPr>
            <a:endParaRPr lang="en-US" dirty="0" smtClean="0">
              <a:ea typeface="ＭＳ Ｐゴシック" pitchFamily="34" charset="-128"/>
            </a:endParaRPr>
          </a:p>
        </p:txBody>
      </p:sp>
    </p:spTree>
    <p:extLst>
      <p:ext uri="{BB962C8B-B14F-4D97-AF65-F5344CB8AC3E}">
        <p14:creationId xmlns:p14="http://schemas.microsoft.com/office/powerpoint/2010/main" val="633254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827088" y="319088"/>
            <a:ext cx="5573712" cy="944562"/>
          </a:xfrm>
        </p:spPr>
        <p:txBody>
          <a:bodyPr/>
          <a:lstStyle/>
          <a:p>
            <a:pPr eaLnBrk="1" hangingPunct="1"/>
            <a:r>
              <a:rPr lang="en-US" sz="2800" dirty="0" smtClean="0">
                <a:solidFill>
                  <a:schemeClr val="tx1"/>
                </a:solidFill>
                <a:ea typeface="ＭＳ Ｐゴシック" pitchFamily="34" charset="-128"/>
              </a:rPr>
              <a:t>ACS Resources for Local Section Meeting Content</a:t>
            </a:r>
          </a:p>
        </p:txBody>
      </p:sp>
      <p:sp>
        <p:nvSpPr>
          <p:cNvPr id="79875" name="Content Placeholder 2"/>
          <p:cNvSpPr>
            <a:spLocks noGrp="1"/>
          </p:cNvSpPr>
          <p:nvPr>
            <p:ph idx="1"/>
          </p:nvPr>
        </p:nvSpPr>
        <p:spPr>
          <a:xfrm>
            <a:off x="827088" y="1447800"/>
            <a:ext cx="7859712" cy="4678363"/>
          </a:xfrm>
        </p:spPr>
        <p:txBody>
          <a:bodyPr/>
          <a:lstStyle/>
          <a:p>
            <a:pPr eaLnBrk="1" hangingPunct="1"/>
            <a:r>
              <a:rPr lang="en-US" sz="2800" dirty="0" smtClean="0">
                <a:solidFill>
                  <a:schemeClr val="tx1"/>
                </a:solidFill>
                <a:ea typeface="ＭＳ Ｐゴシック" pitchFamily="34" charset="-128"/>
              </a:rPr>
              <a:t>Online Speaker Directory </a:t>
            </a:r>
            <a:r>
              <a:rPr lang="en-US" sz="2000" dirty="0" smtClean="0">
                <a:solidFill>
                  <a:schemeClr val="tx1"/>
                </a:solidFill>
                <a:ea typeface="ＭＳ Ｐゴシック" pitchFamily="34" charset="-128"/>
              </a:rPr>
              <a:t>(speakers@acs.org)</a:t>
            </a:r>
          </a:p>
          <a:p>
            <a:pPr lvl="1" eaLnBrk="1" hangingPunct="1"/>
            <a:r>
              <a:rPr lang="en-US" sz="2400" dirty="0" smtClean="0">
                <a:solidFill>
                  <a:schemeClr val="tx1"/>
                </a:solidFill>
                <a:ea typeface="ＭＳ Ｐゴシック" pitchFamily="34" charset="-128"/>
              </a:rPr>
              <a:t>Contains speakers that have been vetted by LSAC</a:t>
            </a:r>
          </a:p>
          <a:p>
            <a:pPr eaLnBrk="1" hangingPunct="1"/>
            <a:r>
              <a:rPr lang="en-US" sz="2800" dirty="0" smtClean="0">
                <a:solidFill>
                  <a:schemeClr val="tx1"/>
                </a:solidFill>
                <a:ea typeface="ＭＳ Ｐゴシック" pitchFamily="34" charset="-128"/>
              </a:rPr>
              <a:t>ACS </a:t>
            </a:r>
            <a:r>
              <a:rPr lang="en-US" sz="2800" dirty="0">
                <a:solidFill>
                  <a:schemeClr val="tx1"/>
                </a:solidFill>
                <a:ea typeface="ＭＳ Ｐゴシック" pitchFamily="34" charset="-128"/>
              </a:rPr>
              <a:t>Webinars </a:t>
            </a:r>
            <a:r>
              <a:rPr lang="en-US" sz="2000" dirty="0">
                <a:solidFill>
                  <a:schemeClr val="tx1"/>
                </a:solidFill>
                <a:ea typeface="ＭＳ Ｐゴシック" pitchFamily="34" charset="-128"/>
              </a:rPr>
              <a:t>(</a:t>
            </a:r>
            <a:r>
              <a:rPr lang="en-US" sz="2000" dirty="0" smtClean="0">
                <a:solidFill>
                  <a:schemeClr val="tx1"/>
                </a:solidFill>
                <a:ea typeface="ＭＳ Ｐゴシック" pitchFamily="34" charset="-128"/>
              </a:rPr>
              <a:t>acswebinars@acs.org)</a:t>
            </a:r>
          </a:p>
          <a:p>
            <a:pPr lvl="1" eaLnBrk="1" hangingPunct="1"/>
            <a:r>
              <a:rPr lang="en-US" sz="2400" dirty="0" smtClean="0">
                <a:solidFill>
                  <a:schemeClr val="tx1"/>
                </a:solidFill>
                <a:ea typeface="ＭＳ Ｐゴシック" pitchFamily="34" charset="-128"/>
              </a:rPr>
              <a:t>Held each Thursday at 2pm and are archived</a:t>
            </a:r>
          </a:p>
          <a:p>
            <a:pPr lvl="1" eaLnBrk="1" hangingPunct="1"/>
            <a:r>
              <a:rPr lang="en-US" sz="2400" dirty="0" smtClean="0">
                <a:solidFill>
                  <a:schemeClr val="tx1"/>
                </a:solidFill>
                <a:ea typeface="ＭＳ Ｐゴシック" pitchFamily="34" charset="-128"/>
              </a:rPr>
              <a:t>Archive is available to ACS members, only</a:t>
            </a:r>
          </a:p>
          <a:p>
            <a:pPr eaLnBrk="1" hangingPunct="1"/>
            <a:r>
              <a:rPr lang="en-US" sz="2800" dirty="0" smtClean="0">
                <a:solidFill>
                  <a:schemeClr val="tx1"/>
                </a:solidFill>
                <a:ea typeface="ＭＳ Ｐゴシック" pitchFamily="34" charset="-128"/>
              </a:rPr>
              <a:t>Presentations on Demand </a:t>
            </a:r>
            <a:r>
              <a:rPr lang="en-US" sz="2000" dirty="0" smtClean="0">
                <a:solidFill>
                  <a:schemeClr val="tx1"/>
                </a:solidFill>
                <a:ea typeface="ＭＳ Ｐゴシック" pitchFamily="34" charset="-128"/>
              </a:rPr>
              <a:t>(POD@acs.org)</a:t>
            </a:r>
          </a:p>
          <a:p>
            <a:pPr lvl="1" eaLnBrk="1" hangingPunct="1"/>
            <a:r>
              <a:rPr lang="en-US" sz="2400" dirty="0" smtClean="0">
                <a:solidFill>
                  <a:schemeClr val="tx1"/>
                </a:solidFill>
                <a:ea typeface="ＭＳ Ｐゴシック" pitchFamily="34" charset="-128"/>
              </a:rPr>
              <a:t>Recorded national meeting presentations available to ACS Members, only</a:t>
            </a:r>
          </a:p>
        </p:txBody>
      </p:sp>
    </p:spTree>
    <p:extLst>
      <p:ext uri="{BB962C8B-B14F-4D97-AF65-F5344CB8AC3E}">
        <p14:creationId xmlns:p14="http://schemas.microsoft.com/office/powerpoint/2010/main" val="1084902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z="2800" dirty="0" smtClean="0">
                <a:solidFill>
                  <a:schemeClr val="tx1"/>
                </a:solidFill>
                <a:ea typeface="ＭＳ Ｐゴシック" pitchFamily="34" charset="-128"/>
              </a:rPr>
              <a:t>EVENTS</a:t>
            </a:r>
          </a:p>
        </p:txBody>
      </p:sp>
      <p:sp>
        <p:nvSpPr>
          <p:cNvPr id="57347" name="Subtitle 2"/>
          <p:cNvSpPr>
            <a:spLocks noGrp="1"/>
          </p:cNvSpPr>
          <p:nvPr>
            <p:ph idx="1"/>
          </p:nvPr>
        </p:nvSpPr>
        <p:spPr/>
        <p:txBody>
          <a:bodyPr/>
          <a:lstStyle/>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Annual Meeting (check Bylaws for requirements)</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Chemists Celebrate Earth Day</a:t>
            </a:r>
          </a:p>
          <a:p>
            <a:pPr marL="1314450" lvl="2" indent="-457200" eaLnBrk="1" hangingPunct="1">
              <a:buFont typeface="Arial" pitchFamily="34" charset="0"/>
              <a:buChar char="•"/>
              <a:defRPr/>
            </a:pPr>
            <a:r>
              <a:rPr lang="en-US" sz="1800" dirty="0" smtClean="0">
                <a:solidFill>
                  <a:schemeClr val="tx1"/>
                </a:solidFill>
                <a:ea typeface="ＭＳ Ｐゴシック" pitchFamily="34" charset="-128"/>
              </a:rPr>
              <a:t>April 22</a:t>
            </a:r>
            <a:r>
              <a:rPr lang="en-US" sz="1800" baseline="30000" dirty="0" smtClean="0">
                <a:solidFill>
                  <a:schemeClr val="tx1"/>
                </a:solidFill>
                <a:ea typeface="ＭＳ Ｐゴシック" pitchFamily="34" charset="-128"/>
              </a:rPr>
              <a:t>nd</a:t>
            </a:r>
            <a:r>
              <a:rPr lang="en-US" sz="1800" dirty="0" smtClean="0">
                <a:solidFill>
                  <a:schemeClr val="tx1"/>
                </a:solidFill>
                <a:ea typeface="ＭＳ Ｐゴシック" pitchFamily="34" charset="-128"/>
              </a:rPr>
              <a:t> of each year</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National Chemistry Week</a:t>
            </a:r>
          </a:p>
          <a:p>
            <a:pPr marL="1371600" lvl="2" indent="-457200" eaLnBrk="1" hangingPunct="1">
              <a:defRPr/>
            </a:pPr>
            <a:r>
              <a:rPr lang="en-US" sz="1800" dirty="0" smtClean="0">
                <a:solidFill>
                  <a:schemeClr val="tx1"/>
                </a:solidFill>
                <a:ea typeface="ＭＳ Ｐゴシック" pitchFamily="34" charset="-128"/>
              </a:rPr>
              <a:t>Held the fourth week of October annually</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Awards dinner</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50/60/70 year member award presentations</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Annual symposium with theme</a:t>
            </a:r>
          </a:p>
          <a:p>
            <a:pPr marL="914400" lvl="1" indent="-457200" eaLnBrk="1" hangingPunct="1">
              <a:buFont typeface="Arial" pitchFamily="34" charset="0"/>
              <a:buChar char="•"/>
              <a:defRPr/>
            </a:pPr>
            <a:r>
              <a:rPr lang="en-US" sz="2000" dirty="0" smtClean="0">
                <a:solidFill>
                  <a:schemeClr val="tx1"/>
                </a:solidFill>
                <a:ea typeface="ＭＳ Ｐゴシック" pitchFamily="34" charset="-128"/>
              </a:rPr>
              <a:t>Public Outreach Events</a:t>
            </a:r>
          </a:p>
        </p:txBody>
      </p:sp>
    </p:spTree>
    <p:extLst>
      <p:ext uri="{BB962C8B-B14F-4D97-AF65-F5344CB8AC3E}">
        <p14:creationId xmlns:p14="http://schemas.microsoft.com/office/powerpoint/2010/main" val="3265315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z="2800" dirty="0" smtClean="0">
                <a:solidFill>
                  <a:schemeClr val="tx1"/>
                </a:solidFill>
                <a:ea typeface="ＭＳ Ｐゴシック" pitchFamily="34" charset="-128"/>
              </a:rPr>
              <a:t>ACTIVITIES</a:t>
            </a:r>
          </a:p>
        </p:txBody>
      </p:sp>
      <p:sp>
        <p:nvSpPr>
          <p:cNvPr id="86019"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Advocacy</a:t>
            </a:r>
          </a:p>
          <a:p>
            <a:pPr eaLnBrk="1" hangingPunct="1"/>
            <a:r>
              <a:rPr lang="en-US" sz="2400" dirty="0" smtClean="0">
                <a:solidFill>
                  <a:schemeClr val="tx1"/>
                </a:solidFill>
                <a:ea typeface="ＭＳ Ｐゴシック" pitchFamily="34" charset="-128"/>
              </a:rPr>
              <a:t>Student/member interactions</a:t>
            </a:r>
          </a:p>
          <a:p>
            <a:pPr eaLnBrk="1" hangingPunct="1"/>
            <a:r>
              <a:rPr lang="en-US" sz="2400" dirty="0" smtClean="0">
                <a:solidFill>
                  <a:schemeClr val="tx1"/>
                </a:solidFill>
                <a:ea typeface="ＭＳ Ｐゴシック" pitchFamily="34" charset="-128"/>
              </a:rPr>
              <a:t>Networking/social events</a:t>
            </a:r>
          </a:p>
          <a:p>
            <a:pPr eaLnBrk="1" hangingPunct="1"/>
            <a:r>
              <a:rPr lang="en-US" sz="2400" dirty="0" smtClean="0">
                <a:solidFill>
                  <a:schemeClr val="tx1"/>
                </a:solidFill>
                <a:ea typeface="ＭＳ Ｐゴシック" pitchFamily="34" charset="-128"/>
              </a:rPr>
              <a:t>Organized trips</a:t>
            </a:r>
          </a:p>
          <a:p>
            <a:pPr lvl="1" eaLnBrk="1" hangingPunct="1"/>
            <a:r>
              <a:rPr lang="en-US" sz="2000" dirty="0" smtClean="0">
                <a:solidFill>
                  <a:schemeClr val="tx1"/>
                </a:solidFill>
                <a:ea typeface="ＭＳ Ｐゴシック" pitchFamily="34" charset="-128"/>
              </a:rPr>
              <a:t>museums</a:t>
            </a:r>
          </a:p>
          <a:p>
            <a:pPr lvl="1" eaLnBrk="1" hangingPunct="1"/>
            <a:r>
              <a:rPr lang="en-US" sz="2000" dirty="0" smtClean="0">
                <a:solidFill>
                  <a:schemeClr val="tx1"/>
                </a:solidFill>
                <a:ea typeface="ＭＳ Ｐゴシック" pitchFamily="34" charset="-128"/>
              </a:rPr>
              <a:t>sports events</a:t>
            </a:r>
          </a:p>
          <a:p>
            <a:pPr lvl="1" eaLnBrk="1" hangingPunct="1"/>
            <a:r>
              <a:rPr lang="en-US" sz="2000" dirty="0" smtClean="0">
                <a:solidFill>
                  <a:schemeClr val="tx1"/>
                </a:solidFill>
                <a:ea typeface="ＭＳ Ｐゴシック" pitchFamily="34" charset="-128"/>
              </a:rPr>
              <a:t>wine tasting</a:t>
            </a:r>
          </a:p>
          <a:p>
            <a:pPr lvl="1" eaLnBrk="1" hangingPunct="1"/>
            <a:r>
              <a:rPr lang="en-US" sz="2000" dirty="0" smtClean="0">
                <a:solidFill>
                  <a:schemeClr val="tx1"/>
                </a:solidFill>
                <a:ea typeface="ＭＳ Ｐゴシック" pitchFamily="34" charset="-128"/>
              </a:rPr>
              <a:t>whale watching</a:t>
            </a:r>
          </a:p>
        </p:txBody>
      </p:sp>
    </p:spTree>
    <p:extLst>
      <p:ext uri="{BB962C8B-B14F-4D97-AF65-F5344CB8AC3E}">
        <p14:creationId xmlns:p14="http://schemas.microsoft.com/office/powerpoint/2010/main" val="1757782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SUMMARY – “LOCAL SECTION LEADERSHIP”</a:t>
            </a:r>
          </a:p>
        </p:txBody>
      </p:sp>
      <p:sp>
        <p:nvSpPr>
          <p:cNvPr id="36867"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Executive Board</a:t>
            </a:r>
          </a:p>
          <a:p>
            <a:pPr eaLnBrk="1" hangingPunct="1"/>
            <a:r>
              <a:rPr lang="en-US" sz="2400" dirty="0" smtClean="0">
                <a:solidFill>
                  <a:schemeClr val="tx1"/>
                </a:solidFill>
                <a:ea typeface="ＭＳ Ｐゴシック" pitchFamily="34" charset="-128"/>
              </a:rPr>
              <a:t>Budgeting</a:t>
            </a:r>
          </a:p>
          <a:p>
            <a:pPr eaLnBrk="1" hangingPunct="1"/>
            <a:r>
              <a:rPr lang="en-US" sz="2400" dirty="0" smtClean="0">
                <a:solidFill>
                  <a:schemeClr val="tx1"/>
                </a:solidFill>
                <a:ea typeface="ＭＳ Ｐゴシック" pitchFamily="34" charset="-128"/>
              </a:rPr>
              <a:t>Elections</a:t>
            </a:r>
          </a:p>
          <a:p>
            <a:pPr eaLnBrk="1" hangingPunct="1"/>
            <a:r>
              <a:rPr lang="en-US" sz="2400" dirty="0" smtClean="0">
                <a:solidFill>
                  <a:schemeClr val="tx1"/>
                </a:solidFill>
                <a:ea typeface="ＭＳ Ｐゴシック" pitchFamily="34" charset="-128"/>
              </a:rPr>
              <a:t>Meetings</a:t>
            </a:r>
          </a:p>
          <a:p>
            <a:pPr eaLnBrk="1" hangingPunct="1"/>
            <a:r>
              <a:rPr lang="en-US" sz="2400" dirty="0" smtClean="0">
                <a:solidFill>
                  <a:schemeClr val="tx1"/>
                </a:solidFill>
                <a:ea typeface="ＭＳ Ｐゴシック" pitchFamily="34" charset="-128"/>
              </a:rPr>
              <a:t>Events</a:t>
            </a:r>
          </a:p>
          <a:p>
            <a:pPr eaLnBrk="1" hangingPunct="1"/>
            <a:r>
              <a:rPr lang="en-US" sz="2400" dirty="0" smtClean="0">
                <a:solidFill>
                  <a:schemeClr val="tx1"/>
                </a:solidFill>
                <a:ea typeface="ＭＳ Ｐゴシック" pitchFamily="34" charset="-128"/>
              </a:rPr>
              <a:t>Activities</a:t>
            </a:r>
          </a:p>
          <a:p>
            <a:pPr eaLnBrk="1" hangingPunct="1">
              <a:buNone/>
            </a:pPr>
            <a:endParaRPr lang="en-US" sz="2400" dirty="0" smtClean="0">
              <a:solidFill>
                <a:schemeClr val="tx1"/>
              </a:solidFill>
              <a:ea typeface="ＭＳ Ｐゴシック" pitchFamily="34" charset="-128"/>
            </a:endParaRPr>
          </a:p>
        </p:txBody>
      </p:sp>
    </p:spTree>
    <p:extLst>
      <p:ext uri="{BB962C8B-B14F-4D97-AF65-F5344CB8AC3E}">
        <p14:creationId xmlns:p14="http://schemas.microsoft.com/office/powerpoint/2010/main" val="64765512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827088" y="1844675"/>
            <a:ext cx="5329237" cy="1439863"/>
          </a:xfrm>
        </p:spPr>
        <p:txBody>
          <a:bodyPr/>
          <a:lstStyle/>
          <a:p>
            <a:pPr algn="ctr" eaLnBrk="1" hangingPunct="1"/>
            <a:r>
              <a:rPr lang="en-US" dirty="0" smtClean="0">
                <a:ea typeface="ＭＳ Ｐゴシック" pitchFamily="34" charset="-128"/>
              </a:rPr>
              <a:t>Local Section Communications and ACS Resources</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2" name="TextBox 1"/>
          <p:cNvSpPr txBox="1"/>
          <p:nvPr/>
        </p:nvSpPr>
        <p:spPr>
          <a:xfrm>
            <a:off x="381000" y="4572000"/>
            <a:ext cx="6172200" cy="369332"/>
          </a:xfrm>
          <a:prstGeom prst="rect">
            <a:avLst/>
          </a:prstGeom>
          <a:noFill/>
        </p:spPr>
        <p:txBody>
          <a:bodyPr wrap="square" rtlCol="0">
            <a:spAutoFit/>
          </a:bodyPr>
          <a:lstStyle/>
          <a:p>
            <a:pPr algn="ctr"/>
            <a:r>
              <a:rPr lang="en-US" dirty="0">
                <a:solidFill>
                  <a:schemeClr val="bg1"/>
                </a:solidFill>
              </a:rPr>
              <a:t>Martin Rudd, Chair LSAC</a:t>
            </a:r>
          </a:p>
        </p:txBody>
      </p:sp>
    </p:spTree>
    <p:custDataLst>
      <p:tags r:id="rId1"/>
    </p:custDataLst>
    <p:extLst>
      <p:ext uri="{BB962C8B-B14F-4D97-AF65-F5344CB8AC3E}">
        <p14:creationId xmlns:p14="http://schemas.microsoft.com/office/powerpoint/2010/main" val="1458735709"/>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pPr eaLnBrk="1" hangingPunct="1"/>
            <a:r>
              <a:rPr lang="en-US" dirty="0" smtClean="0">
                <a:solidFill>
                  <a:schemeClr val="tx1"/>
                </a:solidFill>
                <a:ea typeface="ＭＳ Ｐゴシック" pitchFamily="34" charset="-128"/>
              </a:rPr>
              <a:t>COMMUNICATION</a:t>
            </a:r>
          </a:p>
        </p:txBody>
      </p:sp>
      <p:sp>
        <p:nvSpPr>
          <p:cNvPr id="36867" name="Content Placeholder 2"/>
          <p:cNvSpPr>
            <a:spLocks noGrp="1"/>
          </p:cNvSpPr>
          <p:nvPr>
            <p:ph idx="1"/>
          </p:nvPr>
        </p:nvSpPr>
        <p:spPr/>
        <p:txBody>
          <a:bodyPr/>
          <a:lstStyle/>
          <a:p>
            <a:pPr eaLnBrk="1" hangingPunct="1"/>
            <a:r>
              <a:rPr lang="en-US" sz="2400" dirty="0" smtClean="0">
                <a:solidFill>
                  <a:schemeClr val="tx1"/>
                </a:solidFill>
                <a:ea typeface="ＭＳ Ｐゴシック" pitchFamily="34" charset="-128"/>
              </a:rPr>
              <a:t>Executive Board</a:t>
            </a:r>
            <a:endParaRPr lang="en-US" sz="2400" dirty="0">
              <a:solidFill>
                <a:schemeClr val="tx1"/>
              </a:solidFill>
              <a:ea typeface="ＭＳ Ｐゴシック" pitchFamily="34" charset="-128"/>
            </a:endParaRPr>
          </a:p>
          <a:p>
            <a:pPr eaLnBrk="1" hangingPunct="1"/>
            <a:r>
              <a:rPr lang="en-US" sz="2400" dirty="0" smtClean="0">
                <a:solidFill>
                  <a:schemeClr val="tx1"/>
                </a:solidFill>
                <a:ea typeface="ＭＳ Ｐゴシック" pitchFamily="34" charset="-128"/>
              </a:rPr>
              <a:t>Local Section Members </a:t>
            </a:r>
          </a:p>
          <a:p>
            <a:pPr eaLnBrk="1" hangingPunct="1"/>
            <a:r>
              <a:rPr lang="en-US" sz="2400" dirty="0" smtClean="0">
                <a:solidFill>
                  <a:schemeClr val="tx1"/>
                </a:solidFill>
                <a:ea typeface="ＭＳ Ｐゴシック" pitchFamily="34" charset="-128"/>
              </a:rPr>
              <a:t>Public</a:t>
            </a:r>
          </a:p>
          <a:p>
            <a:pPr eaLnBrk="1" hangingPunct="1"/>
            <a:r>
              <a:rPr lang="en-US" sz="2400" dirty="0" smtClean="0">
                <a:solidFill>
                  <a:schemeClr val="tx1"/>
                </a:solidFill>
                <a:ea typeface="ＭＳ Ｐゴシック" pitchFamily="34" charset="-128"/>
              </a:rPr>
              <a:t>Other Professional Groups/Companies</a:t>
            </a:r>
          </a:p>
          <a:p>
            <a:pPr eaLnBrk="1" hangingPunct="1"/>
            <a:r>
              <a:rPr lang="en-US" sz="2400" dirty="0" smtClean="0">
                <a:solidFill>
                  <a:schemeClr val="tx1"/>
                </a:solidFill>
                <a:ea typeface="ＭＳ Ｐゴシック" pitchFamily="34" charset="-128"/>
              </a:rPr>
              <a:t>ACS National</a:t>
            </a:r>
          </a:p>
          <a:p>
            <a:pPr eaLnBrk="1" hangingPunct="1"/>
            <a:endParaRPr lang="en-US" sz="2400" dirty="0" smtClean="0">
              <a:solidFill>
                <a:schemeClr val="tx1"/>
              </a:solidFill>
              <a:ea typeface="ＭＳ Ｐゴシック" pitchFamily="34" charset="-128"/>
            </a:endParaRPr>
          </a:p>
        </p:txBody>
      </p:sp>
    </p:spTree>
    <p:extLst>
      <p:ext uri="{BB962C8B-B14F-4D97-AF65-F5344CB8AC3E}">
        <p14:creationId xmlns:p14="http://schemas.microsoft.com/office/powerpoint/2010/main" val="3253274833"/>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solidFill>
                  <a:srgbClr val="000000"/>
                </a:solidFill>
              </a:rPr>
              <a:t>ACS RESOURCES: </a:t>
            </a:r>
            <a:r>
              <a:rPr lang="en-US" dirty="0" err="1" smtClean="0">
                <a:solidFill>
                  <a:srgbClr val="000000"/>
                </a:solidFill>
              </a:rPr>
              <a:t>eROSTERS</a:t>
            </a:r>
            <a:endParaRPr lang="en-US" dirty="0" smtClean="0">
              <a:solidFill>
                <a:srgbClr val="000000"/>
              </a:solidFill>
            </a:endParaRPr>
          </a:p>
        </p:txBody>
      </p:sp>
      <p:sp>
        <p:nvSpPr>
          <p:cNvPr id="16387" name="Rectangle 3"/>
          <p:cNvSpPr>
            <a:spLocks noGrp="1" noChangeArrowheads="1"/>
          </p:cNvSpPr>
          <p:nvPr>
            <p:ph idx="1"/>
          </p:nvPr>
        </p:nvSpPr>
        <p:spPr/>
        <p:txBody>
          <a:bodyPr/>
          <a:lstStyle/>
          <a:p>
            <a:pPr eaLnBrk="1" hangingPunct="1">
              <a:lnSpc>
                <a:spcPct val="90000"/>
              </a:lnSpc>
            </a:pPr>
            <a:r>
              <a:rPr lang="en-US" sz="2000" dirty="0" smtClean="0">
                <a:solidFill>
                  <a:srgbClr val="000000"/>
                </a:solidFill>
              </a:rPr>
              <a:t>Three Files</a:t>
            </a:r>
          </a:p>
          <a:p>
            <a:pPr lvl="1" eaLnBrk="1" hangingPunct="1">
              <a:lnSpc>
                <a:spcPct val="90000"/>
              </a:lnSpc>
            </a:pPr>
            <a:r>
              <a:rPr lang="en-US" sz="1800" dirty="0" smtClean="0">
                <a:solidFill>
                  <a:srgbClr val="000000"/>
                </a:solidFill>
              </a:rPr>
              <a:t>Local Section Roster</a:t>
            </a:r>
          </a:p>
          <a:p>
            <a:pPr lvl="2" eaLnBrk="1" hangingPunct="1">
              <a:lnSpc>
                <a:spcPct val="90000"/>
              </a:lnSpc>
            </a:pPr>
            <a:r>
              <a:rPr lang="en-US" sz="1600" dirty="0" smtClean="0">
                <a:solidFill>
                  <a:srgbClr val="000000"/>
                </a:solidFill>
              </a:rPr>
              <a:t>(Name, Addresses, Email, Demographic Data)</a:t>
            </a:r>
          </a:p>
          <a:p>
            <a:pPr lvl="1" eaLnBrk="1" hangingPunct="1">
              <a:lnSpc>
                <a:spcPct val="90000"/>
              </a:lnSpc>
            </a:pPr>
            <a:r>
              <a:rPr lang="en-US" sz="1800" dirty="0" smtClean="0">
                <a:solidFill>
                  <a:srgbClr val="000000"/>
                </a:solidFill>
              </a:rPr>
              <a:t>Activity Report</a:t>
            </a:r>
          </a:p>
          <a:p>
            <a:pPr lvl="2" eaLnBrk="1" hangingPunct="1">
              <a:lnSpc>
                <a:spcPct val="90000"/>
              </a:lnSpc>
            </a:pPr>
            <a:r>
              <a:rPr lang="en-US" sz="1600" dirty="0" smtClean="0">
                <a:solidFill>
                  <a:srgbClr val="000000"/>
                </a:solidFill>
              </a:rPr>
              <a:t>(Address Changes, New/Deceased Members, etc.)</a:t>
            </a:r>
          </a:p>
          <a:p>
            <a:pPr lvl="1" eaLnBrk="1" hangingPunct="1">
              <a:lnSpc>
                <a:spcPct val="90000"/>
              </a:lnSpc>
            </a:pPr>
            <a:r>
              <a:rPr lang="en-US" sz="1800" dirty="0" smtClean="0">
                <a:solidFill>
                  <a:srgbClr val="000000"/>
                </a:solidFill>
              </a:rPr>
              <a:t>Demographic Report</a:t>
            </a:r>
          </a:p>
          <a:p>
            <a:pPr lvl="2" eaLnBrk="1" hangingPunct="1">
              <a:lnSpc>
                <a:spcPct val="90000"/>
              </a:lnSpc>
            </a:pPr>
            <a:r>
              <a:rPr lang="en-US" sz="1600" dirty="0" smtClean="0">
                <a:solidFill>
                  <a:srgbClr val="000000"/>
                </a:solidFill>
              </a:rPr>
              <a:t>(Age, Years of Service, Education, Gender…)</a:t>
            </a:r>
          </a:p>
          <a:p>
            <a:pPr eaLnBrk="1" hangingPunct="1">
              <a:lnSpc>
                <a:spcPct val="90000"/>
              </a:lnSpc>
            </a:pPr>
            <a:r>
              <a:rPr lang="en-US" sz="2000" dirty="0" smtClean="0">
                <a:solidFill>
                  <a:srgbClr val="000000"/>
                </a:solidFill>
              </a:rPr>
              <a:t>Updated Monthly/Email Notification</a:t>
            </a:r>
          </a:p>
          <a:p>
            <a:pPr eaLnBrk="1" hangingPunct="1">
              <a:lnSpc>
                <a:spcPct val="90000"/>
              </a:lnSpc>
            </a:pPr>
            <a:r>
              <a:rPr lang="en-US" sz="2000" dirty="0" smtClean="0">
                <a:solidFill>
                  <a:srgbClr val="000000"/>
                </a:solidFill>
              </a:rPr>
              <a:t>Demo During ACS Resource Fair Saturday</a:t>
            </a:r>
          </a:p>
          <a:p>
            <a:pPr eaLnBrk="1" hangingPunct="1">
              <a:lnSpc>
                <a:spcPct val="90000"/>
              </a:lnSpc>
            </a:pPr>
            <a:r>
              <a:rPr lang="en-US" sz="2000" dirty="0" smtClean="0">
                <a:solidFill>
                  <a:srgbClr val="000000"/>
                </a:solidFill>
              </a:rPr>
              <a:t>You will be given access to your </a:t>
            </a:r>
            <a:r>
              <a:rPr lang="en-US" sz="2000" dirty="0" err="1" smtClean="0">
                <a:solidFill>
                  <a:srgbClr val="000000"/>
                </a:solidFill>
              </a:rPr>
              <a:t>eRoster</a:t>
            </a:r>
            <a:r>
              <a:rPr lang="en-US" sz="2000" dirty="0" smtClean="0">
                <a:solidFill>
                  <a:srgbClr val="000000"/>
                </a:solidFill>
              </a:rPr>
              <a:t> by January 24</a:t>
            </a:r>
            <a:r>
              <a:rPr lang="en-US" sz="2000" baseline="30000" dirty="0" smtClean="0">
                <a:solidFill>
                  <a:srgbClr val="000000"/>
                </a:solidFill>
              </a:rPr>
              <a:t>th</a:t>
            </a:r>
            <a:r>
              <a:rPr lang="en-US" sz="2000" dirty="0" smtClean="0">
                <a:solidFill>
                  <a:srgbClr val="000000"/>
                </a:solidFill>
              </a:rPr>
              <a:t> and will soon begin receiving communications about using the Roster</a:t>
            </a:r>
          </a:p>
        </p:txBody>
      </p:sp>
      <p:sp>
        <p:nvSpPr>
          <p:cNvPr id="5" name="Footer Placeholder 3"/>
          <p:cNvSpPr>
            <a:spLocks noGrp="1"/>
          </p:cNvSpPr>
          <p:nvPr>
            <p:ph type="ftr" sz="quarter" idx="10"/>
          </p:nvPr>
        </p:nvSpPr>
        <p:spPr>
          <a:xfrm>
            <a:off x="817563" y="6462713"/>
            <a:ext cx="2895600" cy="27940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dirty="0">
                <a:solidFill>
                  <a:schemeClr val="tx2"/>
                </a:solidFill>
              </a:rPr>
              <a:t>American Chemical Society</a:t>
            </a:r>
          </a:p>
        </p:txBody>
      </p:sp>
    </p:spTree>
    <p:custDataLst>
      <p:tags r:id="rId1"/>
    </p:custDataLst>
    <p:extLst>
      <p:ext uri="{BB962C8B-B14F-4D97-AF65-F5344CB8AC3E}">
        <p14:creationId xmlns:p14="http://schemas.microsoft.com/office/powerpoint/2010/main" val="106290692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OTHER ACS RESOURCES</a:t>
            </a:r>
            <a:endParaRPr lang="en-US" dirty="0">
              <a:solidFill>
                <a:srgbClr val="000000"/>
              </a:solidFill>
            </a:endParaRPr>
          </a:p>
        </p:txBody>
      </p:sp>
      <p:sp>
        <p:nvSpPr>
          <p:cNvPr id="3" name="Content Placeholder 2"/>
          <p:cNvSpPr>
            <a:spLocks noGrp="1"/>
          </p:cNvSpPr>
          <p:nvPr>
            <p:ph idx="1"/>
          </p:nvPr>
        </p:nvSpPr>
        <p:spPr>
          <a:xfrm>
            <a:off x="827088" y="1773238"/>
            <a:ext cx="4049712" cy="4352925"/>
          </a:xfrm>
        </p:spPr>
        <p:txBody>
          <a:bodyPr/>
          <a:lstStyle/>
          <a:p>
            <a:r>
              <a:rPr lang="en-US" b="1" dirty="0" smtClean="0">
                <a:solidFill>
                  <a:srgbClr val="000000"/>
                </a:solidFill>
              </a:rPr>
              <a:t>Use the ACS FREE service—Webs.com—to develop a website</a:t>
            </a:r>
          </a:p>
          <a:p>
            <a:r>
              <a:rPr lang="en-US" b="1" dirty="0" smtClean="0">
                <a:solidFill>
                  <a:srgbClr val="000000"/>
                </a:solidFill>
              </a:rPr>
              <a:t>Visit </a:t>
            </a:r>
            <a:r>
              <a:rPr lang="en-US" b="1" dirty="0" smtClean="0">
                <a:solidFill>
                  <a:srgbClr val="000000"/>
                </a:solidFill>
                <a:hlinkClick r:id="rId3"/>
              </a:rPr>
              <a:t>www.acs.org/getinvolved</a:t>
            </a:r>
            <a:r>
              <a:rPr lang="en-US" b="1" dirty="0" smtClean="0">
                <a:solidFill>
                  <a:srgbClr val="000000"/>
                </a:solidFill>
              </a:rPr>
              <a:t> (great page to bookmark )</a:t>
            </a:r>
          </a:p>
          <a:p>
            <a:r>
              <a:rPr lang="en-US" b="1" dirty="0" smtClean="0">
                <a:solidFill>
                  <a:srgbClr val="000000"/>
                </a:solidFill>
              </a:rPr>
              <a:t>Visit the ACS Network (Volunteer Support and Engagement)</a:t>
            </a:r>
          </a:p>
          <a:p>
            <a:pPr marL="0" indent="0">
              <a:buNone/>
            </a:pPr>
            <a:endParaRPr lang="en-US" b="1" dirty="0" smtClean="0">
              <a:solidFill>
                <a:srgbClr val="000000"/>
              </a:solidFill>
            </a:endParaRPr>
          </a:p>
          <a:p>
            <a:endParaRPr lang="en-US" dirty="0"/>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29</a:t>
            </a:fld>
            <a:endParaRPr lang="en-GB"/>
          </a:p>
        </p:txBody>
      </p:sp>
      <p:pic>
        <p:nvPicPr>
          <p:cNvPr id="7" name="Picture 6"/>
          <p:cNvPicPr>
            <a:picLocks noChangeAspect="1"/>
          </p:cNvPicPr>
          <p:nvPr/>
        </p:nvPicPr>
        <p:blipFill>
          <a:blip r:embed="rId4"/>
          <a:stretch>
            <a:fillRect/>
          </a:stretch>
        </p:blipFill>
        <p:spPr>
          <a:xfrm>
            <a:off x="5105400" y="1828800"/>
            <a:ext cx="3886200" cy="4283745"/>
          </a:xfrm>
          <a:prstGeom prst="rect">
            <a:avLst/>
          </a:prstGeom>
          <a:ln w="12700">
            <a:solidFill>
              <a:schemeClr val="tx1"/>
            </a:solidFill>
          </a:ln>
        </p:spPr>
      </p:pic>
    </p:spTree>
    <p:extLst>
      <p:ext uri="{BB962C8B-B14F-4D97-AF65-F5344CB8AC3E}">
        <p14:creationId xmlns:p14="http://schemas.microsoft.com/office/powerpoint/2010/main" val="16092759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381000" y="1844675"/>
            <a:ext cx="6172200" cy="1439863"/>
          </a:xfrm>
        </p:spPr>
        <p:txBody>
          <a:bodyPr/>
          <a:lstStyle/>
          <a:p>
            <a:pPr algn="ctr" eaLnBrk="1" hangingPunct="1"/>
            <a:r>
              <a:rPr lang="en-US" dirty="0" smtClean="0">
                <a:ea typeface="ＭＳ Ｐゴシック" pitchFamily="34" charset="-128"/>
              </a:rPr>
              <a:t>The Committee on Local Section Activities</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4" name="TextBox 3"/>
          <p:cNvSpPr txBox="1"/>
          <p:nvPr/>
        </p:nvSpPr>
        <p:spPr>
          <a:xfrm>
            <a:off x="381000" y="3886200"/>
            <a:ext cx="6172200" cy="369332"/>
          </a:xfrm>
          <a:prstGeom prst="rect">
            <a:avLst/>
          </a:prstGeom>
          <a:noFill/>
        </p:spPr>
        <p:txBody>
          <a:bodyPr wrap="square" rtlCol="0">
            <a:spAutoFit/>
          </a:bodyPr>
          <a:lstStyle/>
          <a:p>
            <a:pPr algn="ctr"/>
            <a:r>
              <a:rPr lang="en-US" dirty="0" smtClean="0">
                <a:solidFill>
                  <a:schemeClr val="bg1"/>
                </a:solidFill>
              </a:rPr>
              <a:t>Martin Rudd, 2015 Chair LSAC</a:t>
            </a:r>
            <a:endParaRPr lang="en-US" dirty="0">
              <a:solidFill>
                <a:schemeClr val="bg1"/>
              </a:solidFill>
            </a:endParaRPr>
          </a:p>
        </p:txBody>
      </p:sp>
    </p:spTree>
    <p:custDataLst>
      <p:tags r:id="rId1"/>
    </p:custDataLst>
    <p:extLst>
      <p:ext uri="{BB962C8B-B14F-4D97-AF65-F5344CB8AC3E}">
        <p14:creationId xmlns:p14="http://schemas.microsoft.com/office/powerpoint/2010/main" val="10236320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95400"/>
            <a:ext cx="6149975" cy="4191000"/>
          </a:xfrm>
        </p:spPr>
        <p:txBody>
          <a:bodyPr/>
          <a:lstStyle/>
          <a:p>
            <a:pPr marL="0" indent="0" algn="ctr"/>
            <a:r>
              <a:rPr lang="en-US" sz="2800" dirty="0" smtClean="0">
                <a:solidFill>
                  <a:srgbClr val="000000"/>
                </a:solidFill>
              </a:rPr>
              <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r>
              <a:rPr lang="en-US" sz="2800" dirty="0" smtClean="0">
                <a:solidFill>
                  <a:srgbClr val="000000"/>
                </a:solidFill>
              </a:rPr>
              <a:t>OBTAINING HELP:</a:t>
            </a:r>
            <a:r>
              <a:rPr lang="en-US" sz="4000" dirty="0" smtClean="0">
                <a:solidFill>
                  <a:srgbClr val="000000"/>
                </a:solidFill>
              </a:rPr>
              <a:t/>
            </a:r>
            <a:br>
              <a:rPr lang="en-US" sz="4000" dirty="0" smtClean="0">
                <a:solidFill>
                  <a:srgbClr val="000000"/>
                </a:solidFill>
              </a:rPr>
            </a:br>
            <a:r>
              <a:rPr lang="en-US" sz="4000" dirty="0" smtClean="0">
                <a:solidFill>
                  <a:srgbClr val="000000"/>
                </a:solidFill>
              </a:rPr>
              <a:t>   </a:t>
            </a:r>
            <a:r>
              <a:rPr lang="en-US" dirty="0" smtClean="0">
                <a:solidFill>
                  <a:srgbClr val="000000"/>
                </a:solidFill>
              </a:rPr>
              <a:t>Email </a:t>
            </a:r>
            <a:r>
              <a:rPr lang="en-US" dirty="0" smtClean="0">
                <a:solidFill>
                  <a:srgbClr val="000000"/>
                </a:solidFill>
                <a:hlinkClick r:id="rId3"/>
              </a:rPr>
              <a:t>lsac@acs.org</a:t>
            </a:r>
            <a:r>
              <a:rPr lang="en-US" dirty="0" smtClean="0">
                <a:solidFill>
                  <a:srgbClr val="000000"/>
                </a:solidFill>
              </a:rPr>
              <a:t> or </a:t>
            </a:r>
            <a:r>
              <a:rPr lang="en-US" dirty="0" smtClean="0">
                <a:solidFill>
                  <a:srgbClr val="000000"/>
                </a:solidFill>
                <a:hlinkClick r:id="rId4"/>
              </a:rPr>
              <a:t>olsa@acs.org</a:t>
            </a:r>
            <a:r>
              <a:rPr lang="en-US" dirty="0" smtClean="0">
                <a:solidFill>
                  <a:srgbClr val="000000"/>
                </a:solidFill>
              </a:rPr>
              <a:t/>
            </a:r>
            <a:br>
              <a:rPr lang="en-US" dirty="0" smtClean="0">
                <a:solidFill>
                  <a:srgbClr val="000000"/>
                </a:solidFill>
              </a:rPr>
            </a:br>
            <a:r>
              <a:rPr lang="en-US" dirty="0" smtClean="0">
                <a:solidFill>
                  <a:srgbClr val="000000"/>
                </a:solidFill>
              </a:rPr>
              <a:t>     LSAC members</a:t>
            </a:r>
            <a:br>
              <a:rPr lang="en-US" dirty="0" smtClean="0">
                <a:solidFill>
                  <a:srgbClr val="000000"/>
                </a:solidFill>
              </a:rPr>
            </a:br>
            <a:r>
              <a:rPr lang="en-US" dirty="0" smtClean="0">
                <a:solidFill>
                  <a:srgbClr val="000000"/>
                </a:solidFill>
              </a:rPr>
              <a:t>     ACS Staff</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r>
              <a:rPr lang="en-US" dirty="0" smtClean="0">
                <a:solidFill>
                  <a:srgbClr val="000000"/>
                </a:solidFill>
              </a:rPr>
              <a:t/>
            </a:r>
            <a:br>
              <a:rPr lang="en-US" dirty="0" smtClean="0">
                <a:solidFill>
                  <a:srgbClr val="000000"/>
                </a:solidFill>
              </a:rPr>
            </a:br>
            <a:endParaRPr lang="en-US" dirty="0">
              <a:solidFill>
                <a:srgbClr val="000000"/>
              </a:solidFill>
            </a:endParaRP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30</a:t>
            </a:fld>
            <a:endParaRPr lang="en-GB"/>
          </a:p>
        </p:txBody>
      </p:sp>
    </p:spTree>
    <p:extLst>
      <p:ext uri="{BB962C8B-B14F-4D97-AF65-F5344CB8AC3E}">
        <p14:creationId xmlns:p14="http://schemas.microsoft.com/office/powerpoint/2010/main" val="110238378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
          <p:cNvSpPr>
            <a:spLocks noGrp="1" noChangeArrowheads="1"/>
          </p:cNvSpPr>
          <p:nvPr>
            <p:ph type="ftr" sz="quarter" idx="4294967295"/>
          </p:nvPr>
        </p:nvSpPr>
        <p:spPr>
          <a:xfrm>
            <a:off x="746125" y="500042"/>
            <a:ext cx="4111627" cy="642942"/>
          </a:xfrm>
          <a:prstGeom prst="rect">
            <a:avLst/>
          </a:prstGeom>
          <a:noFill/>
          <a:ln>
            <a:miter lim="800000"/>
            <a:headEnd/>
            <a:tailEnd/>
          </a:ln>
        </p:spPr>
        <p:txBody>
          <a:bodyPr/>
          <a:lstStyle/>
          <a:p>
            <a:r>
              <a:rPr lang="en-GB" sz="1400" dirty="0" smtClean="0"/>
              <a:t>American Chemical Society</a:t>
            </a:r>
          </a:p>
        </p:txBody>
      </p:sp>
      <p:sp>
        <p:nvSpPr>
          <p:cNvPr id="21507" name="Rectangle 4"/>
          <p:cNvSpPr>
            <a:spLocks noGrp="1" noChangeArrowheads="1"/>
          </p:cNvSpPr>
          <p:nvPr>
            <p:ph type="ctrTitle"/>
          </p:nvPr>
        </p:nvSpPr>
        <p:spPr>
          <a:xfrm>
            <a:off x="914400" y="2133600"/>
            <a:ext cx="5329237" cy="3270250"/>
          </a:xfrm>
        </p:spPr>
        <p:txBody>
          <a:bodyPr/>
          <a:lstStyle/>
          <a:p>
            <a:pPr algn="ctr" eaLnBrk="1" hangingPunct="1"/>
            <a:r>
              <a:rPr lang="en-US" dirty="0" smtClean="0"/>
              <a:t>Partners for</a:t>
            </a:r>
            <a:br>
              <a:rPr lang="en-US" dirty="0" smtClean="0"/>
            </a:br>
            <a:r>
              <a:rPr lang="en-US" dirty="0" smtClean="0"/>
              <a:t>Progress and Prosperity</a:t>
            </a:r>
            <a:br>
              <a:rPr lang="en-US" dirty="0" smtClean="0"/>
            </a:br>
            <a:r>
              <a:rPr lang="en-US" dirty="0" smtClean="0"/>
              <a:t>Awards</a:t>
            </a: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GB" dirty="0" smtClean="0"/>
          </a:p>
        </p:txBody>
      </p:sp>
      <p:sp>
        <p:nvSpPr>
          <p:cNvPr id="21508" name="Rectangle 5"/>
          <p:cNvSpPr>
            <a:spLocks noGrp="1" noChangeArrowheads="1"/>
          </p:cNvSpPr>
          <p:nvPr>
            <p:ph type="subTitle" idx="1"/>
          </p:nvPr>
        </p:nvSpPr>
        <p:spPr>
          <a:xfrm>
            <a:off x="919163" y="4543425"/>
            <a:ext cx="5176837" cy="1552575"/>
          </a:xfrm>
        </p:spPr>
        <p:txBody>
          <a:bodyPr/>
          <a:lstStyle/>
          <a:p>
            <a:pPr algn="ctr" eaLnBrk="1" hangingPunct="1">
              <a:spcBef>
                <a:spcPts val="0"/>
              </a:spcBef>
              <a:spcAft>
                <a:spcPts val="0"/>
              </a:spcAft>
            </a:pPr>
            <a:r>
              <a:rPr lang="en-GB" sz="2400" dirty="0" smtClean="0"/>
              <a:t>Dr. Marinda Li Wu</a:t>
            </a:r>
            <a:endParaRPr lang="en-GB" sz="1100" dirty="0" smtClean="0"/>
          </a:p>
          <a:p>
            <a:pPr algn="ctr" eaLnBrk="1" hangingPunct="1">
              <a:spcBef>
                <a:spcPts val="0"/>
              </a:spcBef>
              <a:spcAft>
                <a:spcPts val="0"/>
              </a:spcAft>
            </a:pPr>
            <a:r>
              <a:rPr lang="en-GB" sz="2400" dirty="0" smtClean="0"/>
              <a:t>2014 ACS Immediate Past President</a:t>
            </a:r>
          </a:p>
          <a:p>
            <a:pPr algn="ctr" eaLnBrk="1" hangingPunct="1">
              <a:spcBef>
                <a:spcPts val="0"/>
              </a:spcBef>
              <a:spcAft>
                <a:spcPts val="0"/>
              </a:spcAft>
            </a:pPr>
            <a:endParaRPr lang="en-GB" sz="1600" dirty="0" smtClean="0"/>
          </a:p>
        </p:txBody>
      </p:sp>
      <p:grpSp>
        <p:nvGrpSpPr>
          <p:cNvPr id="2" name="Group 1"/>
          <p:cNvGrpSpPr/>
          <p:nvPr/>
        </p:nvGrpSpPr>
        <p:grpSpPr>
          <a:xfrm>
            <a:off x="7086600" y="4605868"/>
            <a:ext cx="1732440" cy="1683109"/>
            <a:chOff x="6801960" y="2667000"/>
            <a:chExt cx="2189640" cy="2127290"/>
          </a:xfrm>
        </p:grpSpPr>
        <p:pic>
          <p:nvPicPr>
            <p:cNvPr id="9" name="Picture 4" descr="http://ts4.mm.bing.net/th?id=H.4517039426896467&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1960" y="2985810"/>
              <a:ext cx="2189640" cy="18084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C:\Users\Marinda\Dropbox\ACS\PPP logo black letters.png"/>
            <p:cNvPicPr>
              <a:picLocks noChangeAspect="1" noChangeArrowheads="1"/>
            </p:cNvPicPr>
            <p:nvPr/>
          </p:nvPicPr>
          <p:blipFill>
            <a:blip r:embed="rId4" cstate="print"/>
            <a:srcRect/>
            <a:stretch>
              <a:fillRect/>
            </a:stretch>
          </p:blipFill>
          <p:spPr bwMode="auto">
            <a:xfrm>
              <a:off x="7210980" y="2667000"/>
              <a:ext cx="1399620" cy="1399620"/>
            </a:xfrm>
            <a:prstGeom prst="rect">
              <a:avLst/>
            </a:prstGeom>
            <a:noFill/>
          </p:spPr>
        </p:pic>
      </p:grpSp>
      <p:pic>
        <p:nvPicPr>
          <p:cNvPr id="1026" name="Picture 2" descr="C:\Users\lle95\AppData\Local\Microsoft\Windows\Temporary Internet Files\Content.Outlook\CCMGWXH2\MLW Official ACS Photo 2013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0216" y="1981200"/>
            <a:ext cx="1563104" cy="2297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394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miter lim="800000"/>
            <a:headEnd/>
            <a:tailEnd/>
          </a:ln>
        </p:spPr>
        <p:txBody>
          <a:bodyPr/>
          <a:lstStyle/>
          <a:p>
            <a:r>
              <a:rPr lang="en-GB" smtClean="0"/>
              <a:t>American Chemical Society</a:t>
            </a:r>
          </a:p>
        </p:txBody>
      </p:sp>
      <p:sp>
        <p:nvSpPr>
          <p:cNvPr id="22531" name="Slide Number Placeholder 4"/>
          <p:cNvSpPr>
            <a:spLocks noGrp="1"/>
          </p:cNvSpPr>
          <p:nvPr>
            <p:ph type="sldNum" sz="quarter" idx="11"/>
          </p:nvPr>
        </p:nvSpPr>
        <p:spPr>
          <a:noFill/>
          <a:ln>
            <a:miter lim="800000"/>
            <a:headEnd/>
            <a:tailEnd/>
          </a:ln>
        </p:spPr>
        <p:txBody>
          <a:bodyPr/>
          <a:lstStyle/>
          <a:p>
            <a:fld id="{3E1F7469-2673-44C1-8E56-AD07259E19AA}" type="slidenum">
              <a:rPr lang="en-GB"/>
              <a:pPr/>
              <a:t>32</a:t>
            </a:fld>
            <a:endParaRPr lang="en-GB"/>
          </a:p>
        </p:txBody>
      </p:sp>
      <p:sp>
        <p:nvSpPr>
          <p:cNvPr id="22532" name="Rectangle 4"/>
          <p:cNvSpPr>
            <a:spLocks noGrp="1" noChangeArrowheads="1"/>
          </p:cNvSpPr>
          <p:nvPr>
            <p:ph type="title"/>
          </p:nvPr>
        </p:nvSpPr>
        <p:spPr>
          <a:xfrm>
            <a:off x="685800" y="304801"/>
            <a:ext cx="6096000" cy="990600"/>
          </a:xfrm>
        </p:spPr>
        <p:txBody>
          <a:bodyPr/>
          <a:lstStyle/>
          <a:p>
            <a:pPr eaLnBrk="1" hangingPunct="1"/>
            <a:r>
              <a:rPr lang="en-GB" sz="2800" dirty="0" smtClean="0"/>
              <a:t>Partners for Progress &amp; Prosperity (P3) Award</a:t>
            </a:r>
          </a:p>
        </p:txBody>
      </p:sp>
      <p:sp>
        <p:nvSpPr>
          <p:cNvPr id="22533" name="Rectangle 5"/>
          <p:cNvSpPr>
            <a:spLocks noGrp="1" noChangeArrowheads="1"/>
          </p:cNvSpPr>
          <p:nvPr>
            <p:ph type="body" idx="1"/>
          </p:nvPr>
        </p:nvSpPr>
        <p:spPr>
          <a:xfrm>
            <a:off x="914400" y="1600200"/>
            <a:ext cx="7707313" cy="4267200"/>
          </a:xfrm>
        </p:spPr>
        <p:txBody>
          <a:bodyPr/>
          <a:lstStyle/>
          <a:p>
            <a:pPr marL="0" indent="0">
              <a:spcBef>
                <a:spcPts val="600"/>
              </a:spcBef>
              <a:spcAft>
                <a:spcPts val="0"/>
              </a:spcAft>
              <a:buNone/>
            </a:pPr>
            <a:r>
              <a:rPr lang="en-US" sz="2000" u="sng" dirty="0" smtClean="0"/>
              <a:t>Purpose &amp; Funding</a:t>
            </a:r>
          </a:p>
          <a:p>
            <a:pPr marL="0" indent="0">
              <a:spcBef>
                <a:spcPts val="600"/>
              </a:spcBef>
              <a:spcAft>
                <a:spcPts val="0"/>
              </a:spcAft>
              <a:buNone/>
            </a:pPr>
            <a:endParaRPr lang="en-US" sz="100" b="1" u="sng" dirty="0" smtClean="0"/>
          </a:p>
          <a:p>
            <a:pPr>
              <a:spcBef>
                <a:spcPts val="600"/>
              </a:spcBef>
              <a:spcAft>
                <a:spcPts val="0"/>
              </a:spcAft>
            </a:pPr>
            <a:r>
              <a:rPr lang="en-US" sz="2000" dirty="0" smtClean="0"/>
              <a:t>To </a:t>
            </a:r>
            <a:r>
              <a:rPr lang="en-US" sz="2000" dirty="0"/>
              <a:t>recognize successful and exemplary partnerships </a:t>
            </a:r>
            <a:r>
              <a:rPr lang="en-US" sz="2000" dirty="0" smtClean="0"/>
              <a:t>resulting </a:t>
            </a:r>
            <a:r>
              <a:rPr lang="en-US" sz="2000" dirty="0"/>
              <a:t>in impactful </a:t>
            </a:r>
            <a:r>
              <a:rPr lang="en-US" sz="2000" dirty="0" smtClean="0"/>
              <a:t>outcomes between </a:t>
            </a:r>
          </a:p>
          <a:p>
            <a:pPr lvl="1">
              <a:spcBef>
                <a:spcPts val="600"/>
              </a:spcBef>
              <a:spcAft>
                <a:spcPts val="0"/>
              </a:spcAft>
            </a:pPr>
            <a:r>
              <a:rPr lang="en-US" sz="2000" dirty="0" smtClean="0"/>
              <a:t>industry</a:t>
            </a:r>
          </a:p>
          <a:p>
            <a:pPr lvl="1">
              <a:spcBef>
                <a:spcPts val="600"/>
              </a:spcBef>
              <a:spcAft>
                <a:spcPts val="0"/>
              </a:spcAft>
            </a:pPr>
            <a:r>
              <a:rPr lang="en-US" sz="2000" dirty="0" smtClean="0"/>
              <a:t>academia</a:t>
            </a:r>
          </a:p>
          <a:p>
            <a:pPr lvl="1">
              <a:spcBef>
                <a:spcPts val="600"/>
              </a:spcBef>
              <a:spcAft>
                <a:spcPts val="0"/>
              </a:spcAft>
            </a:pPr>
            <a:r>
              <a:rPr lang="en-US" sz="2000" dirty="0" smtClean="0"/>
              <a:t>government</a:t>
            </a:r>
          </a:p>
          <a:p>
            <a:pPr lvl="1">
              <a:spcBef>
                <a:spcPts val="600"/>
              </a:spcBef>
              <a:spcAft>
                <a:spcPts val="0"/>
              </a:spcAft>
            </a:pPr>
            <a:r>
              <a:rPr lang="en-US" sz="2000" dirty="0" smtClean="0"/>
              <a:t>small </a:t>
            </a:r>
            <a:r>
              <a:rPr lang="en-US" sz="2000" dirty="0"/>
              <a:t>business </a:t>
            </a:r>
            <a:endParaRPr lang="en-US" sz="2000" dirty="0" smtClean="0"/>
          </a:p>
          <a:p>
            <a:pPr lvl="1">
              <a:spcBef>
                <a:spcPts val="600"/>
              </a:spcBef>
              <a:spcAft>
                <a:spcPts val="0"/>
              </a:spcAft>
            </a:pPr>
            <a:r>
              <a:rPr lang="en-US" sz="2000" dirty="0" smtClean="0"/>
              <a:t>other domestic or </a:t>
            </a:r>
            <a:r>
              <a:rPr lang="en-US" sz="2000" dirty="0"/>
              <a:t>overseas </a:t>
            </a:r>
            <a:r>
              <a:rPr lang="en-US" sz="2000" dirty="0" smtClean="0"/>
              <a:t>entities (e.g., local sections, international </a:t>
            </a:r>
            <a:r>
              <a:rPr lang="en-US" sz="2000" dirty="0"/>
              <a:t>ACS chapters, </a:t>
            </a:r>
            <a:r>
              <a:rPr lang="en-US" sz="2000" dirty="0" smtClean="0"/>
              <a:t>ACS divisions, chemical or other professional societies)</a:t>
            </a:r>
          </a:p>
          <a:p>
            <a:pPr>
              <a:spcBef>
                <a:spcPts val="600"/>
              </a:spcBef>
              <a:spcAft>
                <a:spcPts val="0"/>
              </a:spcAft>
            </a:pPr>
            <a:r>
              <a:rPr lang="en-US" sz="2000" dirty="0" smtClean="0"/>
              <a:t>Seed </a:t>
            </a:r>
            <a:r>
              <a:rPr lang="en-US" sz="2000" dirty="0" smtClean="0">
                <a:solidFill>
                  <a:srgbClr val="0039A6"/>
                </a:solidFill>
              </a:rPr>
              <a:t>funding from 2014 Immediate Past President </a:t>
            </a:r>
            <a:r>
              <a:rPr lang="en-US" sz="2000" dirty="0" err="1" smtClean="0">
                <a:solidFill>
                  <a:srgbClr val="0039A6"/>
                </a:solidFill>
              </a:rPr>
              <a:t>Marinda</a:t>
            </a:r>
            <a:r>
              <a:rPr lang="en-US" sz="2000" dirty="0" smtClean="0">
                <a:solidFill>
                  <a:srgbClr val="0039A6"/>
                </a:solidFill>
              </a:rPr>
              <a:t> Li Wu’s budget</a:t>
            </a:r>
          </a:p>
          <a:p>
            <a:pPr lvl="1">
              <a:spcBef>
                <a:spcPts val="600"/>
              </a:spcBef>
              <a:spcAft>
                <a:spcPts val="0"/>
              </a:spcAft>
            </a:pPr>
            <a:endParaRPr lang="en-US" sz="2000" dirty="0" smtClean="0">
              <a:solidFill>
                <a:srgbClr val="0039A6"/>
              </a:solidFill>
            </a:endParaRPr>
          </a:p>
          <a:p>
            <a:pPr eaLnBrk="1" hangingPunct="1">
              <a:spcBef>
                <a:spcPts val="600"/>
              </a:spcBef>
              <a:spcAft>
                <a:spcPts val="0"/>
              </a:spcAft>
            </a:pPr>
            <a:endParaRPr lang="en-GB" sz="1600" dirty="0" smtClean="0"/>
          </a:p>
        </p:txBody>
      </p:sp>
    </p:spTree>
    <p:extLst>
      <p:ext uri="{BB962C8B-B14F-4D97-AF65-F5344CB8AC3E}">
        <p14:creationId xmlns:p14="http://schemas.microsoft.com/office/powerpoint/2010/main" val="3802062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miter lim="800000"/>
            <a:headEnd/>
            <a:tailEnd/>
          </a:ln>
        </p:spPr>
        <p:txBody>
          <a:bodyPr/>
          <a:lstStyle/>
          <a:p>
            <a:r>
              <a:rPr lang="en-GB" smtClean="0"/>
              <a:t>American Chemical Society</a:t>
            </a:r>
          </a:p>
        </p:txBody>
      </p:sp>
      <p:sp>
        <p:nvSpPr>
          <p:cNvPr id="22531" name="Slide Number Placeholder 4"/>
          <p:cNvSpPr>
            <a:spLocks noGrp="1"/>
          </p:cNvSpPr>
          <p:nvPr>
            <p:ph type="sldNum" sz="quarter" idx="11"/>
          </p:nvPr>
        </p:nvSpPr>
        <p:spPr>
          <a:noFill/>
          <a:ln>
            <a:miter lim="800000"/>
            <a:headEnd/>
            <a:tailEnd/>
          </a:ln>
        </p:spPr>
        <p:txBody>
          <a:bodyPr/>
          <a:lstStyle/>
          <a:p>
            <a:fld id="{3E1F7469-2673-44C1-8E56-AD07259E19AA}" type="slidenum">
              <a:rPr lang="en-GB"/>
              <a:pPr/>
              <a:t>33</a:t>
            </a:fld>
            <a:endParaRPr lang="en-GB"/>
          </a:p>
        </p:txBody>
      </p:sp>
      <p:sp>
        <p:nvSpPr>
          <p:cNvPr id="22532" name="Rectangle 4"/>
          <p:cNvSpPr>
            <a:spLocks noGrp="1" noChangeArrowheads="1"/>
          </p:cNvSpPr>
          <p:nvPr>
            <p:ph type="title"/>
          </p:nvPr>
        </p:nvSpPr>
        <p:spPr>
          <a:xfrm>
            <a:off x="685800" y="304801"/>
            <a:ext cx="6096000" cy="990600"/>
          </a:xfrm>
        </p:spPr>
        <p:txBody>
          <a:bodyPr/>
          <a:lstStyle/>
          <a:p>
            <a:pPr eaLnBrk="1" hangingPunct="1"/>
            <a:r>
              <a:rPr lang="en-GB" sz="2800" dirty="0" smtClean="0"/>
              <a:t>Partners for Progress &amp; Prosperity (P3) Award</a:t>
            </a:r>
          </a:p>
        </p:txBody>
      </p:sp>
      <p:sp>
        <p:nvSpPr>
          <p:cNvPr id="22533" name="Rectangle 5"/>
          <p:cNvSpPr>
            <a:spLocks noGrp="1" noChangeArrowheads="1"/>
          </p:cNvSpPr>
          <p:nvPr>
            <p:ph type="body" idx="1"/>
          </p:nvPr>
        </p:nvSpPr>
        <p:spPr>
          <a:xfrm>
            <a:off x="914401" y="1600200"/>
            <a:ext cx="7239000" cy="4267200"/>
          </a:xfrm>
        </p:spPr>
        <p:txBody>
          <a:bodyPr/>
          <a:lstStyle/>
          <a:p>
            <a:pPr marL="0" indent="0">
              <a:spcBef>
                <a:spcPts val="600"/>
              </a:spcBef>
              <a:spcAft>
                <a:spcPts val="0"/>
              </a:spcAft>
              <a:buNone/>
            </a:pPr>
            <a:r>
              <a:rPr lang="en-US" sz="2400" u="sng" dirty="0" smtClean="0"/>
              <a:t>Eligible Award Categories</a:t>
            </a:r>
            <a:endParaRPr lang="en-US" sz="1600" u="sng" dirty="0" smtClean="0"/>
          </a:p>
          <a:p>
            <a:pPr marL="0" indent="0">
              <a:spcBef>
                <a:spcPts val="600"/>
              </a:spcBef>
              <a:spcAft>
                <a:spcPts val="0"/>
              </a:spcAft>
              <a:buNone/>
            </a:pPr>
            <a:endParaRPr lang="en-US" sz="200" b="1" u="sng" dirty="0" smtClean="0"/>
          </a:p>
          <a:p>
            <a:pPr lvl="0"/>
            <a:r>
              <a:rPr lang="en-US" sz="2400" dirty="0" smtClean="0"/>
              <a:t>Improving the </a:t>
            </a:r>
            <a:r>
              <a:rPr lang="en-US" sz="2400" dirty="0"/>
              <a:t>public perception and appreciation for chemistry</a:t>
            </a:r>
          </a:p>
          <a:p>
            <a:pPr lvl="0"/>
            <a:r>
              <a:rPr lang="en-US" sz="2400" dirty="0" smtClean="0"/>
              <a:t>Promoting career </a:t>
            </a:r>
            <a:r>
              <a:rPr lang="en-US" sz="2400" dirty="0"/>
              <a:t>advancement opportunities and/or </a:t>
            </a:r>
            <a:r>
              <a:rPr lang="en-US" sz="2400" dirty="0" smtClean="0"/>
              <a:t>supporting </a:t>
            </a:r>
            <a:r>
              <a:rPr lang="en-US" sz="2400" dirty="0"/>
              <a:t>entrepreneurship in the chemistry enterprise</a:t>
            </a:r>
          </a:p>
          <a:p>
            <a:pPr lvl="0"/>
            <a:r>
              <a:rPr lang="en-US" sz="2400" dirty="0" smtClean="0"/>
              <a:t>Advancing advocacy </a:t>
            </a:r>
            <a:r>
              <a:rPr lang="en-US" sz="2400" dirty="0"/>
              <a:t>efforts </a:t>
            </a:r>
            <a:r>
              <a:rPr lang="en-US" sz="2400" dirty="0" smtClean="0"/>
              <a:t>government and other thought leaders’</a:t>
            </a:r>
          </a:p>
          <a:p>
            <a:pPr lvl="0"/>
            <a:r>
              <a:rPr lang="en-US" sz="2400" dirty="0" smtClean="0"/>
              <a:t>Supporting STEM </a:t>
            </a:r>
            <a:r>
              <a:rPr lang="en-US" sz="2400" dirty="0"/>
              <a:t>education </a:t>
            </a:r>
            <a:r>
              <a:rPr lang="en-US" sz="2400" dirty="0" smtClean="0"/>
              <a:t>and/or research</a:t>
            </a:r>
            <a:endParaRPr lang="en-US" sz="2400" dirty="0" smtClean="0">
              <a:solidFill>
                <a:srgbClr val="0039A6"/>
              </a:solidFill>
            </a:endParaRPr>
          </a:p>
          <a:p>
            <a:pPr eaLnBrk="1" hangingPunct="1">
              <a:spcBef>
                <a:spcPts val="600"/>
              </a:spcBef>
              <a:spcAft>
                <a:spcPts val="0"/>
              </a:spcAft>
            </a:pPr>
            <a:endParaRPr lang="en-GB" dirty="0" smtClean="0"/>
          </a:p>
        </p:txBody>
      </p:sp>
    </p:spTree>
    <p:extLst>
      <p:ext uri="{BB962C8B-B14F-4D97-AF65-F5344CB8AC3E}">
        <p14:creationId xmlns:p14="http://schemas.microsoft.com/office/powerpoint/2010/main" val="1469222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miter lim="800000"/>
            <a:headEnd/>
            <a:tailEnd/>
          </a:ln>
        </p:spPr>
        <p:txBody>
          <a:bodyPr/>
          <a:lstStyle/>
          <a:p>
            <a:r>
              <a:rPr lang="en-GB" smtClean="0"/>
              <a:t>American Chemical Society</a:t>
            </a:r>
          </a:p>
        </p:txBody>
      </p:sp>
      <p:sp>
        <p:nvSpPr>
          <p:cNvPr id="22531" name="Slide Number Placeholder 4"/>
          <p:cNvSpPr>
            <a:spLocks noGrp="1"/>
          </p:cNvSpPr>
          <p:nvPr>
            <p:ph type="sldNum" sz="quarter" idx="11"/>
          </p:nvPr>
        </p:nvSpPr>
        <p:spPr>
          <a:noFill/>
          <a:ln>
            <a:miter lim="800000"/>
            <a:headEnd/>
            <a:tailEnd/>
          </a:ln>
        </p:spPr>
        <p:txBody>
          <a:bodyPr/>
          <a:lstStyle/>
          <a:p>
            <a:fld id="{3E1F7469-2673-44C1-8E56-AD07259E19AA}" type="slidenum">
              <a:rPr lang="en-GB"/>
              <a:pPr/>
              <a:t>34</a:t>
            </a:fld>
            <a:endParaRPr lang="en-GB"/>
          </a:p>
        </p:txBody>
      </p:sp>
      <p:sp>
        <p:nvSpPr>
          <p:cNvPr id="22532" name="Rectangle 4"/>
          <p:cNvSpPr>
            <a:spLocks noGrp="1" noChangeArrowheads="1"/>
          </p:cNvSpPr>
          <p:nvPr>
            <p:ph type="title"/>
          </p:nvPr>
        </p:nvSpPr>
        <p:spPr>
          <a:xfrm>
            <a:off x="685800" y="304800"/>
            <a:ext cx="6096000" cy="990600"/>
          </a:xfrm>
        </p:spPr>
        <p:txBody>
          <a:bodyPr/>
          <a:lstStyle/>
          <a:p>
            <a:pPr eaLnBrk="1" hangingPunct="1"/>
            <a:r>
              <a:rPr lang="en-GB" sz="2800" dirty="0" smtClean="0"/>
              <a:t>Partners for Progress &amp; Prosperity (P3) Award</a:t>
            </a:r>
          </a:p>
        </p:txBody>
      </p:sp>
      <p:sp>
        <p:nvSpPr>
          <p:cNvPr id="22533" name="Rectangle 5"/>
          <p:cNvSpPr>
            <a:spLocks noGrp="1" noChangeArrowheads="1"/>
          </p:cNvSpPr>
          <p:nvPr>
            <p:ph type="body" idx="1"/>
          </p:nvPr>
        </p:nvSpPr>
        <p:spPr>
          <a:xfrm>
            <a:off x="914400" y="1676400"/>
            <a:ext cx="7848600" cy="4267200"/>
          </a:xfrm>
        </p:spPr>
        <p:txBody>
          <a:bodyPr/>
          <a:lstStyle/>
          <a:p>
            <a:pPr marL="0" indent="0">
              <a:lnSpc>
                <a:spcPct val="80000"/>
              </a:lnSpc>
              <a:spcBef>
                <a:spcPts val="600"/>
              </a:spcBef>
              <a:spcAft>
                <a:spcPts val="0"/>
              </a:spcAft>
              <a:buNone/>
            </a:pPr>
            <a:r>
              <a:rPr lang="en-US" sz="2400" u="sng" dirty="0" smtClean="0"/>
              <a:t>Award Nature &amp; Selection Process - </a:t>
            </a:r>
            <a:r>
              <a:rPr lang="en-US" sz="2400" b="1" u="sng" dirty="0" smtClean="0"/>
              <a:t>Domestic</a:t>
            </a:r>
            <a:endParaRPr lang="en-US" sz="1600" b="1" u="sng" dirty="0" smtClean="0"/>
          </a:p>
          <a:p>
            <a:pPr marL="0" indent="0">
              <a:lnSpc>
                <a:spcPct val="80000"/>
              </a:lnSpc>
              <a:spcBef>
                <a:spcPts val="600"/>
              </a:spcBef>
              <a:spcAft>
                <a:spcPts val="0"/>
              </a:spcAft>
              <a:buNone/>
            </a:pPr>
            <a:endParaRPr lang="en-US" sz="200" b="1" u="sng" dirty="0" smtClean="0"/>
          </a:p>
          <a:p>
            <a:pPr lvl="0">
              <a:lnSpc>
                <a:spcPct val="80000"/>
              </a:lnSpc>
            </a:pPr>
            <a:r>
              <a:rPr lang="en-US" sz="2400" dirty="0" smtClean="0"/>
              <a:t>Local section award</a:t>
            </a:r>
          </a:p>
          <a:p>
            <a:pPr lvl="1">
              <a:lnSpc>
                <a:spcPct val="80000"/>
              </a:lnSpc>
            </a:pPr>
            <a:r>
              <a:rPr lang="en-US" sz="2400" dirty="0" smtClean="0"/>
              <a:t>Selected by each local section</a:t>
            </a:r>
          </a:p>
          <a:p>
            <a:pPr lvl="1">
              <a:lnSpc>
                <a:spcPct val="80000"/>
              </a:lnSpc>
            </a:pPr>
            <a:r>
              <a:rPr lang="en-US" sz="2400" dirty="0" smtClean="0"/>
              <a:t>P3 Salute to Excellence</a:t>
            </a:r>
            <a:endParaRPr lang="en-US" sz="2200" dirty="0" smtClean="0"/>
          </a:p>
          <a:p>
            <a:pPr lvl="0">
              <a:lnSpc>
                <a:spcPct val="80000"/>
              </a:lnSpc>
            </a:pPr>
            <a:r>
              <a:rPr lang="en-US" sz="2400" dirty="0" smtClean="0"/>
              <a:t>Regional award (local section winners eligible)</a:t>
            </a:r>
          </a:p>
          <a:p>
            <a:pPr lvl="1">
              <a:lnSpc>
                <a:spcPct val="80000"/>
              </a:lnSpc>
            </a:pPr>
            <a:r>
              <a:rPr lang="en-US" sz="2400" dirty="0" smtClean="0"/>
              <a:t>P3 silver/gold medallion &amp; certificate of recognition for each partner, up to a maximum of $1K split equally among the partners</a:t>
            </a:r>
          </a:p>
          <a:p>
            <a:pPr marL="0" indent="0">
              <a:lnSpc>
                <a:spcPct val="80000"/>
              </a:lnSpc>
              <a:spcBef>
                <a:spcPts val="600"/>
              </a:spcBef>
              <a:spcAft>
                <a:spcPts val="0"/>
              </a:spcAft>
              <a:buNone/>
            </a:pPr>
            <a:endParaRPr lang="en-US" sz="200" b="1" u="sng" dirty="0"/>
          </a:p>
          <a:p>
            <a:pPr lvl="1">
              <a:lnSpc>
                <a:spcPct val="80000"/>
              </a:lnSpc>
            </a:pPr>
            <a:r>
              <a:rPr lang="en-US" sz="2400" dirty="0" smtClean="0"/>
              <a:t>Regional awards </a:t>
            </a:r>
            <a:r>
              <a:rPr lang="en-US" sz="2400" dirty="0"/>
              <a:t>committee </a:t>
            </a:r>
            <a:r>
              <a:rPr lang="en-US" sz="2400" dirty="0" smtClean="0"/>
              <a:t>will </a:t>
            </a:r>
            <a:r>
              <a:rPr lang="en-US" sz="2400" dirty="0"/>
              <a:t>select </a:t>
            </a:r>
            <a:r>
              <a:rPr lang="en-US" sz="2400" dirty="0" smtClean="0"/>
              <a:t>recipient</a:t>
            </a:r>
            <a:endParaRPr lang="en-GB" sz="2000" dirty="0" smtClean="0"/>
          </a:p>
        </p:txBody>
      </p:sp>
    </p:spTree>
    <p:extLst>
      <p:ext uri="{BB962C8B-B14F-4D97-AF65-F5344CB8AC3E}">
        <p14:creationId xmlns:p14="http://schemas.microsoft.com/office/powerpoint/2010/main" val="3228014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oter Placeholder 3"/>
          <p:cNvSpPr>
            <a:spLocks noGrp="1"/>
          </p:cNvSpPr>
          <p:nvPr>
            <p:ph type="ftr" sz="quarter" idx="10"/>
          </p:nvPr>
        </p:nvSpPr>
        <p:spPr>
          <a:noFill/>
          <a:ln>
            <a:miter lim="800000"/>
            <a:headEnd/>
            <a:tailEnd/>
          </a:ln>
        </p:spPr>
        <p:txBody>
          <a:bodyPr/>
          <a:lstStyle/>
          <a:p>
            <a:r>
              <a:rPr lang="en-GB" smtClean="0"/>
              <a:t>American Chemical Society</a:t>
            </a:r>
          </a:p>
        </p:txBody>
      </p:sp>
      <p:sp>
        <p:nvSpPr>
          <p:cNvPr id="22531" name="Slide Number Placeholder 4"/>
          <p:cNvSpPr>
            <a:spLocks noGrp="1"/>
          </p:cNvSpPr>
          <p:nvPr>
            <p:ph type="sldNum" sz="quarter" idx="11"/>
          </p:nvPr>
        </p:nvSpPr>
        <p:spPr>
          <a:noFill/>
          <a:ln>
            <a:miter lim="800000"/>
            <a:headEnd/>
            <a:tailEnd/>
          </a:ln>
        </p:spPr>
        <p:txBody>
          <a:bodyPr/>
          <a:lstStyle/>
          <a:p>
            <a:fld id="{3E1F7469-2673-44C1-8E56-AD07259E19AA}" type="slidenum">
              <a:rPr lang="en-GB"/>
              <a:pPr/>
              <a:t>35</a:t>
            </a:fld>
            <a:endParaRPr lang="en-GB"/>
          </a:p>
        </p:txBody>
      </p:sp>
      <p:sp>
        <p:nvSpPr>
          <p:cNvPr id="22532" name="Rectangle 4"/>
          <p:cNvSpPr>
            <a:spLocks noGrp="1" noChangeArrowheads="1"/>
          </p:cNvSpPr>
          <p:nvPr>
            <p:ph type="title"/>
          </p:nvPr>
        </p:nvSpPr>
        <p:spPr>
          <a:xfrm>
            <a:off x="685800" y="304800"/>
            <a:ext cx="6096000" cy="990600"/>
          </a:xfrm>
        </p:spPr>
        <p:txBody>
          <a:bodyPr/>
          <a:lstStyle/>
          <a:p>
            <a:pPr eaLnBrk="1" hangingPunct="1"/>
            <a:r>
              <a:rPr lang="en-GB" sz="2800" dirty="0" smtClean="0"/>
              <a:t>Let’s Partner for</a:t>
            </a:r>
            <a:br>
              <a:rPr lang="en-GB" sz="2800" dirty="0" smtClean="0"/>
            </a:br>
            <a:r>
              <a:rPr lang="en-GB" sz="2800" dirty="0" smtClean="0"/>
              <a:t>Progress &amp; Prosperity!</a:t>
            </a:r>
          </a:p>
        </p:txBody>
      </p:sp>
      <p:sp>
        <p:nvSpPr>
          <p:cNvPr id="22533" name="Rectangle 5"/>
          <p:cNvSpPr>
            <a:spLocks noGrp="1" noChangeArrowheads="1"/>
          </p:cNvSpPr>
          <p:nvPr>
            <p:ph type="body" idx="1"/>
          </p:nvPr>
        </p:nvSpPr>
        <p:spPr>
          <a:xfrm>
            <a:off x="838200" y="2397696"/>
            <a:ext cx="7924800" cy="1600200"/>
          </a:xfrm>
        </p:spPr>
        <p:txBody>
          <a:bodyPr/>
          <a:lstStyle/>
          <a:p>
            <a:pPr lvl="0"/>
            <a:r>
              <a:rPr lang="en-US" sz="2400" dirty="0" smtClean="0"/>
              <a:t>Need your help and support</a:t>
            </a:r>
          </a:p>
          <a:p>
            <a:pPr lvl="1"/>
            <a:r>
              <a:rPr lang="en-US" sz="2200" dirty="0" smtClean="0"/>
              <a:t>Publicize new P3 award</a:t>
            </a:r>
            <a:endParaRPr lang="en-US" sz="2000" dirty="0" smtClean="0"/>
          </a:p>
          <a:p>
            <a:pPr lvl="1"/>
            <a:r>
              <a:rPr lang="en-US" sz="2200" dirty="0" smtClean="0">
                <a:solidFill>
                  <a:srgbClr val="0039A6"/>
                </a:solidFill>
              </a:rPr>
              <a:t>Solicit nominations</a:t>
            </a:r>
          </a:p>
        </p:txBody>
      </p:sp>
      <p:pic>
        <p:nvPicPr>
          <p:cNvPr id="6" name="Picture 4" descr="http://ts4.mm.bing.net/th?id=H.4517039426896467&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265616"/>
            <a:ext cx="2743200" cy="22656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descr="C:\Users\Marinda\Dropbox\ACS\PPP logo black letters.png"/>
          <p:cNvPicPr>
            <a:picLocks noChangeAspect="1" noChangeArrowheads="1"/>
          </p:cNvPicPr>
          <p:nvPr/>
        </p:nvPicPr>
        <p:blipFill>
          <a:blip r:embed="rId4" cstate="print"/>
          <a:srcRect/>
          <a:stretch>
            <a:fillRect/>
          </a:stretch>
        </p:blipFill>
        <p:spPr bwMode="auto">
          <a:xfrm>
            <a:off x="6477000" y="2341816"/>
            <a:ext cx="1371600" cy="1371600"/>
          </a:xfrm>
          <a:prstGeom prst="rect">
            <a:avLst/>
          </a:prstGeom>
          <a:noFill/>
        </p:spPr>
      </p:pic>
      <p:sp>
        <p:nvSpPr>
          <p:cNvPr id="8" name="Rectangle 3"/>
          <p:cNvSpPr txBox="1">
            <a:spLocks noChangeArrowheads="1"/>
          </p:cNvSpPr>
          <p:nvPr/>
        </p:nvSpPr>
        <p:spPr>
          <a:xfrm>
            <a:off x="802060" y="5064696"/>
            <a:ext cx="7920880" cy="1031304"/>
          </a:xfrm>
          <a:prstGeom prst="rect">
            <a:avLst/>
          </a:prstGeom>
        </p:spPr>
        <p:txBody>
          <a:bodyPr/>
          <a:lstStyle>
            <a:lvl1pPr marL="342900" indent="-342900" algn="l" rtl="0" eaLnBrk="0" fontAlgn="base" hangingPunct="0">
              <a:spcBef>
                <a:spcPct val="10000"/>
              </a:spcBef>
              <a:spcAft>
                <a:spcPct val="40000"/>
              </a:spcAft>
              <a:buChar char="•"/>
              <a:defRPr>
                <a:solidFill>
                  <a:srgbClr val="0054A6"/>
                </a:solidFill>
                <a:uFillTx/>
                <a:latin typeface="+mn-lt"/>
                <a:ea typeface="+mn-ea"/>
                <a:cs typeface="+mn-cs"/>
              </a:defRPr>
            </a:lvl1pPr>
            <a:lvl2pPr marL="742950" indent="-285750" algn="l" rtl="0" eaLnBrk="0" fontAlgn="base" hangingPunct="0">
              <a:spcBef>
                <a:spcPct val="10000"/>
              </a:spcBef>
              <a:spcAft>
                <a:spcPct val="40000"/>
              </a:spcAft>
              <a:buChar char="–"/>
              <a:defRPr sz="1600">
                <a:solidFill>
                  <a:srgbClr val="0054A6"/>
                </a:solidFill>
                <a:uFillTx/>
                <a:latin typeface="+mn-lt"/>
              </a:defRPr>
            </a:lvl2pPr>
            <a:lvl3pPr marL="1143000" indent="-228600" algn="l" rtl="0" eaLnBrk="0" fontAlgn="base" hangingPunct="0">
              <a:spcBef>
                <a:spcPct val="10000"/>
              </a:spcBef>
              <a:spcAft>
                <a:spcPct val="40000"/>
              </a:spcAft>
              <a:buChar char="•"/>
              <a:defRPr sz="1400">
                <a:solidFill>
                  <a:srgbClr val="0054A6"/>
                </a:solidFill>
                <a:uFillTx/>
                <a:latin typeface="+mn-lt"/>
              </a:defRPr>
            </a:lvl3pPr>
            <a:lvl4pPr marL="1600200" indent="-228600" algn="l" rtl="0" eaLnBrk="0" fontAlgn="base" hangingPunct="0">
              <a:spcBef>
                <a:spcPct val="10000"/>
              </a:spcBef>
              <a:spcAft>
                <a:spcPct val="40000"/>
              </a:spcAft>
              <a:buChar char="–"/>
              <a:defRPr sz="1200">
                <a:solidFill>
                  <a:srgbClr val="0054A6"/>
                </a:solidFill>
                <a:uFillTx/>
                <a:latin typeface="+mn-lt"/>
              </a:defRPr>
            </a:lvl4pPr>
            <a:lvl5pPr marL="2057400" indent="-228600" algn="l" rtl="0" eaLnBrk="0" fontAlgn="base" hangingPunct="0">
              <a:spcBef>
                <a:spcPct val="10000"/>
              </a:spcBef>
              <a:spcAft>
                <a:spcPct val="40000"/>
              </a:spcAft>
              <a:buChar char="»"/>
              <a:defRPr sz="1000">
                <a:solidFill>
                  <a:srgbClr val="0054A6"/>
                </a:solidFill>
                <a:uFillTx/>
                <a:latin typeface="+mn-lt"/>
              </a:defRPr>
            </a:lvl5pPr>
            <a:lvl6pPr marL="2514600" indent="-228600" algn="l" rtl="0" fontAlgn="base">
              <a:spcBef>
                <a:spcPct val="10000"/>
              </a:spcBef>
              <a:spcAft>
                <a:spcPct val="40000"/>
              </a:spcAft>
              <a:buChar char="»"/>
              <a:defRPr sz="1000">
                <a:solidFill>
                  <a:srgbClr val="0054A6"/>
                </a:solidFill>
                <a:uFillTx/>
                <a:latin typeface="+mn-lt"/>
              </a:defRPr>
            </a:lvl6pPr>
            <a:lvl7pPr marL="2971800" indent="-228600" algn="l" rtl="0" fontAlgn="base">
              <a:spcBef>
                <a:spcPct val="10000"/>
              </a:spcBef>
              <a:spcAft>
                <a:spcPct val="40000"/>
              </a:spcAft>
              <a:buChar char="»"/>
              <a:defRPr sz="1000">
                <a:solidFill>
                  <a:srgbClr val="0054A6"/>
                </a:solidFill>
                <a:uFillTx/>
                <a:latin typeface="+mn-lt"/>
              </a:defRPr>
            </a:lvl7pPr>
            <a:lvl8pPr marL="3429000" indent="-228600" algn="l" rtl="0" fontAlgn="base">
              <a:spcBef>
                <a:spcPct val="10000"/>
              </a:spcBef>
              <a:spcAft>
                <a:spcPct val="40000"/>
              </a:spcAft>
              <a:buChar char="»"/>
              <a:defRPr sz="1000">
                <a:solidFill>
                  <a:srgbClr val="0054A6"/>
                </a:solidFill>
                <a:uFillTx/>
                <a:latin typeface="+mn-lt"/>
              </a:defRPr>
            </a:lvl8pPr>
            <a:lvl9pPr marL="3886200" indent="-228600" algn="l" rtl="0" fontAlgn="base">
              <a:spcBef>
                <a:spcPct val="10000"/>
              </a:spcBef>
              <a:spcAft>
                <a:spcPct val="40000"/>
              </a:spcAft>
              <a:buChar char="»"/>
              <a:defRPr sz="1000">
                <a:solidFill>
                  <a:srgbClr val="0054A6"/>
                </a:solidFill>
                <a:uFillTx/>
                <a:latin typeface="+mn-lt"/>
              </a:defRPr>
            </a:lvl9pPr>
          </a:lstStyle>
          <a:p>
            <a:pPr marL="0" indent="0" algn="ctr">
              <a:spcBef>
                <a:spcPts val="600"/>
              </a:spcBef>
              <a:spcAft>
                <a:spcPts val="600"/>
              </a:spcAft>
              <a:buNone/>
            </a:pPr>
            <a:r>
              <a:rPr lang="en-US" sz="2600" i="1" dirty="0" smtClean="0">
                <a:solidFill>
                  <a:srgbClr val="0039A6"/>
                </a:solidFill>
              </a:rPr>
              <a:t>Thank you!</a:t>
            </a:r>
          </a:p>
          <a:p>
            <a:pPr marL="0" indent="0" algn="ctr">
              <a:spcBef>
                <a:spcPts val="600"/>
              </a:spcBef>
              <a:spcAft>
                <a:spcPts val="600"/>
              </a:spcAft>
              <a:buNone/>
            </a:pPr>
            <a:r>
              <a:rPr lang="en-US" sz="2600" dirty="0" err="1" smtClean="0">
                <a:solidFill>
                  <a:srgbClr val="0039A6"/>
                </a:solidFill>
              </a:rPr>
              <a:t>m.wu@acs.org</a:t>
            </a:r>
            <a:r>
              <a:rPr lang="en-US" sz="2600" dirty="0" smtClean="0">
                <a:solidFill>
                  <a:srgbClr val="0039A6"/>
                </a:solidFill>
              </a:rPr>
              <a:t> </a:t>
            </a:r>
          </a:p>
        </p:txBody>
      </p:sp>
    </p:spTree>
    <p:extLst>
      <p:ext uri="{BB962C8B-B14F-4D97-AF65-F5344CB8AC3E}">
        <p14:creationId xmlns:p14="http://schemas.microsoft.com/office/powerpoint/2010/main" val="429020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381000" y="1905000"/>
            <a:ext cx="6172200" cy="2551113"/>
          </a:xfrm>
        </p:spPr>
        <p:txBody>
          <a:bodyPr/>
          <a:lstStyle/>
          <a:p>
            <a:pPr algn="ctr"/>
            <a:r>
              <a:rPr lang="en-US" dirty="0" smtClean="0"/>
              <a:t/>
            </a:r>
            <a:br>
              <a:rPr lang="en-US" dirty="0" smtClean="0"/>
            </a:br>
            <a:r>
              <a:rPr lang="en-US" dirty="0" smtClean="0"/>
              <a:t>Leadership Institute Goals</a:t>
            </a:r>
            <a:br>
              <a:rPr lang="en-US" dirty="0" smtClean="0"/>
            </a:br>
            <a:r>
              <a:rPr lang="en-US" dirty="0" smtClean="0"/>
              <a:t/>
            </a:r>
            <a:br>
              <a:rPr lang="en-US" dirty="0" smtClean="0"/>
            </a:br>
            <a:endParaRPr lang="en-US" dirty="0" smtClean="0"/>
          </a:p>
        </p:txBody>
      </p:sp>
      <p:sp>
        <p:nvSpPr>
          <p:cNvPr id="53251" name="Subtitle 2"/>
          <p:cNvSpPr>
            <a:spLocks noGrp="1"/>
          </p:cNvSpPr>
          <p:nvPr>
            <p:ph type="subTitle" idx="1"/>
          </p:nvPr>
        </p:nvSpPr>
        <p:spPr/>
        <p:txBody>
          <a:bodyPr/>
          <a:lstStyle/>
          <a:p>
            <a:pPr algn="ctr"/>
            <a:r>
              <a:rPr lang="en-US" dirty="0" smtClean="0"/>
              <a:t>Pre-Leadership Institute Webinar: Preparing You to be a Successful Chair/Officer</a:t>
            </a:r>
          </a:p>
        </p:txBody>
      </p:sp>
      <p:sp>
        <p:nvSpPr>
          <p:cNvPr id="53252" name="Footer Placeholder 3"/>
          <p:cNvSpPr>
            <a:spLocks noGrp="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5" name="TextBox 4"/>
          <p:cNvSpPr txBox="1"/>
          <p:nvPr/>
        </p:nvSpPr>
        <p:spPr>
          <a:xfrm>
            <a:off x="381000" y="3733800"/>
            <a:ext cx="6172200" cy="369332"/>
          </a:xfrm>
          <a:prstGeom prst="rect">
            <a:avLst/>
          </a:prstGeom>
          <a:noFill/>
        </p:spPr>
        <p:txBody>
          <a:bodyPr wrap="square" rtlCol="0">
            <a:spAutoFit/>
          </a:bodyPr>
          <a:lstStyle/>
          <a:p>
            <a:pPr algn="ctr"/>
            <a:r>
              <a:rPr lang="en-US" dirty="0" smtClean="0">
                <a:solidFill>
                  <a:schemeClr val="bg1"/>
                </a:solidFill>
              </a:rPr>
              <a:t>Martin Rudd , 2015 LSAC Chair</a:t>
            </a:r>
            <a:endParaRPr lang="en-US" dirty="0">
              <a:solidFill>
                <a:schemeClr val="bg1"/>
              </a:solidFill>
            </a:endParaRPr>
          </a:p>
        </p:txBody>
      </p:sp>
    </p:spTree>
    <p:custDataLst>
      <p:tags r:id="rId1"/>
    </p:custDataLst>
    <p:extLst>
      <p:ext uri="{BB962C8B-B14F-4D97-AF65-F5344CB8AC3E}">
        <p14:creationId xmlns:p14="http://schemas.microsoft.com/office/powerpoint/2010/main" val="54514745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34" charset="-128"/>
              </a:rPr>
              <a:t>2015 LEADERSHIP INSTITUTE GOALS</a:t>
            </a:r>
          </a:p>
        </p:txBody>
      </p:sp>
      <p:sp>
        <p:nvSpPr>
          <p:cNvPr id="11267" name="Rectangle 3"/>
          <p:cNvSpPr>
            <a:spLocks noGrp="1" noChangeArrowheads="1"/>
          </p:cNvSpPr>
          <p:nvPr>
            <p:ph idx="1"/>
          </p:nvPr>
        </p:nvSpPr>
        <p:spPr/>
        <p:txBody>
          <a:bodyPr/>
          <a:lstStyle/>
          <a:p>
            <a:pPr marL="0" indent="0" eaLnBrk="1" hangingPunct="1">
              <a:buFontTx/>
              <a:buNone/>
              <a:defRPr/>
            </a:pPr>
            <a:r>
              <a:rPr lang="en-US" sz="2400" dirty="0">
                <a:solidFill>
                  <a:schemeClr val="tx1"/>
                </a:solidFill>
              </a:rPr>
              <a:t>The goal of the </a:t>
            </a:r>
            <a:r>
              <a:rPr lang="en-US" sz="2400" dirty="0" smtClean="0">
                <a:solidFill>
                  <a:schemeClr val="tx1"/>
                </a:solidFill>
              </a:rPr>
              <a:t>2015 </a:t>
            </a:r>
            <a:r>
              <a:rPr lang="en-US" sz="2400" dirty="0">
                <a:solidFill>
                  <a:schemeClr val="tx1"/>
                </a:solidFill>
              </a:rPr>
              <a:t>Leadership Institute is to support and enhance the creation of ACS leaders. Attendees will have the opportunity to:</a:t>
            </a:r>
          </a:p>
          <a:p>
            <a:pPr eaLnBrk="1" hangingPunct="1">
              <a:defRPr/>
            </a:pPr>
            <a:r>
              <a:rPr lang="en-US" dirty="0">
                <a:solidFill>
                  <a:schemeClr val="tx1"/>
                </a:solidFill>
              </a:rPr>
              <a:t>Learn the responsibilities of a new volunteer </a:t>
            </a:r>
            <a:r>
              <a:rPr lang="en-US" dirty="0" smtClean="0">
                <a:solidFill>
                  <a:schemeClr val="tx1"/>
                </a:solidFill>
              </a:rPr>
              <a:t>role</a:t>
            </a:r>
          </a:p>
          <a:p>
            <a:pPr eaLnBrk="1" hangingPunct="1">
              <a:defRPr/>
            </a:pPr>
            <a:r>
              <a:rPr lang="en-US" dirty="0">
                <a:solidFill>
                  <a:schemeClr val="tx1"/>
                </a:solidFill>
              </a:rPr>
              <a:t>Share best </a:t>
            </a:r>
            <a:r>
              <a:rPr lang="en-US" dirty="0" smtClean="0">
                <a:solidFill>
                  <a:schemeClr val="tx1"/>
                </a:solidFill>
              </a:rPr>
              <a:t>practices</a:t>
            </a:r>
          </a:p>
          <a:p>
            <a:pPr eaLnBrk="1" hangingPunct="1">
              <a:defRPr/>
            </a:pPr>
            <a:r>
              <a:rPr lang="en-US" dirty="0">
                <a:solidFill>
                  <a:schemeClr val="tx1"/>
                </a:solidFill>
              </a:rPr>
              <a:t>Develop leadership and management </a:t>
            </a:r>
            <a:r>
              <a:rPr lang="en-US" dirty="0" smtClean="0">
                <a:solidFill>
                  <a:schemeClr val="tx1"/>
                </a:solidFill>
              </a:rPr>
              <a:t>skills</a:t>
            </a:r>
          </a:p>
          <a:p>
            <a:pPr eaLnBrk="1" hangingPunct="1">
              <a:defRPr/>
            </a:pPr>
            <a:r>
              <a:rPr lang="en-US" dirty="0">
                <a:solidFill>
                  <a:schemeClr val="tx1"/>
                </a:solidFill>
              </a:rPr>
              <a:t>Engage with other attendees to foster new peer-to-peer </a:t>
            </a:r>
            <a:r>
              <a:rPr lang="en-US" dirty="0" smtClean="0">
                <a:solidFill>
                  <a:schemeClr val="tx1"/>
                </a:solidFill>
              </a:rPr>
              <a:t>networks</a:t>
            </a:r>
            <a:endParaRPr lang="en-US" dirty="0" smtClean="0"/>
          </a:p>
          <a:p>
            <a:pPr eaLnBrk="1" hangingPunct="1">
              <a:buFont typeface="Courier New" pitchFamily="49" charset="0"/>
              <a:buNone/>
              <a:defRPr/>
            </a:pPr>
            <a:endParaRPr lang="en-US" sz="2000" dirty="0" smtClean="0">
              <a:ea typeface="ＭＳ Ｐゴシック" pitchFamily="34" charset="-128"/>
            </a:endParaRPr>
          </a:p>
        </p:txBody>
      </p:sp>
    </p:spTree>
    <p:custDataLst>
      <p:tags r:id="rId1"/>
    </p:custDataLst>
    <p:extLst>
      <p:ext uri="{BB962C8B-B14F-4D97-AF65-F5344CB8AC3E}">
        <p14:creationId xmlns:p14="http://schemas.microsoft.com/office/powerpoint/2010/main" val="15216684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noFill/>
        </p:spPr>
        <p:txBody>
          <a:bodyPr/>
          <a:lstStyle/>
          <a:p>
            <a:pPr eaLnBrk="1" hangingPunct="1"/>
            <a:r>
              <a:rPr lang="en-US" dirty="0" smtClean="0">
                <a:solidFill>
                  <a:schemeClr val="tx1"/>
                </a:solidFill>
                <a:ea typeface="ＭＳ Ｐゴシック" pitchFamily="34" charset="-128"/>
              </a:rPr>
              <a:t>2015 LOCAL SECTION TRACK GOALS</a:t>
            </a:r>
          </a:p>
        </p:txBody>
      </p:sp>
      <p:sp>
        <p:nvSpPr>
          <p:cNvPr id="64515" name="Rectangle 5"/>
          <p:cNvSpPr>
            <a:spLocks noGrp="1" noChangeArrowheads="1"/>
          </p:cNvSpPr>
          <p:nvPr>
            <p:ph idx="1"/>
          </p:nvPr>
        </p:nvSpPr>
        <p:spPr>
          <a:xfrm>
            <a:off x="609600" y="1773238"/>
            <a:ext cx="8458200" cy="4352925"/>
          </a:xfrm>
        </p:spPr>
        <p:txBody>
          <a:bodyPr/>
          <a:lstStyle/>
          <a:p>
            <a:pPr eaLnBrk="1" hangingPunct="1"/>
            <a:r>
              <a:rPr lang="en-US" dirty="0" smtClean="0">
                <a:solidFill>
                  <a:schemeClr val="tx1"/>
                </a:solidFill>
                <a:ea typeface="ＭＳ Ｐゴシック" pitchFamily="34" charset="-128"/>
              </a:rPr>
              <a:t>Provide local section chair-elects and leaders with</a:t>
            </a:r>
          </a:p>
          <a:p>
            <a:pPr lvl="1" eaLnBrk="1" hangingPunct="1"/>
            <a:r>
              <a:rPr lang="en-US" sz="1800" dirty="0" smtClean="0">
                <a:solidFill>
                  <a:schemeClr val="tx1"/>
                </a:solidFill>
                <a:ea typeface="ＭＳ Ｐゴシック" pitchFamily="34" charset="-128"/>
              </a:rPr>
              <a:t>tools and resources to be successful</a:t>
            </a:r>
          </a:p>
          <a:p>
            <a:pPr lvl="1" eaLnBrk="1" hangingPunct="1"/>
            <a:r>
              <a:rPr lang="en-US" sz="1800" dirty="0" smtClean="0">
                <a:solidFill>
                  <a:schemeClr val="tx1"/>
                </a:solidFill>
                <a:ea typeface="ＭＳ Ｐゴシック" pitchFamily="34" charset="-128"/>
              </a:rPr>
              <a:t>provide examples of successful activities</a:t>
            </a:r>
          </a:p>
          <a:p>
            <a:pPr lvl="1" eaLnBrk="1" hangingPunct="1"/>
            <a:r>
              <a:rPr lang="en-US" sz="1800" dirty="0" smtClean="0">
                <a:solidFill>
                  <a:schemeClr val="tx1"/>
                </a:solidFill>
                <a:ea typeface="ＭＳ Ｐゴシック" pitchFamily="34" charset="-128"/>
              </a:rPr>
              <a:t>an opportunity to generate </a:t>
            </a:r>
            <a:r>
              <a:rPr lang="en-US" sz="1800" dirty="0">
                <a:solidFill>
                  <a:schemeClr val="tx1"/>
                </a:solidFill>
                <a:ea typeface="ＭＳ Ｐゴシック" pitchFamily="34" charset="-128"/>
              </a:rPr>
              <a:t>ideas </a:t>
            </a:r>
            <a:r>
              <a:rPr lang="en-US" sz="1800" dirty="0" smtClean="0">
                <a:solidFill>
                  <a:schemeClr val="tx1"/>
                </a:solidFill>
                <a:ea typeface="ＭＳ Ｐゴシック" pitchFamily="34" charset="-128"/>
              </a:rPr>
              <a:t>about an activity and develop it</a:t>
            </a:r>
          </a:p>
          <a:p>
            <a:pPr lvl="1" eaLnBrk="1" hangingPunct="1"/>
            <a:r>
              <a:rPr lang="en-US" sz="1800" dirty="0" smtClean="0">
                <a:solidFill>
                  <a:schemeClr val="tx1"/>
                </a:solidFill>
                <a:ea typeface="ＭＳ Ｐゴシック" pitchFamily="34" charset="-128"/>
              </a:rPr>
              <a:t>instruction on using social networking in your local section</a:t>
            </a:r>
          </a:p>
          <a:p>
            <a:pPr lvl="1" eaLnBrk="1" hangingPunct="1"/>
            <a:r>
              <a:rPr lang="en-US" sz="1800" dirty="0" smtClean="0">
                <a:solidFill>
                  <a:schemeClr val="tx1"/>
                </a:solidFill>
                <a:ea typeface="ＭＳ Ｐゴシック" pitchFamily="34" charset="-128"/>
              </a:rPr>
              <a:t>how to obtain help and what grants are available </a:t>
            </a:r>
          </a:p>
          <a:p>
            <a:pPr lvl="1" eaLnBrk="1" hangingPunct="1"/>
            <a:r>
              <a:rPr lang="en-US" sz="1800" dirty="0" smtClean="0">
                <a:solidFill>
                  <a:schemeClr val="tx1"/>
                </a:solidFill>
                <a:ea typeface="ＭＳ Ｐゴシック" pitchFamily="34" charset="-128"/>
              </a:rPr>
              <a:t>a forum to connect with other local sections leaders</a:t>
            </a:r>
          </a:p>
          <a:p>
            <a:pPr lvl="1" eaLnBrk="1" hangingPunct="1"/>
            <a:r>
              <a:rPr lang="en-US" sz="1800" dirty="0" smtClean="0">
                <a:solidFill>
                  <a:schemeClr val="tx1"/>
                </a:solidFill>
                <a:ea typeface="ＭＳ Ｐゴシック" pitchFamily="34" charset="-128"/>
              </a:rPr>
              <a:t>a venue to discuss common concerns and how to measure your successes</a:t>
            </a:r>
          </a:p>
          <a:p>
            <a:pPr lvl="1" eaLnBrk="1" hangingPunct="1"/>
            <a:r>
              <a:rPr lang="en-US" sz="1800" dirty="0" smtClean="0">
                <a:solidFill>
                  <a:schemeClr val="tx1"/>
                </a:solidFill>
                <a:ea typeface="ＭＳ Ｐゴシック" pitchFamily="34" charset="-128"/>
              </a:rPr>
              <a:t>networking opportunities to identify and evaluate best practices from other section leaders and ACS staff</a:t>
            </a:r>
          </a:p>
        </p:txBody>
      </p:sp>
    </p:spTree>
    <p:custDataLst>
      <p:tags r:id="rId1"/>
    </p:custDataLst>
    <p:extLst>
      <p:ext uri="{BB962C8B-B14F-4D97-AF65-F5344CB8AC3E}">
        <p14:creationId xmlns:p14="http://schemas.microsoft.com/office/powerpoint/2010/main" val="31178194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274638"/>
            <a:ext cx="6030912" cy="944562"/>
          </a:xfrm>
        </p:spPr>
        <p:txBody>
          <a:bodyPr/>
          <a:lstStyle/>
          <a:p>
            <a:r>
              <a:rPr lang="en-US" sz="2400" dirty="0" smtClean="0">
                <a:solidFill>
                  <a:schemeClr val="tx1"/>
                </a:solidFill>
              </a:rPr>
              <a:t>Events During the Leadership Institute</a:t>
            </a:r>
            <a:endParaRPr lang="en-US" sz="2400" dirty="0">
              <a:solidFill>
                <a:schemeClr val="tx1"/>
              </a:solidFill>
            </a:endParaRPr>
          </a:p>
        </p:txBody>
      </p:sp>
      <p:sp>
        <p:nvSpPr>
          <p:cNvPr id="3" name="Content Placeholder 2"/>
          <p:cNvSpPr>
            <a:spLocks noGrp="1"/>
          </p:cNvSpPr>
          <p:nvPr>
            <p:ph idx="1"/>
          </p:nvPr>
        </p:nvSpPr>
        <p:spPr>
          <a:xfrm>
            <a:off x="685800" y="1570037"/>
            <a:ext cx="8077200" cy="4754563"/>
          </a:xfrm>
        </p:spPr>
        <p:txBody>
          <a:bodyPr/>
          <a:lstStyle/>
          <a:p>
            <a:pPr marL="0" indent="0" algn="ctr">
              <a:buNone/>
            </a:pPr>
            <a:r>
              <a:rPr lang="en-US" b="1" dirty="0" smtClean="0">
                <a:solidFill>
                  <a:schemeClr val="tx1"/>
                </a:solidFill>
              </a:rPr>
              <a:t>Local Section Track Starts at 1:30 PM Friday afternoon!</a:t>
            </a:r>
          </a:p>
          <a:p>
            <a:pPr lvl="1">
              <a:spcBef>
                <a:spcPts val="0"/>
              </a:spcBef>
              <a:spcAft>
                <a:spcPts val="300"/>
              </a:spcAft>
              <a:buFont typeface="Wingdings" pitchFamily="2" charset="2"/>
              <a:buChar char="ü"/>
            </a:pPr>
            <a:r>
              <a:rPr lang="en-US" dirty="0" smtClean="0">
                <a:solidFill>
                  <a:schemeClr val="tx1"/>
                </a:solidFill>
              </a:rPr>
              <a:t>FRIDAY	</a:t>
            </a:r>
          </a:p>
          <a:p>
            <a:pPr lvl="2">
              <a:spcBef>
                <a:spcPts val="0"/>
              </a:spcBef>
              <a:spcAft>
                <a:spcPts val="300"/>
              </a:spcAft>
            </a:pPr>
            <a:r>
              <a:rPr lang="en-US" dirty="0" smtClean="0">
                <a:solidFill>
                  <a:schemeClr val="tx1"/>
                </a:solidFill>
              </a:rPr>
              <a:t>Get Acquainted/Network with Sections in Your Region: Team Project </a:t>
            </a:r>
            <a:r>
              <a:rPr lang="en-US" sz="1200" dirty="0" smtClean="0">
                <a:solidFill>
                  <a:schemeClr val="tx1"/>
                </a:solidFill>
              </a:rPr>
              <a:t>(starts at 1:30 PM!)</a:t>
            </a:r>
          </a:p>
          <a:p>
            <a:pPr lvl="2">
              <a:spcBef>
                <a:spcPts val="0"/>
              </a:spcBef>
              <a:spcAft>
                <a:spcPts val="300"/>
              </a:spcAft>
            </a:pPr>
            <a:r>
              <a:rPr lang="en-US" dirty="0" smtClean="0">
                <a:solidFill>
                  <a:schemeClr val="tx1"/>
                </a:solidFill>
              </a:rPr>
              <a:t>LSAC Welcome and Introduction</a:t>
            </a:r>
          </a:p>
          <a:p>
            <a:pPr lvl="2">
              <a:spcBef>
                <a:spcPts val="0"/>
              </a:spcBef>
              <a:spcAft>
                <a:spcPts val="300"/>
              </a:spcAft>
            </a:pPr>
            <a:r>
              <a:rPr lang="en-US" dirty="0">
                <a:solidFill>
                  <a:schemeClr val="tx1"/>
                </a:solidFill>
              </a:rPr>
              <a:t>W</a:t>
            </a:r>
            <a:r>
              <a:rPr lang="en-US" dirty="0" smtClean="0">
                <a:solidFill>
                  <a:schemeClr val="tx1"/>
                </a:solidFill>
              </a:rPr>
              <a:t>orkshops (smaller group activities):</a:t>
            </a:r>
          </a:p>
          <a:p>
            <a:pPr lvl="2">
              <a:spcBef>
                <a:spcPts val="0"/>
              </a:spcBef>
              <a:spcAft>
                <a:spcPts val="300"/>
              </a:spcAft>
            </a:pPr>
            <a:endParaRPr lang="en-US" dirty="0" smtClean="0">
              <a:solidFill>
                <a:schemeClr val="tx1"/>
              </a:solidFill>
            </a:endParaRPr>
          </a:p>
          <a:p>
            <a:pPr lvl="2">
              <a:spcBef>
                <a:spcPts val="0"/>
              </a:spcBef>
              <a:spcAft>
                <a:spcPts val="300"/>
              </a:spcAft>
            </a:pPr>
            <a:endParaRPr lang="en-US" dirty="0">
              <a:solidFill>
                <a:schemeClr val="tx1"/>
              </a:solidFill>
            </a:endParaRPr>
          </a:p>
          <a:p>
            <a:pPr lvl="2">
              <a:spcBef>
                <a:spcPts val="0"/>
              </a:spcBef>
              <a:spcAft>
                <a:spcPts val="300"/>
              </a:spcAft>
            </a:pPr>
            <a:endParaRPr lang="en-US" dirty="0" smtClean="0">
              <a:solidFill>
                <a:schemeClr val="tx1"/>
              </a:solidFill>
            </a:endParaRPr>
          </a:p>
          <a:p>
            <a:pPr lvl="2">
              <a:spcBef>
                <a:spcPts val="0"/>
              </a:spcBef>
              <a:spcAft>
                <a:spcPts val="300"/>
              </a:spcAft>
            </a:pPr>
            <a:endParaRPr lang="en-US" dirty="0" smtClean="0">
              <a:solidFill>
                <a:schemeClr val="tx1"/>
              </a:solidFill>
            </a:endParaRPr>
          </a:p>
          <a:p>
            <a:pPr lvl="2">
              <a:spcBef>
                <a:spcPts val="0"/>
              </a:spcBef>
              <a:spcAft>
                <a:spcPts val="300"/>
              </a:spcAft>
            </a:pPr>
            <a:endParaRPr lang="en-US" dirty="0" smtClean="0">
              <a:solidFill>
                <a:schemeClr val="tx1"/>
              </a:solidFill>
            </a:endParaRPr>
          </a:p>
          <a:p>
            <a:pPr lvl="2">
              <a:spcBef>
                <a:spcPts val="0"/>
              </a:spcBef>
              <a:spcAft>
                <a:spcPts val="300"/>
              </a:spcAft>
            </a:pPr>
            <a:r>
              <a:rPr lang="en-US" dirty="0" smtClean="0">
                <a:solidFill>
                  <a:schemeClr val="tx1"/>
                </a:solidFill>
              </a:rPr>
              <a:t>Share Your Story</a:t>
            </a:r>
          </a:p>
          <a:p>
            <a:pPr marL="747713" lvl="2" indent="-285750">
              <a:spcBef>
                <a:spcPts val="0"/>
              </a:spcBef>
              <a:spcAft>
                <a:spcPts val="300"/>
              </a:spcAft>
              <a:buFont typeface="Wingdings" pitchFamily="2" charset="2"/>
              <a:buChar char="ü"/>
            </a:pPr>
            <a:r>
              <a:rPr lang="en-US" sz="1600" dirty="0" smtClean="0">
                <a:solidFill>
                  <a:schemeClr val="tx1"/>
                </a:solidFill>
              </a:rPr>
              <a:t>SATURDAY</a:t>
            </a:r>
          </a:p>
          <a:p>
            <a:pPr marL="1204913" lvl="3" indent="-285750">
              <a:spcBef>
                <a:spcPts val="0"/>
              </a:spcBef>
              <a:spcAft>
                <a:spcPts val="300"/>
              </a:spcAft>
              <a:buFont typeface="Arial" pitchFamily="34" charset="0"/>
              <a:buChar char="•"/>
            </a:pPr>
            <a:r>
              <a:rPr lang="en-US" dirty="0" smtClean="0">
                <a:solidFill>
                  <a:schemeClr val="tx1"/>
                </a:solidFill>
              </a:rPr>
              <a:t>Leadership Development System Course –homework for the Engaging and Motivating Volunteers course—Volunteer Motivational Factors inventory sheet</a:t>
            </a:r>
          </a:p>
          <a:p>
            <a:pPr marL="1204913" lvl="3" indent="-285750">
              <a:spcBef>
                <a:spcPts val="0"/>
              </a:spcBef>
              <a:spcAft>
                <a:spcPts val="300"/>
              </a:spcAft>
              <a:buFont typeface="Arial" pitchFamily="34" charset="0"/>
              <a:buChar char="•"/>
            </a:pPr>
            <a:r>
              <a:rPr lang="en-US" dirty="0" smtClean="0">
                <a:solidFill>
                  <a:schemeClr val="tx1"/>
                </a:solidFill>
              </a:rPr>
              <a:t>ACS Resource Fair</a:t>
            </a:r>
          </a:p>
          <a:p>
            <a:pPr marL="741363" lvl="3" indent="-231775">
              <a:spcBef>
                <a:spcPts val="0"/>
              </a:spcBef>
              <a:spcAft>
                <a:spcPts val="300"/>
              </a:spcAft>
              <a:buFont typeface="Wingdings" pitchFamily="2" charset="2"/>
              <a:buChar char="ü"/>
            </a:pPr>
            <a:r>
              <a:rPr lang="en-US" sz="1600" dirty="0" smtClean="0">
                <a:solidFill>
                  <a:schemeClr val="tx1"/>
                </a:solidFill>
              </a:rPr>
              <a:t>SUNDAY</a:t>
            </a:r>
          </a:p>
          <a:p>
            <a:pPr marL="1252538" lvl="4" indent="-285750">
              <a:spcBef>
                <a:spcPts val="0"/>
              </a:spcBef>
              <a:spcAft>
                <a:spcPts val="300"/>
              </a:spcAft>
              <a:buFont typeface="Arial" pitchFamily="34" charset="0"/>
              <a:buChar char="•"/>
            </a:pPr>
            <a:r>
              <a:rPr lang="en-US" sz="1200" dirty="0" smtClean="0">
                <a:solidFill>
                  <a:schemeClr val="tx1"/>
                </a:solidFill>
              </a:rPr>
              <a:t>Team Project: Pulling It Together</a:t>
            </a:r>
          </a:p>
          <a:p>
            <a:pPr marL="1252538" lvl="4" indent="-285750">
              <a:spcBef>
                <a:spcPts val="0"/>
              </a:spcBef>
              <a:spcAft>
                <a:spcPts val="300"/>
              </a:spcAft>
              <a:buFont typeface="Arial" pitchFamily="34" charset="0"/>
              <a:buChar char="•"/>
            </a:pPr>
            <a:r>
              <a:rPr lang="en-US" sz="1200" dirty="0" smtClean="0">
                <a:solidFill>
                  <a:schemeClr val="tx1"/>
                </a:solidFill>
              </a:rPr>
              <a:t>Collaborative Projects Report</a:t>
            </a:r>
          </a:p>
          <a:p>
            <a:pPr marL="1252538" lvl="4" indent="-285750">
              <a:spcBef>
                <a:spcPts val="0"/>
              </a:spcBef>
              <a:spcAft>
                <a:spcPts val="300"/>
              </a:spcAft>
              <a:buFont typeface="Arial" pitchFamily="34" charset="0"/>
              <a:buChar char="•"/>
            </a:pPr>
            <a:r>
              <a:rPr lang="en-US" sz="1200" dirty="0" smtClean="0">
                <a:solidFill>
                  <a:schemeClr val="tx1"/>
                </a:solidFill>
              </a:rPr>
              <a:t>Town Hall Meeting</a:t>
            </a:r>
          </a:p>
          <a:p>
            <a:pPr lvl="1">
              <a:spcBef>
                <a:spcPts val="0"/>
              </a:spcBef>
              <a:spcAft>
                <a:spcPts val="300"/>
              </a:spcAft>
            </a:pPr>
            <a:endParaRPr lang="en-US" dirty="0">
              <a:solidFill>
                <a:schemeClr val="tx1"/>
              </a:solidFill>
            </a:endParaRP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39</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2674566279"/>
              </p:ext>
            </p:extLst>
          </p:nvPr>
        </p:nvGraphicFramePr>
        <p:xfrm>
          <a:off x="1752600" y="3048000"/>
          <a:ext cx="6858000" cy="1087120"/>
        </p:xfrm>
        <a:graphic>
          <a:graphicData uri="http://schemas.openxmlformats.org/drawingml/2006/table">
            <a:tbl>
              <a:tblPr firstRow="1" bandRow="1">
                <a:tableStyleId>{5C22544A-7EE6-4342-B048-85BDC9FD1C3A}</a:tableStyleId>
              </a:tblPr>
              <a:tblGrid>
                <a:gridCol w="3124200"/>
                <a:gridCol w="3733800"/>
              </a:tblGrid>
              <a:tr h="370840">
                <a:tc>
                  <a:txBody>
                    <a:bodyPr/>
                    <a:lstStyle/>
                    <a:p>
                      <a:r>
                        <a:rPr lang="en-US" sz="1400" b="1" i="1" dirty="0" smtClean="0">
                          <a:solidFill>
                            <a:srgbClr val="000000"/>
                          </a:solidFill>
                        </a:rPr>
                        <a:t>Everyone:</a:t>
                      </a:r>
                      <a:endParaRPr lang="en-US" sz="1400" b="1" i="1" dirty="0">
                        <a:solidFill>
                          <a:srgbClr val="000000"/>
                        </a:solidFill>
                      </a:endParaRPr>
                    </a:p>
                  </a:txBody>
                  <a:tcPr/>
                </a:tc>
                <a:tc>
                  <a:txBody>
                    <a:bodyPr/>
                    <a:lstStyle/>
                    <a:p>
                      <a:r>
                        <a:rPr lang="en-US" sz="1400" b="1" i="1" dirty="0" smtClean="0">
                          <a:solidFill>
                            <a:srgbClr val="000000"/>
                          </a:solidFill>
                        </a:rPr>
                        <a:t>2 out of 3:</a:t>
                      </a:r>
                      <a:endParaRPr lang="en-US" sz="1400" b="1" i="1" dirty="0">
                        <a:solidFill>
                          <a:srgbClr val="000000"/>
                        </a:solidFill>
                      </a:endParaRPr>
                    </a:p>
                  </a:txBody>
                  <a:tcPr/>
                </a:tc>
              </a:tr>
              <a:tr h="370840">
                <a:tc>
                  <a:txBody>
                    <a:bodyPr/>
                    <a:lstStyle/>
                    <a:p>
                      <a:pPr marL="285750" marR="0" lvl="3" indent="-285750" algn="l" defTabSz="914400" rtl="0" eaLnBrk="1" fontAlgn="auto" latinLnBrk="0" hangingPunct="1">
                        <a:lnSpc>
                          <a:spcPct val="100000"/>
                        </a:lnSpc>
                        <a:spcBef>
                          <a:spcPts val="0"/>
                        </a:spcBef>
                        <a:spcAft>
                          <a:spcPts val="0"/>
                        </a:spcAft>
                        <a:buClrTx/>
                        <a:buSzTx/>
                        <a:buFont typeface="Lucida Grande"/>
                        <a:buChar char="-"/>
                        <a:tabLst/>
                        <a:defRPr/>
                      </a:pPr>
                      <a:r>
                        <a:rPr lang="en-US" sz="1200" dirty="0" smtClean="0">
                          <a:solidFill>
                            <a:schemeClr val="tx1"/>
                          </a:solidFill>
                        </a:rPr>
                        <a:t>Planning Successful Activities (90 min.)</a:t>
                      </a:r>
                    </a:p>
                  </a:txBody>
                  <a:tcPr/>
                </a:tc>
                <a:tc>
                  <a:txBody>
                    <a:bodyPr/>
                    <a:lstStyle/>
                    <a:p>
                      <a:pPr marL="401638" lvl="3" indent="-285750">
                        <a:spcBef>
                          <a:spcPts val="0"/>
                        </a:spcBef>
                        <a:spcAft>
                          <a:spcPts val="300"/>
                        </a:spcAft>
                        <a:buFont typeface="Lucida Grande"/>
                        <a:buChar char="-"/>
                      </a:pPr>
                      <a:r>
                        <a:rPr lang="en-US" sz="1200" dirty="0" smtClean="0">
                          <a:solidFill>
                            <a:schemeClr val="tx1"/>
                          </a:solidFill>
                        </a:rPr>
                        <a:t>Funding (40 min.)</a:t>
                      </a:r>
                    </a:p>
                    <a:p>
                      <a:pPr marL="401638" lvl="3" indent="-285750">
                        <a:spcBef>
                          <a:spcPts val="0"/>
                        </a:spcBef>
                        <a:spcAft>
                          <a:spcPts val="300"/>
                        </a:spcAft>
                        <a:buFont typeface="Lucida Grande"/>
                        <a:buChar char="-"/>
                      </a:pPr>
                      <a:r>
                        <a:rPr lang="en-US" sz="1200" dirty="0" smtClean="0">
                          <a:solidFill>
                            <a:schemeClr val="tx1"/>
                          </a:solidFill>
                        </a:rPr>
                        <a:t>Social Media </a:t>
                      </a:r>
                      <a:r>
                        <a:rPr lang="en-US" sz="1200" smtClean="0">
                          <a:solidFill>
                            <a:schemeClr val="tx1"/>
                          </a:solidFill>
                        </a:rPr>
                        <a:t>Strategies (</a:t>
                      </a:r>
                      <a:r>
                        <a:rPr lang="en-US" sz="1200" dirty="0" smtClean="0">
                          <a:solidFill>
                            <a:schemeClr val="tx1"/>
                          </a:solidFill>
                        </a:rPr>
                        <a:t>40 min.)</a:t>
                      </a:r>
                    </a:p>
                    <a:p>
                      <a:pPr marL="401638" lvl="3" indent="-285750">
                        <a:spcBef>
                          <a:spcPts val="0"/>
                        </a:spcBef>
                        <a:spcAft>
                          <a:spcPts val="300"/>
                        </a:spcAft>
                        <a:buFont typeface="Lucida Grande"/>
                        <a:buChar char="-"/>
                      </a:pPr>
                      <a:r>
                        <a:rPr lang="en-US" sz="1200" dirty="0" smtClean="0">
                          <a:solidFill>
                            <a:schemeClr val="tx1"/>
                          </a:solidFill>
                        </a:rPr>
                        <a:t>Communicating with Your Members (40 min.)</a:t>
                      </a:r>
                    </a:p>
                  </a:txBody>
                  <a:tcPr/>
                </a:tc>
              </a:tr>
            </a:tbl>
          </a:graphicData>
        </a:graphic>
      </p:graphicFrame>
    </p:spTree>
    <p:extLst>
      <p:ext uri="{BB962C8B-B14F-4D97-AF65-F5344CB8AC3E}">
        <p14:creationId xmlns:p14="http://schemas.microsoft.com/office/powerpoint/2010/main" val="3903948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dirty="0" smtClean="0">
                <a:solidFill>
                  <a:schemeClr val="tx1"/>
                </a:solidFill>
                <a:ea typeface="ＭＳ Ｐゴシック" pitchFamily="34" charset="-128"/>
              </a:rPr>
              <a:t>COMMITTEE ON LOCAL SECTION ACTIVITIES (</a:t>
            </a:r>
            <a:r>
              <a:rPr lang="en-US" dirty="0" err="1" smtClean="0">
                <a:solidFill>
                  <a:schemeClr val="tx1"/>
                </a:solidFill>
                <a:ea typeface="ＭＳ Ｐゴシック" pitchFamily="34" charset="-128"/>
              </a:rPr>
              <a:t>LSAC</a:t>
            </a:r>
            <a:r>
              <a:rPr lang="en-US" dirty="0" smtClean="0">
                <a:solidFill>
                  <a:schemeClr val="tx1"/>
                </a:solidFill>
                <a:ea typeface="ＭＳ Ｐゴシック" pitchFamily="34" charset="-128"/>
              </a:rPr>
              <a:t>)</a:t>
            </a:r>
          </a:p>
        </p:txBody>
      </p:sp>
      <p:sp>
        <p:nvSpPr>
          <p:cNvPr id="57347" name="Rectangle 3"/>
          <p:cNvSpPr>
            <a:spLocks noGrp="1" noChangeArrowheads="1"/>
          </p:cNvSpPr>
          <p:nvPr>
            <p:ph idx="1"/>
          </p:nvPr>
        </p:nvSpPr>
        <p:spPr>
          <a:xfrm>
            <a:off x="717550" y="1371600"/>
            <a:ext cx="7859713" cy="4724400"/>
          </a:xfrm>
        </p:spPr>
        <p:txBody>
          <a:bodyPr/>
          <a:lstStyle/>
          <a:p>
            <a:pPr eaLnBrk="1" hangingPunct="1"/>
            <a:r>
              <a:rPr lang="en-US" dirty="0" smtClean="0">
                <a:solidFill>
                  <a:schemeClr val="tx1"/>
                </a:solidFill>
                <a:ea typeface="ＭＳ Ｐゴシック" pitchFamily="34" charset="-128"/>
              </a:rPr>
              <a:t>What: A Standing Committee of the Council </a:t>
            </a:r>
          </a:p>
          <a:p>
            <a:pPr lvl="1" eaLnBrk="1" hangingPunct="1"/>
            <a:r>
              <a:rPr lang="en-US" dirty="0" smtClean="0">
                <a:solidFill>
                  <a:schemeClr val="tx1"/>
                </a:solidFill>
                <a:ea typeface="ＭＳ Ｐゴシック" pitchFamily="34" charset="-128"/>
              </a:rPr>
              <a:t>20 full committee members</a:t>
            </a:r>
          </a:p>
          <a:p>
            <a:pPr lvl="1" eaLnBrk="1" hangingPunct="1"/>
            <a:r>
              <a:rPr lang="en-US" dirty="0" smtClean="0">
                <a:solidFill>
                  <a:schemeClr val="tx1"/>
                </a:solidFill>
                <a:ea typeface="ＭＳ Ｐゴシック" pitchFamily="34" charset="-128"/>
              </a:rPr>
              <a:t>8 associate members</a:t>
            </a:r>
          </a:p>
          <a:p>
            <a:pPr eaLnBrk="1" hangingPunct="1"/>
            <a:r>
              <a:rPr lang="en-US" dirty="0" smtClean="0">
                <a:solidFill>
                  <a:schemeClr val="tx1"/>
                </a:solidFill>
                <a:ea typeface="ＭＳ Ｐゴシック" pitchFamily="34" charset="-128"/>
              </a:rPr>
              <a:t>Role: Assist, nurture, inspire, support and recognize Local Sections</a:t>
            </a:r>
          </a:p>
          <a:p>
            <a:pPr lvl="1" eaLnBrk="1" hangingPunct="1"/>
            <a:r>
              <a:rPr lang="en-US" dirty="0" smtClean="0">
                <a:solidFill>
                  <a:schemeClr val="tx1"/>
                </a:solidFill>
                <a:ea typeface="ＭＳ Ｐゴシック" pitchFamily="34" charset="-128"/>
              </a:rPr>
              <a:t>Help local sections to be all they want to be</a:t>
            </a:r>
          </a:p>
          <a:p>
            <a:pPr lvl="1" eaLnBrk="1" hangingPunct="1"/>
            <a:r>
              <a:rPr lang="en-US" dirty="0" smtClean="0">
                <a:solidFill>
                  <a:schemeClr val="tx1"/>
                </a:solidFill>
                <a:ea typeface="ＭＳ Ｐゴシック" pitchFamily="34" charset="-128"/>
              </a:rPr>
              <a:t>Process/Design Annual Reports and assist with mining the data</a:t>
            </a:r>
          </a:p>
          <a:p>
            <a:pPr lvl="1" eaLnBrk="1" hangingPunct="1"/>
            <a:r>
              <a:rPr lang="en-US" dirty="0" smtClean="0">
                <a:solidFill>
                  <a:schemeClr val="tx1"/>
                </a:solidFill>
                <a:ea typeface="ＭＳ Ｐゴシック" pitchFamily="34" charset="-128"/>
              </a:rPr>
              <a:t>Stimulate LS programs and initiatives</a:t>
            </a:r>
          </a:p>
          <a:p>
            <a:pPr lvl="1" eaLnBrk="1" hangingPunct="1"/>
            <a:r>
              <a:rPr lang="en-US" dirty="0" smtClean="0">
                <a:solidFill>
                  <a:schemeClr val="tx1"/>
                </a:solidFill>
                <a:ea typeface="ＭＳ Ｐゴシック" pitchFamily="34" charset="-128"/>
              </a:rPr>
              <a:t>Address general development needs</a:t>
            </a:r>
          </a:p>
          <a:p>
            <a:pPr lvl="1" eaLnBrk="1" hangingPunct="1"/>
            <a:r>
              <a:rPr lang="en-US" dirty="0" smtClean="0">
                <a:solidFill>
                  <a:schemeClr val="tx1"/>
                </a:solidFill>
                <a:ea typeface="ＭＳ Ｐゴシック" pitchFamily="34" charset="-128"/>
              </a:rPr>
              <a:t>Professional development of new leaders</a:t>
            </a:r>
          </a:p>
          <a:p>
            <a:pPr lvl="1" eaLnBrk="1" hangingPunct="1"/>
            <a:r>
              <a:rPr lang="en-US" dirty="0" smtClean="0">
                <a:solidFill>
                  <a:schemeClr val="tx1"/>
                </a:solidFill>
                <a:ea typeface="ＭＳ Ｐゴシック" pitchFamily="34" charset="-128"/>
              </a:rPr>
              <a:t>ChemLuminary Awards</a:t>
            </a:r>
          </a:p>
          <a:p>
            <a:pPr lvl="1" eaLnBrk="1" hangingPunct="1">
              <a:buFontTx/>
              <a:buNone/>
            </a:pPr>
            <a:endParaRPr lang="en-US" dirty="0" smtClean="0">
              <a:ea typeface="ＭＳ Ｐゴシック" pitchFamily="34" charset="-128"/>
            </a:endParaRPr>
          </a:p>
        </p:txBody>
      </p:sp>
      <p:pic>
        <p:nvPicPr>
          <p:cNvPr id="57348" name="Picture 5" descr="MCBD19644_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3959225"/>
            <a:ext cx="1633538"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57461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YOUR HOMEWORK</a:t>
            </a:r>
            <a:endParaRPr lang="en-US" dirty="0">
              <a:solidFill>
                <a:schemeClr val="tx1"/>
              </a:solidFill>
            </a:endParaRPr>
          </a:p>
        </p:txBody>
      </p:sp>
      <p:sp>
        <p:nvSpPr>
          <p:cNvPr id="3" name="Content Placeholder 2"/>
          <p:cNvSpPr>
            <a:spLocks noGrp="1"/>
          </p:cNvSpPr>
          <p:nvPr>
            <p:ph idx="1"/>
          </p:nvPr>
        </p:nvSpPr>
        <p:spPr/>
        <p:txBody>
          <a:bodyPr/>
          <a:lstStyle/>
          <a:p>
            <a:r>
              <a:rPr lang="en-US" dirty="0" smtClean="0">
                <a:solidFill>
                  <a:srgbClr val="FF0000"/>
                </a:solidFill>
              </a:rPr>
              <a:t>BE PREPARED </a:t>
            </a:r>
            <a:r>
              <a:rPr lang="en-US" dirty="0" smtClean="0">
                <a:solidFill>
                  <a:schemeClr val="tx1"/>
                </a:solidFill>
              </a:rPr>
              <a:t>for the Leadership Institute </a:t>
            </a:r>
          </a:p>
          <a:p>
            <a:pPr lvl="1">
              <a:buFont typeface="Wingdings" panose="05000000000000000000" pitchFamily="2" charset="2"/>
              <a:buChar char="q"/>
            </a:pPr>
            <a:r>
              <a:rPr lang="en-US" dirty="0" smtClean="0">
                <a:solidFill>
                  <a:schemeClr val="tx1"/>
                </a:solidFill>
              </a:rPr>
              <a:t>Bring an event idea to the Leadership Institute	</a:t>
            </a:r>
          </a:p>
          <a:p>
            <a:pPr lvl="2"/>
            <a:r>
              <a:rPr lang="en-US" dirty="0" smtClean="0">
                <a:solidFill>
                  <a:schemeClr val="tx1"/>
                </a:solidFill>
              </a:rPr>
              <a:t>One that you are considering for your year as chair; or,</a:t>
            </a:r>
          </a:p>
          <a:p>
            <a:pPr marL="749300" lvl="2" indent="-285750">
              <a:buFont typeface="Wingdings" panose="05000000000000000000" pitchFamily="2" charset="2"/>
              <a:buChar char="q"/>
            </a:pPr>
            <a:r>
              <a:rPr lang="en-US" sz="1600" dirty="0" smtClean="0">
                <a:solidFill>
                  <a:schemeClr val="tx1"/>
                </a:solidFill>
              </a:rPr>
              <a:t>Think </a:t>
            </a:r>
            <a:r>
              <a:rPr lang="en-US" sz="1600" dirty="0">
                <a:solidFill>
                  <a:schemeClr val="tx1"/>
                </a:solidFill>
              </a:rPr>
              <a:t>of an activity/event that could be planned in collaboration with neighboring local sections. Identify past regional/joint/collaborative events/activities to share with your colleagues. </a:t>
            </a:r>
          </a:p>
        </p:txBody>
      </p:sp>
      <p:sp>
        <p:nvSpPr>
          <p:cNvPr id="4" name="Footer Placeholder 3"/>
          <p:cNvSpPr>
            <a:spLocks noGrp="1"/>
          </p:cNvSpPr>
          <p:nvPr>
            <p:ph type="ftr" sz="quarter" idx="10"/>
          </p:nvPr>
        </p:nvSpPr>
        <p:spPr/>
        <p:txBody>
          <a:bodyPr/>
          <a:lstStyle/>
          <a:p>
            <a:pPr>
              <a:defRPr/>
            </a:pPr>
            <a:r>
              <a:rPr lang="en-GB" smtClean="0"/>
              <a:t>American Chemical Society</a:t>
            </a:r>
            <a:endParaRPr lang="en-GB"/>
          </a:p>
        </p:txBody>
      </p:sp>
      <p:sp>
        <p:nvSpPr>
          <p:cNvPr id="5" name="Slide Number Placeholder 4"/>
          <p:cNvSpPr>
            <a:spLocks noGrp="1"/>
          </p:cNvSpPr>
          <p:nvPr>
            <p:ph type="sldNum" sz="quarter" idx="11"/>
          </p:nvPr>
        </p:nvSpPr>
        <p:spPr/>
        <p:txBody>
          <a:bodyPr/>
          <a:lstStyle/>
          <a:p>
            <a:pPr>
              <a:defRPr/>
            </a:pPr>
            <a:fld id="{9EFEED3B-6331-4549-A68A-3CC998F8A608}" type="slidenum">
              <a:rPr lang="en-GB" smtClean="0"/>
              <a:pPr>
                <a:defRPr/>
              </a:pPr>
              <a:t>40</a:t>
            </a:fld>
            <a:endParaRPr lang="en-GB"/>
          </a:p>
        </p:txBody>
      </p:sp>
    </p:spTree>
    <p:extLst>
      <p:ext uri="{BB962C8B-B14F-4D97-AF65-F5344CB8AC3E}">
        <p14:creationId xmlns:p14="http://schemas.microsoft.com/office/powerpoint/2010/main" val="30937357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838200" y="1379537"/>
            <a:ext cx="5329237" cy="2659063"/>
          </a:xfrm>
        </p:spPr>
        <p:txBody>
          <a:bodyPr/>
          <a:lstStyle/>
          <a:p>
            <a:pPr algn="ctr" eaLnBrk="1" hangingPunct="1"/>
            <a:r>
              <a:rPr lang="en-US" dirty="0" smtClean="0">
                <a:ea typeface="ＭＳ Ｐゴシック" pitchFamily="34" charset="-128"/>
              </a:rPr>
              <a:t>Thank You for Participating!</a:t>
            </a:r>
            <a:br>
              <a:rPr lang="en-US" dirty="0" smtClean="0">
                <a:ea typeface="ＭＳ Ｐゴシック" pitchFamily="34" charset="-128"/>
              </a:rPr>
            </a:br>
            <a:r>
              <a:rPr lang="en-US" dirty="0">
                <a:ea typeface="ＭＳ Ｐゴシック" pitchFamily="34" charset="-128"/>
              </a:rPr>
              <a:t/>
            </a:r>
            <a:br>
              <a:rPr lang="en-US" dirty="0">
                <a:ea typeface="ＭＳ Ｐゴシック" pitchFamily="34" charset="-128"/>
              </a:rPr>
            </a:br>
            <a:r>
              <a:rPr lang="en-US" sz="2000" dirty="0" smtClean="0">
                <a:ea typeface="ＭＳ Ｐゴシック" pitchFamily="34" charset="-128"/>
              </a:rPr>
              <a:t> 2015 Pre-</a:t>
            </a:r>
            <a:r>
              <a:rPr lang="en-US" sz="2000" dirty="0">
                <a:ea typeface="ＭＳ Ｐゴシック" pitchFamily="34" charset="-128"/>
              </a:rPr>
              <a:t>Leadership Institute </a:t>
            </a:r>
            <a:r>
              <a:rPr lang="en-US" sz="2000" dirty="0" smtClean="0">
                <a:ea typeface="ＭＳ Ｐゴシック" pitchFamily="34" charset="-128"/>
              </a:rPr>
              <a:t>Webinar: </a:t>
            </a:r>
            <a:r>
              <a:rPr lang="en-US" sz="2000" dirty="0" smtClean="0"/>
              <a:t>Leading </a:t>
            </a:r>
            <a:r>
              <a:rPr lang="en-US" sz="2000" dirty="0"/>
              <a:t>Your ACS Local </a:t>
            </a:r>
            <a:r>
              <a:rPr lang="en-US" sz="2000" dirty="0" smtClean="0"/>
              <a:t>Section </a:t>
            </a:r>
            <a:r>
              <a:rPr lang="en-US" dirty="0" smtClean="0">
                <a:ea typeface="ＭＳ Ｐゴシック" pitchFamily="34" charset="-128"/>
              </a:rPr>
              <a:t/>
            </a:r>
            <a:br>
              <a:rPr lang="en-US" dirty="0" smtClean="0">
                <a:ea typeface="ＭＳ Ｐゴシック" pitchFamily="34" charset="-128"/>
              </a:rPr>
            </a:br>
            <a:r>
              <a:rPr lang="en-US" dirty="0">
                <a:ea typeface="ＭＳ Ｐゴシック" pitchFamily="34" charset="-128"/>
              </a:rPr>
              <a:t/>
            </a:r>
            <a:br>
              <a:rPr lang="en-US" dirty="0">
                <a:ea typeface="ＭＳ Ｐゴシック" pitchFamily="34" charset="-128"/>
              </a:rPr>
            </a:br>
            <a:r>
              <a:rPr lang="en-US" dirty="0" smtClean="0">
                <a:ea typeface="ＭＳ Ｐゴシック" pitchFamily="34" charset="-128"/>
              </a:rPr>
              <a:t>Additional Questions?</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2" name="TextBox 1"/>
          <p:cNvSpPr txBox="1"/>
          <p:nvPr/>
        </p:nvSpPr>
        <p:spPr>
          <a:xfrm>
            <a:off x="381000" y="4572000"/>
            <a:ext cx="6172200" cy="646331"/>
          </a:xfrm>
          <a:prstGeom prst="rect">
            <a:avLst/>
          </a:prstGeom>
          <a:noFill/>
        </p:spPr>
        <p:txBody>
          <a:bodyPr wrap="square" rtlCol="0">
            <a:spAutoFit/>
          </a:bodyPr>
          <a:lstStyle/>
          <a:p>
            <a:pPr algn="ctr"/>
            <a:r>
              <a:rPr lang="en-US" dirty="0">
                <a:solidFill>
                  <a:schemeClr val="bg1"/>
                </a:solidFill>
              </a:rPr>
              <a:t>Martin Rudd, Chair </a:t>
            </a:r>
            <a:r>
              <a:rPr lang="en-US" dirty="0" smtClean="0">
                <a:solidFill>
                  <a:schemeClr val="bg1"/>
                </a:solidFill>
              </a:rPr>
              <a:t>LSAC</a:t>
            </a:r>
          </a:p>
          <a:p>
            <a:pPr algn="ctr"/>
            <a:r>
              <a:rPr lang="en-US" dirty="0" smtClean="0">
                <a:solidFill>
                  <a:schemeClr val="bg1"/>
                </a:solidFill>
              </a:rPr>
              <a:t>Lucy Eubanks, Subcommittee Chair TTO</a:t>
            </a:r>
          </a:p>
        </p:txBody>
      </p:sp>
    </p:spTree>
    <p:custDataLst>
      <p:tags r:id="rId1"/>
    </p:custDataLst>
    <p:extLst>
      <p:ext uri="{BB962C8B-B14F-4D97-AF65-F5344CB8AC3E}">
        <p14:creationId xmlns:p14="http://schemas.microsoft.com/office/powerpoint/2010/main" val="333937749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28600"/>
            <a:ext cx="6488112" cy="944562"/>
          </a:xfrm>
        </p:spPr>
        <p:txBody>
          <a:bodyPr/>
          <a:lstStyle/>
          <a:p>
            <a:pPr eaLnBrk="1" hangingPunct="1"/>
            <a:r>
              <a:rPr lang="en-US" dirty="0" smtClean="0">
                <a:solidFill>
                  <a:schemeClr val="tx1"/>
                </a:solidFill>
                <a:ea typeface="ＭＳ Ｐゴシック" pitchFamily="34" charset="-128"/>
              </a:rPr>
              <a:t>2015 LSAC Organization</a:t>
            </a:r>
          </a:p>
        </p:txBody>
      </p:sp>
      <p:pic>
        <p:nvPicPr>
          <p:cNvPr id="1029"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0"/>
            <a:ext cx="6785301" cy="674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429000" y="1752600"/>
            <a:ext cx="609600" cy="381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94392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ctrTitle"/>
          </p:nvPr>
        </p:nvSpPr>
        <p:spPr>
          <a:xfrm>
            <a:off x="381000" y="1844675"/>
            <a:ext cx="6172200" cy="1439863"/>
          </a:xfrm>
        </p:spPr>
        <p:txBody>
          <a:bodyPr/>
          <a:lstStyle/>
          <a:p>
            <a:pPr algn="ctr" eaLnBrk="1" hangingPunct="1"/>
            <a:r>
              <a:rPr lang="en-US" dirty="0" smtClean="0">
                <a:ea typeface="ＭＳ Ｐゴシック" pitchFamily="34" charset="-128"/>
              </a:rPr>
              <a:t>“Nuts and Bolts” for Leading Your Section</a:t>
            </a:r>
          </a:p>
        </p:txBody>
      </p:sp>
      <p:sp>
        <p:nvSpPr>
          <p:cNvPr id="66564" name="Rectangle 10"/>
          <p:cNvSpPr>
            <a:spLocks noGrp="1" noChangeArrowheads="1"/>
          </p:cNvSpPr>
          <p:nvPr>
            <p:ph type="ftr"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hangingPunct="1"/>
            <a:r>
              <a:rPr lang="en-GB" sz="800" smtClean="0"/>
              <a:t>American Chemical Society</a:t>
            </a:r>
          </a:p>
        </p:txBody>
      </p:sp>
      <p:sp>
        <p:nvSpPr>
          <p:cNvPr id="4" name="TextBox 3"/>
          <p:cNvSpPr txBox="1"/>
          <p:nvPr/>
        </p:nvSpPr>
        <p:spPr>
          <a:xfrm>
            <a:off x="381000" y="3886200"/>
            <a:ext cx="6172200" cy="369332"/>
          </a:xfrm>
          <a:prstGeom prst="rect">
            <a:avLst/>
          </a:prstGeom>
          <a:noFill/>
        </p:spPr>
        <p:txBody>
          <a:bodyPr wrap="square" rtlCol="0">
            <a:spAutoFit/>
          </a:bodyPr>
          <a:lstStyle/>
          <a:p>
            <a:pPr algn="ctr"/>
            <a:r>
              <a:rPr lang="en-US" dirty="0" smtClean="0">
                <a:solidFill>
                  <a:schemeClr val="bg1"/>
                </a:solidFill>
              </a:rPr>
              <a:t>Martin Rudd, Chair LSAC</a:t>
            </a:r>
            <a:endParaRPr lang="en-US" dirty="0">
              <a:solidFill>
                <a:schemeClr val="bg1"/>
              </a:solidFill>
            </a:endParaRPr>
          </a:p>
        </p:txBody>
      </p:sp>
    </p:spTree>
    <p:custDataLst>
      <p:tags r:id="rId1"/>
    </p:custDataLst>
    <p:extLst>
      <p:ext uri="{BB962C8B-B14F-4D97-AF65-F5344CB8AC3E}">
        <p14:creationId xmlns:p14="http://schemas.microsoft.com/office/powerpoint/2010/main" val="341152780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pPr eaLnBrk="1" hangingPunct="1"/>
            <a:r>
              <a:rPr lang="en-US" sz="2800" dirty="0" smtClean="0">
                <a:solidFill>
                  <a:schemeClr val="tx1"/>
                </a:solidFill>
                <a:ea typeface="ＭＳ Ｐゴシック" pitchFamily="34" charset="-128"/>
              </a:rPr>
              <a:t>“NUTS AND BOLTS” FOR LEADING YOUR SECTION</a:t>
            </a:r>
          </a:p>
        </p:txBody>
      </p:sp>
      <p:sp>
        <p:nvSpPr>
          <p:cNvPr id="3" name="Subtitle 2"/>
          <p:cNvSpPr>
            <a:spLocks noGrp="1"/>
          </p:cNvSpPr>
          <p:nvPr>
            <p:ph idx="1"/>
          </p:nvPr>
        </p:nvSpPr>
        <p:spPr/>
        <p:txBody>
          <a:bodyPr>
            <a:normAutofit lnSpcReduction="10000"/>
          </a:bodyPr>
          <a:lstStyle/>
          <a:p>
            <a:pPr marL="457200" indent="-457200" eaLnBrk="1" hangingPunct="1">
              <a:buFont typeface="Arial" pitchFamily="34" charset="0"/>
              <a:buChar char="•"/>
              <a:defRPr/>
            </a:pPr>
            <a:r>
              <a:rPr lang="en-US" b="1" dirty="0" smtClean="0">
                <a:solidFill>
                  <a:schemeClr val="tx1"/>
                </a:solidFill>
              </a:rPr>
              <a:t>What is an ACS local section?</a:t>
            </a:r>
          </a:p>
          <a:p>
            <a:pPr marL="857250" lvl="1" indent="-457200" eaLnBrk="1" hangingPunct="1">
              <a:buFont typeface="Arial" pitchFamily="34" charset="0"/>
              <a:buChar char="•"/>
              <a:defRPr/>
            </a:pPr>
            <a:r>
              <a:rPr lang="en-US" dirty="0" smtClean="0">
                <a:solidFill>
                  <a:schemeClr val="tx1"/>
                </a:solidFill>
              </a:rPr>
              <a:t>All members are initially assigned (based on zip code) but may opt to join another section</a:t>
            </a:r>
          </a:p>
          <a:p>
            <a:pPr marL="857250" lvl="1" indent="-457200" eaLnBrk="1" hangingPunct="1">
              <a:buFont typeface="Arial" pitchFamily="34" charset="0"/>
              <a:buChar char="•"/>
              <a:defRPr/>
            </a:pPr>
            <a:r>
              <a:rPr lang="en-US" dirty="0" smtClean="0">
                <a:solidFill>
                  <a:schemeClr val="tx1"/>
                </a:solidFill>
              </a:rPr>
              <a:t>Local Section dues are set by each section</a:t>
            </a:r>
          </a:p>
          <a:p>
            <a:pPr marL="457200" indent="-457200" eaLnBrk="1" hangingPunct="1">
              <a:buFont typeface="Arial" pitchFamily="34" charset="0"/>
              <a:buChar char="•"/>
              <a:defRPr/>
            </a:pPr>
            <a:r>
              <a:rPr lang="en-US" b="1" dirty="0" smtClean="0">
                <a:solidFill>
                  <a:schemeClr val="tx1"/>
                </a:solidFill>
              </a:rPr>
              <a:t>Every section is different </a:t>
            </a:r>
          </a:p>
          <a:p>
            <a:pPr marL="914400" lvl="1" indent="-457200" eaLnBrk="1" hangingPunct="1">
              <a:buFont typeface="Arial" pitchFamily="34" charset="0"/>
              <a:buChar char="•"/>
              <a:defRPr/>
            </a:pPr>
            <a:r>
              <a:rPr lang="en-US" dirty="0" smtClean="0">
                <a:solidFill>
                  <a:schemeClr val="tx1"/>
                </a:solidFill>
              </a:rPr>
              <a:t>Based on size, location, institutions, resources, etc.</a:t>
            </a:r>
          </a:p>
          <a:p>
            <a:pPr marL="914400" lvl="1" indent="-457200" eaLnBrk="1" hangingPunct="1">
              <a:buFont typeface="Arial" pitchFamily="34" charset="0"/>
              <a:buChar char="•"/>
              <a:defRPr/>
            </a:pPr>
            <a:r>
              <a:rPr lang="en-US" dirty="0" smtClean="0">
                <a:solidFill>
                  <a:schemeClr val="tx1"/>
                </a:solidFill>
              </a:rPr>
              <a:t>Offers opportunities for uniqueness</a:t>
            </a:r>
          </a:p>
          <a:p>
            <a:pPr marL="457200" indent="-457200" eaLnBrk="1" hangingPunct="1">
              <a:buFont typeface="Arial" pitchFamily="34" charset="0"/>
              <a:buChar char="•"/>
              <a:defRPr/>
            </a:pPr>
            <a:r>
              <a:rPr lang="en-US" b="1" dirty="0" smtClean="0">
                <a:solidFill>
                  <a:schemeClr val="tx1"/>
                </a:solidFill>
              </a:rPr>
              <a:t>Successful sections share common characteristics</a:t>
            </a:r>
          </a:p>
          <a:p>
            <a:pPr marL="914400" lvl="1" indent="-457200" eaLnBrk="1" hangingPunct="1">
              <a:buFont typeface="Arial" pitchFamily="34" charset="0"/>
              <a:buChar char="•"/>
              <a:defRPr/>
            </a:pPr>
            <a:r>
              <a:rPr lang="en-US" dirty="0" smtClean="0">
                <a:solidFill>
                  <a:schemeClr val="tx1"/>
                </a:solidFill>
              </a:rPr>
              <a:t>Focus on members, students, community</a:t>
            </a:r>
          </a:p>
          <a:p>
            <a:pPr marL="914400" lvl="1" indent="-457200" eaLnBrk="1" hangingPunct="1">
              <a:buFont typeface="Arial" pitchFamily="34" charset="0"/>
              <a:buChar char="•"/>
              <a:defRPr/>
            </a:pPr>
            <a:r>
              <a:rPr lang="en-US" dirty="0" smtClean="0">
                <a:solidFill>
                  <a:schemeClr val="tx1"/>
                </a:solidFill>
              </a:rPr>
              <a:t>Devise programs for each cohort</a:t>
            </a:r>
          </a:p>
          <a:p>
            <a:pPr marL="914400" lvl="1" indent="-457200" eaLnBrk="1" hangingPunct="1">
              <a:buFont typeface="Arial" pitchFamily="34" charset="0"/>
              <a:buChar char="•"/>
              <a:defRPr/>
            </a:pPr>
            <a:r>
              <a:rPr lang="en-US" dirty="0" smtClean="0">
                <a:solidFill>
                  <a:schemeClr val="tx1"/>
                </a:solidFill>
              </a:rPr>
              <a:t>Have strong, shared infrastructure</a:t>
            </a:r>
          </a:p>
          <a:p>
            <a:pPr marL="914400" lvl="1" indent="-457200" eaLnBrk="1" hangingPunct="1">
              <a:buFont typeface="Arial" pitchFamily="34" charset="0"/>
              <a:buChar char="•"/>
              <a:defRPr/>
            </a:pPr>
            <a:r>
              <a:rPr lang="en-US" dirty="0" smtClean="0">
                <a:solidFill>
                  <a:schemeClr val="tx1"/>
                </a:solidFill>
              </a:rPr>
              <a:t>Provide a local ACS home</a:t>
            </a:r>
          </a:p>
          <a:p>
            <a:pPr marL="457200" indent="-457200" eaLnBrk="1" hangingPunct="1">
              <a:buFont typeface="Arial" pitchFamily="34" charset="0"/>
              <a:buChar char="•"/>
              <a:defRPr/>
            </a:pPr>
            <a:endParaRPr lang="en-US" dirty="0">
              <a:solidFill>
                <a:schemeClr val="tx1"/>
              </a:solidFill>
            </a:endParaRPr>
          </a:p>
        </p:txBody>
      </p:sp>
    </p:spTree>
    <p:extLst>
      <p:ext uri="{BB962C8B-B14F-4D97-AF65-F5344CB8AC3E}">
        <p14:creationId xmlns:p14="http://schemas.microsoft.com/office/powerpoint/2010/main" val="2077199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dirty="0" smtClean="0">
                <a:solidFill>
                  <a:schemeClr val="tx1">
                    <a:lumMod val="95000"/>
                    <a:lumOff val="5000"/>
                  </a:schemeClr>
                </a:solidFill>
                <a:ea typeface="ＭＳ Ｐゴシック" pitchFamily="34" charset="-128"/>
              </a:rPr>
              <a:t>ACS Local Sections: We are EVERYWHERE</a:t>
            </a:r>
          </a:p>
        </p:txBody>
      </p:sp>
      <p:sp>
        <p:nvSpPr>
          <p:cNvPr id="56323" name="Rectangle 3"/>
          <p:cNvSpPr>
            <a:spLocks noChangeArrowheads="1"/>
          </p:cNvSpPr>
          <p:nvPr/>
        </p:nvSpPr>
        <p:spPr bwMode="auto">
          <a:xfrm>
            <a:off x="1362075" y="4724400"/>
            <a:ext cx="65944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10000"/>
              </a:spcBef>
              <a:spcAft>
                <a:spcPct val="40000"/>
              </a:spcAft>
            </a:pPr>
            <a:endParaRPr lang="en-US">
              <a:solidFill>
                <a:srgbClr val="0054A6"/>
              </a:solidFill>
              <a:ea typeface="ＭＳ Ｐゴシック" pitchFamily="34" charset="-128"/>
            </a:endParaRPr>
          </a:p>
        </p:txBody>
      </p:sp>
      <p:sp>
        <p:nvSpPr>
          <p:cNvPr id="56324" name="Text Box 4"/>
          <p:cNvSpPr txBox="1">
            <a:spLocks noChangeArrowheads="1"/>
          </p:cNvSpPr>
          <p:nvPr/>
        </p:nvSpPr>
        <p:spPr bwMode="auto">
          <a:xfrm>
            <a:off x="2286000" y="5093970"/>
            <a:ext cx="525621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rgbClr val="0054A6"/>
                </a:solidFill>
                <a:latin typeface="Arial" pitchFamily="34" charset="0"/>
                <a:ea typeface="ＭＳ Ｐゴシック" pitchFamily="34" charset="-128"/>
              </a:defRPr>
            </a:lvl1pPr>
            <a:lvl2pPr marL="742950" indent="-285750" eaLnBrk="0" hangingPunct="0">
              <a:defRPr sz="2400">
                <a:solidFill>
                  <a:srgbClr val="0054A6"/>
                </a:solidFill>
                <a:latin typeface="Arial" pitchFamily="34" charset="0"/>
                <a:ea typeface="ＭＳ Ｐゴシック" pitchFamily="34" charset="-128"/>
              </a:defRPr>
            </a:lvl2pPr>
            <a:lvl3pPr marL="1143000" indent="-228600" eaLnBrk="0" hangingPunct="0">
              <a:defRPr sz="2400">
                <a:solidFill>
                  <a:srgbClr val="0054A6"/>
                </a:solidFill>
                <a:latin typeface="Arial" pitchFamily="34" charset="0"/>
                <a:ea typeface="ＭＳ Ｐゴシック" pitchFamily="34" charset="-128"/>
              </a:defRPr>
            </a:lvl3pPr>
            <a:lvl4pPr marL="1600200" indent="-228600" eaLnBrk="0" hangingPunct="0">
              <a:defRPr sz="2400">
                <a:solidFill>
                  <a:srgbClr val="0054A6"/>
                </a:solidFill>
                <a:latin typeface="Arial" pitchFamily="34" charset="0"/>
                <a:ea typeface="ＭＳ Ｐゴシック" pitchFamily="34" charset="-128"/>
              </a:defRPr>
            </a:lvl4pPr>
            <a:lvl5pPr marL="2057400" indent="-228600" eaLnBrk="0" hangingPunct="0">
              <a:defRPr sz="2400">
                <a:solidFill>
                  <a:srgbClr val="0054A6"/>
                </a:solidFill>
                <a:latin typeface="Arial" pitchFamily="34" charset="0"/>
                <a:ea typeface="ＭＳ Ｐゴシック" pitchFamily="34" charset="-128"/>
              </a:defRPr>
            </a:lvl5pPr>
            <a:lvl6pPr marL="25146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6pPr>
            <a:lvl7pPr marL="29718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7pPr>
            <a:lvl8pPr marL="34290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8pPr>
            <a:lvl9pPr marL="3886200" indent="-228600" algn="ctr" eaLnBrk="0" fontAlgn="base" hangingPunct="0">
              <a:lnSpc>
                <a:spcPct val="90000"/>
              </a:lnSpc>
              <a:spcBef>
                <a:spcPct val="10000"/>
              </a:spcBef>
              <a:spcAft>
                <a:spcPct val="40000"/>
              </a:spcAft>
              <a:defRPr sz="2400">
                <a:solidFill>
                  <a:srgbClr val="0054A6"/>
                </a:solidFill>
                <a:latin typeface="Arial" pitchFamily="34" charset="0"/>
                <a:ea typeface="ＭＳ Ｐゴシック" pitchFamily="34" charset="-128"/>
              </a:defRPr>
            </a:lvl9pPr>
          </a:lstStyle>
          <a:p>
            <a:pPr eaLnBrk="1" fontAlgn="base" hangingPunct="1">
              <a:spcBef>
                <a:spcPct val="50000"/>
              </a:spcBef>
              <a:spcAft>
                <a:spcPct val="0"/>
              </a:spcAft>
            </a:pPr>
            <a:r>
              <a:rPr lang="en-US" sz="1400" dirty="0" smtClean="0">
                <a:solidFill>
                  <a:srgbClr val="000000"/>
                </a:solidFill>
              </a:rPr>
              <a:t>Small</a:t>
            </a:r>
            <a:r>
              <a:rPr lang="en-US" sz="1400" dirty="0">
                <a:solidFill>
                  <a:srgbClr val="000000"/>
                </a:solidFill>
              </a:rPr>
              <a:t>: </a:t>
            </a:r>
            <a:r>
              <a:rPr lang="en-US" sz="1400" dirty="0" smtClean="0">
                <a:solidFill>
                  <a:srgbClr val="000000"/>
                </a:solidFill>
              </a:rPr>
              <a:t>49</a:t>
            </a:r>
            <a:r>
              <a:rPr lang="en-US" sz="1400" dirty="0">
                <a:solidFill>
                  <a:srgbClr val="000000"/>
                </a:solidFill>
              </a:rPr>
              <a:t>			</a:t>
            </a:r>
            <a:r>
              <a:rPr lang="en-US" sz="1400" dirty="0" smtClean="0">
                <a:solidFill>
                  <a:srgbClr val="000000"/>
                </a:solidFill>
              </a:rPr>
              <a:t>Medium </a:t>
            </a:r>
            <a:r>
              <a:rPr lang="en-US" sz="1400" dirty="0">
                <a:solidFill>
                  <a:srgbClr val="000000"/>
                </a:solidFill>
              </a:rPr>
              <a:t>Large: </a:t>
            </a:r>
            <a:r>
              <a:rPr lang="en-US" sz="1400" dirty="0" smtClean="0">
                <a:solidFill>
                  <a:srgbClr val="000000"/>
                </a:solidFill>
              </a:rPr>
              <a:t>22</a:t>
            </a:r>
            <a:endParaRPr lang="en-US" sz="1400" dirty="0">
              <a:solidFill>
                <a:srgbClr val="000000"/>
              </a:solidFill>
            </a:endParaRPr>
          </a:p>
          <a:p>
            <a:pPr eaLnBrk="1" fontAlgn="base" hangingPunct="1">
              <a:spcBef>
                <a:spcPct val="50000"/>
              </a:spcBef>
              <a:spcAft>
                <a:spcPct val="0"/>
              </a:spcAft>
            </a:pPr>
            <a:r>
              <a:rPr lang="en-US" sz="1400" dirty="0">
                <a:solidFill>
                  <a:srgbClr val="000000"/>
                </a:solidFill>
              </a:rPr>
              <a:t>Medium Small: </a:t>
            </a:r>
            <a:r>
              <a:rPr lang="en-US" sz="1400" dirty="0" smtClean="0">
                <a:solidFill>
                  <a:srgbClr val="000000"/>
                </a:solidFill>
              </a:rPr>
              <a:t>46</a:t>
            </a:r>
            <a:r>
              <a:rPr lang="en-US" sz="1400" dirty="0">
                <a:solidFill>
                  <a:srgbClr val="000000"/>
                </a:solidFill>
              </a:rPr>
              <a:t>		Large: </a:t>
            </a:r>
            <a:r>
              <a:rPr lang="en-US" sz="1400" dirty="0" smtClean="0">
                <a:solidFill>
                  <a:srgbClr val="000000"/>
                </a:solidFill>
              </a:rPr>
              <a:t>14</a:t>
            </a:r>
            <a:endParaRPr lang="en-US" sz="1400" dirty="0">
              <a:solidFill>
                <a:srgbClr val="000000"/>
              </a:solidFill>
            </a:endParaRPr>
          </a:p>
          <a:p>
            <a:pPr eaLnBrk="1" fontAlgn="base" hangingPunct="1">
              <a:spcBef>
                <a:spcPct val="50000"/>
              </a:spcBef>
              <a:spcAft>
                <a:spcPct val="0"/>
              </a:spcAft>
            </a:pPr>
            <a:r>
              <a:rPr lang="en-US" sz="1400" dirty="0">
                <a:solidFill>
                  <a:srgbClr val="000000"/>
                </a:solidFill>
              </a:rPr>
              <a:t>Medium: </a:t>
            </a:r>
            <a:r>
              <a:rPr lang="en-US" sz="1400" dirty="0" smtClean="0">
                <a:solidFill>
                  <a:srgbClr val="000000"/>
                </a:solidFill>
              </a:rPr>
              <a:t>46</a:t>
            </a:r>
            <a:r>
              <a:rPr lang="en-US" sz="1400" dirty="0">
                <a:solidFill>
                  <a:srgbClr val="000000"/>
                </a:solidFill>
              </a:rPr>
              <a:t>		Very Large: </a:t>
            </a:r>
            <a:r>
              <a:rPr lang="en-US" sz="1400" dirty="0" smtClean="0">
                <a:solidFill>
                  <a:srgbClr val="000000"/>
                </a:solidFill>
              </a:rPr>
              <a:t>7</a:t>
            </a:r>
            <a:endParaRPr lang="en-US" sz="1400" dirty="0">
              <a:solidFill>
                <a:srgbClr val="000000"/>
              </a:solidFill>
            </a:endParaRPr>
          </a:p>
        </p:txBody>
      </p:sp>
      <p:pic>
        <p:nvPicPr>
          <p:cNvPr id="1028" name="Picture 4" descr="C:\Users\mca93\Desktop\ACSterritoryMap2014_allmaps_f2_cropped_Page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268661"/>
            <a:ext cx="6553200" cy="384312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108671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LOCAL SECTION TIDBITS</a:t>
            </a:r>
            <a:endParaRPr lang="en-US" dirty="0">
              <a:solidFill>
                <a:schemeClr val="tx1"/>
              </a:solidFill>
            </a:endParaRPr>
          </a:p>
        </p:txBody>
      </p:sp>
      <p:sp>
        <p:nvSpPr>
          <p:cNvPr id="5" name="Content Placeholder 4"/>
          <p:cNvSpPr>
            <a:spLocks noGrp="1"/>
          </p:cNvSpPr>
          <p:nvPr>
            <p:ph idx="1"/>
          </p:nvPr>
        </p:nvSpPr>
        <p:spPr/>
        <p:txBody>
          <a:bodyPr/>
          <a:lstStyle/>
          <a:p>
            <a:r>
              <a:rPr lang="en-US" dirty="0" smtClean="0">
                <a:solidFill>
                  <a:schemeClr val="tx1"/>
                </a:solidFill>
              </a:rPr>
              <a:t>184 local sections</a:t>
            </a:r>
          </a:p>
          <a:p>
            <a:r>
              <a:rPr lang="en-US" dirty="0" smtClean="0">
                <a:solidFill>
                  <a:schemeClr val="tx1"/>
                </a:solidFill>
              </a:rPr>
              <a:t>Smallest: Penn-York </a:t>
            </a:r>
          </a:p>
          <a:p>
            <a:r>
              <a:rPr lang="en-US" dirty="0" smtClean="0">
                <a:solidFill>
                  <a:schemeClr val="tx1"/>
                </a:solidFill>
              </a:rPr>
              <a:t>Largest: Northeastern</a:t>
            </a:r>
          </a:p>
          <a:p>
            <a:r>
              <a:rPr lang="en-US" dirty="0" smtClean="0">
                <a:solidFill>
                  <a:schemeClr val="tx1"/>
                </a:solidFill>
              </a:rPr>
              <a:t>First local section: Rhode Island (1891)</a:t>
            </a:r>
          </a:p>
          <a:p>
            <a:r>
              <a:rPr lang="en-US" dirty="0" smtClean="0">
                <a:solidFill>
                  <a:schemeClr val="tx1"/>
                </a:solidFill>
              </a:rPr>
              <a:t>Youngest local section: Snake River (2007)</a:t>
            </a:r>
          </a:p>
          <a:p>
            <a:r>
              <a:rPr lang="en-US" dirty="0" smtClean="0">
                <a:solidFill>
                  <a:schemeClr val="tx1"/>
                </a:solidFill>
              </a:rPr>
              <a:t>Number of sections celebrating milestone anniversaries in 2015: </a:t>
            </a:r>
          </a:p>
          <a:p>
            <a:pPr lvl="1"/>
            <a:r>
              <a:rPr lang="en-US" dirty="0" smtClean="0">
                <a:solidFill>
                  <a:schemeClr val="tx1"/>
                </a:solidFill>
              </a:rPr>
              <a:t>100 years: Ames, Virginia </a:t>
            </a:r>
          </a:p>
          <a:p>
            <a:pPr lvl="1"/>
            <a:r>
              <a:rPr lang="en-US" dirty="0" smtClean="0">
                <a:solidFill>
                  <a:schemeClr val="tx1"/>
                </a:solidFill>
              </a:rPr>
              <a:t>75 years: Western Maryland</a:t>
            </a:r>
          </a:p>
          <a:p>
            <a:pPr lvl="1"/>
            <a:r>
              <a:rPr lang="en-US" dirty="0" smtClean="0">
                <a:solidFill>
                  <a:schemeClr val="tx1"/>
                </a:solidFill>
              </a:rPr>
              <a:t>50 years: Southern Illinois</a:t>
            </a:r>
          </a:p>
          <a:p>
            <a:pPr marL="457200" lvl="1" indent="0">
              <a:buNone/>
            </a:pPr>
            <a:r>
              <a:rPr lang="en-US" dirty="0" smtClean="0">
                <a:solidFill>
                  <a:schemeClr val="tx1"/>
                </a:solidFill>
              </a:rPr>
              <a:t/>
            </a:r>
            <a:br>
              <a:rPr lang="en-US" dirty="0" smtClean="0">
                <a:solidFill>
                  <a:schemeClr val="tx1"/>
                </a:solidFill>
              </a:rPr>
            </a:br>
            <a:endParaRPr lang="en-US" dirty="0"/>
          </a:p>
        </p:txBody>
      </p:sp>
      <p:sp>
        <p:nvSpPr>
          <p:cNvPr id="3" name="Footer Placeholder 2"/>
          <p:cNvSpPr>
            <a:spLocks noGrp="1"/>
          </p:cNvSpPr>
          <p:nvPr>
            <p:ph type="ftr" sz="quarter" idx="10"/>
          </p:nvPr>
        </p:nvSpPr>
        <p:spPr/>
        <p:txBody>
          <a:bodyPr/>
          <a:lstStyle/>
          <a:p>
            <a:pPr>
              <a:defRPr/>
            </a:pPr>
            <a:r>
              <a:rPr lang="en-GB" smtClean="0"/>
              <a:t>American Chemical Society</a:t>
            </a:r>
            <a:endParaRPr lang="en-GB"/>
          </a:p>
        </p:txBody>
      </p:sp>
      <p:sp>
        <p:nvSpPr>
          <p:cNvPr id="4" name="Slide Number Placeholder 3"/>
          <p:cNvSpPr>
            <a:spLocks noGrp="1"/>
          </p:cNvSpPr>
          <p:nvPr>
            <p:ph type="sldNum" sz="quarter" idx="11"/>
          </p:nvPr>
        </p:nvSpPr>
        <p:spPr/>
        <p:txBody>
          <a:bodyPr/>
          <a:lstStyle/>
          <a:p>
            <a:pPr>
              <a:defRPr/>
            </a:pPr>
            <a:fld id="{69E7BCFD-0678-4B41-9611-C216E430F968}" type="slidenum">
              <a:rPr lang="en-GB" smtClean="0"/>
              <a:pPr>
                <a:defRPr/>
              </a:pPr>
              <a:t>9</a:t>
            </a:fld>
            <a:endParaRPr lang="en-GB"/>
          </a:p>
        </p:txBody>
      </p:sp>
    </p:spTree>
    <p:extLst>
      <p:ext uri="{BB962C8B-B14F-4D97-AF65-F5344CB8AC3E}">
        <p14:creationId xmlns:p14="http://schemas.microsoft.com/office/powerpoint/2010/main" val="25209349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12386</TotalTime>
  <Words>2559</Words>
  <Application>Microsoft Office PowerPoint</Application>
  <PresentationFormat>On-screen Show (4:3)</PresentationFormat>
  <Paragraphs>468</Paragraphs>
  <Slides>41</Slides>
  <Notes>41</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Default Design</vt:lpstr>
      <vt:lpstr>1_Default Design</vt:lpstr>
      <vt:lpstr> Leading Your ACS Local Section  </vt:lpstr>
      <vt:lpstr>WEBINAR AGENDA</vt:lpstr>
      <vt:lpstr>The Committee on Local Section Activities</vt:lpstr>
      <vt:lpstr>COMMITTEE ON LOCAL SECTION ACTIVITIES (LSAC)</vt:lpstr>
      <vt:lpstr>2015 LSAC Organization</vt:lpstr>
      <vt:lpstr>“Nuts and Bolts” for Leading Your Section</vt:lpstr>
      <vt:lpstr>“NUTS AND BOLTS” FOR LEADING YOUR SECTION</vt:lpstr>
      <vt:lpstr>ACS Local Sections: We are EVERYWHERE</vt:lpstr>
      <vt:lpstr>LOCAL SECTION TIDBITS</vt:lpstr>
      <vt:lpstr>ACS LOCAL SECTION REQUIREMENTS</vt:lpstr>
      <vt:lpstr>Local Section Leadership</vt:lpstr>
      <vt:lpstr>SECTION CHAIR IS A MANAGER</vt:lpstr>
      <vt:lpstr>EXECUTIVE BOARD</vt:lpstr>
      <vt:lpstr>Executive Board</vt:lpstr>
      <vt:lpstr>ANNUAL BUDGET</vt:lpstr>
      <vt:lpstr>Budgeting - Income</vt:lpstr>
      <vt:lpstr>Budgeting - Expenses</vt:lpstr>
      <vt:lpstr>ELECTIONS</vt:lpstr>
      <vt:lpstr>ELECTIONS</vt:lpstr>
      <vt:lpstr>MEETINGS</vt:lpstr>
      <vt:lpstr>MEETINGS</vt:lpstr>
      <vt:lpstr>ACS Resources for Local Section Meeting Content</vt:lpstr>
      <vt:lpstr>EVENTS</vt:lpstr>
      <vt:lpstr>ACTIVITIES</vt:lpstr>
      <vt:lpstr>SUMMARY – “LOCAL SECTION LEADERSHIP”</vt:lpstr>
      <vt:lpstr>Local Section Communications and ACS Resources</vt:lpstr>
      <vt:lpstr>COMMUNICATION</vt:lpstr>
      <vt:lpstr>ACS RESOURCES: eROSTERS</vt:lpstr>
      <vt:lpstr>OTHER ACS RESOURCES</vt:lpstr>
      <vt:lpstr>  OBTAINING HELP:    Email lsac@acs.org or olsa@acs.org      LSAC members      ACS Staff    </vt:lpstr>
      <vt:lpstr>Partners for Progress and Prosperity Awards    </vt:lpstr>
      <vt:lpstr>Partners for Progress &amp; Prosperity (P3) Award</vt:lpstr>
      <vt:lpstr>Partners for Progress &amp; Prosperity (P3) Award</vt:lpstr>
      <vt:lpstr>Partners for Progress &amp; Prosperity (P3) Award</vt:lpstr>
      <vt:lpstr>Let’s Partner for Progress &amp; Prosperity!</vt:lpstr>
      <vt:lpstr> Leadership Institute Goals  </vt:lpstr>
      <vt:lpstr>2015 LEADERSHIP INSTITUTE GOALS</vt:lpstr>
      <vt:lpstr>2015 LOCAL SECTION TRACK GOALS</vt:lpstr>
      <vt:lpstr>Events During the Leadership Institute</vt:lpstr>
      <vt:lpstr>YOUR HOMEWORK</vt:lpstr>
      <vt:lpstr>Thank You for Participating!   2015 Pre-Leadership Institute Webinar: Leading Your ACS Local Section   Additional Questions?</vt:lpstr>
    </vt:vector>
  </TitlesOfParts>
  <Company>American Chemical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said it, We heard it, Let’s do it!  ACS Strategic Plan for 2012 and Beyond</dc:title>
  <dc:creator>LaTrease Garrison</dc:creator>
  <cp:lastModifiedBy>LaTrease Garrison</cp:lastModifiedBy>
  <cp:revision>172</cp:revision>
  <cp:lastPrinted>2013-01-12T20:58:36Z</cp:lastPrinted>
  <dcterms:created xsi:type="dcterms:W3CDTF">2014-11-20T21:42:13Z</dcterms:created>
  <dcterms:modified xsi:type="dcterms:W3CDTF">2015-01-15T19:40:45Z</dcterms:modified>
</cp:coreProperties>
</file>