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56" r:id="rId5"/>
    <p:sldMasterId id="2147483761" r:id="rId6"/>
    <p:sldMasterId id="2147483768" r:id="rId7"/>
    <p:sldMasterId id="2147483820" r:id="rId8"/>
  </p:sldMasterIdLst>
  <p:notesMasterIdLst>
    <p:notesMasterId r:id="rId40"/>
  </p:notesMasterIdLst>
  <p:sldIdLst>
    <p:sldId id="327" r:id="rId9"/>
    <p:sldId id="345" r:id="rId10"/>
    <p:sldId id="260" r:id="rId11"/>
    <p:sldId id="267" r:id="rId12"/>
    <p:sldId id="320" r:id="rId13"/>
    <p:sldId id="323" r:id="rId14"/>
    <p:sldId id="279" r:id="rId15"/>
    <p:sldId id="280" r:id="rId16"/>
    <p:sldId id="281" r:id="rId17"/>
    <p:sldId id="325" r:id="rId18"/>
    <p:sldId id="321" r:id="rId19"/>
    <p:sldId id="276" r:id="rId20"/>
    <p:sldId id="324" r:id="rId21"/>
    <p:sldId id="328" r:id="rId22"/>
    <p:sldId id="329" r:id="rId23"/>
    <p:sldId id="330" r:id="rId24"/>
    <p:sldId id="331" r:id="rId25"/>
    <p:sldId id="337" r:id="rId26"/>
    <p:sldId id="332" r:id="rId27"/>
    <p:sldId id="333" r:id="rId28"/>
    <p:sldId id="334" r:id="rId29"/>
    <p:sldId id="335" r:id="rId30"/>
    <p:sldId id="336" r:id="rId31"/>
    <p:sldId id="338" r:id="rId32"/>
    <p:sldId id="339" r:id="rId33"/>
    <p:sldId id="340" r:id="rId34"/>
    <p:sldId id="341" r:id="rId35"/>
    <p:sldId id="342" r:id="rId36"/>
    <p:sldId id="343" r:id="rId37"/>
    <p:sldId id="344" r:id="rId38"/>
    <p:sldId id="346" r:id="rId3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7" autoAdjust="0"/>
    <p:restoredTop sz="95326" autoAdjust="0"/>
  </p:normalViewPr>
  <p:slideViewPr>
    <p:cSldViewPr>
      <p:cViewPr>
        <p:scale>
          <a:sx n="119" d="100"/>
          <a:sy n="119" d="100"/>
        </p:scale>
        <p:origin x="-140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E8E94918-BB45-4995-9B8C-29AF46BD679E}"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BB7D3D7-AE23-4CF4-B8E4-BD9BBD6D6A10}" type="slidenum">
              <a:rPr lang="en-US" smtClean="0"/>
              <a:pPr/>
              <a:t>‹#›</a:t>
            </a:fld>
            <a:endParaRPr lang="en-US" dirty="0"/>
          </a:p>
        </p:txBody>
      </p:sp>
    </p:spTree>
    <p:extLst>
      <p:ext uri="{BB962C8B-B14F-4D97-AF65-F5344CB8AC3E}">
        <p14:creationId xmlns:p14="http://schemas.microsoft.com/office/powerpoint/2010/main" val="10508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immediate result of communicating with the public about a LS event like NCW, or CCED for example, will be that people learn about our activities and they show up! But that’s just the first of several potential benefits for the LS.  When chemists mix with the community, we become better known, which can lead to partnerships with other organizations, the public gains a better understanding of chemistry’s vital role in society, young people may discover a love of science, and our own members can be re-energized.  You may even attract new people to the section.</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3</a:t>
            </a:fld>
            <a:endParaRPr lang="en-US" dirty="0"/>
          </a:p>
        </p:txBody>
      </p:sp>
    </p:spTree>
    <p:extLst>
      <p:ext uri="{BB962C8B-B14F-4D97-AF65-F5344CB8AC3E}">
        <p14:creationId xmlns:p14="http://schemas.microsoft.com/office/powerpoint/2010/main" val="430110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it’s not sufficient to just email a reporter a news release or a simple message with the facts.  You need to call them.  But think it through before you pick up the phone.  Have all the information at your fingertips.  Know what you have to offer and be clear about what’s in it for their readers, viewers or listeners.  It’s always nice to start with “are you on deadline,” and then if they say no, you’re free to introduce yourself and explain why you’re calling.</a:t>
            </a:r>
          </a:p>
          <a:p>
            <a:endParaRPr lang="en-US" baseline="0" dirty="0" smtClean="0"/>
          </a:p>
          <a:p>
            <a:r>
              <a:rPr lang="en-US" baseline="0" dirty="0" smtClean="0"/>
              <a:t>Reporters at large city outlets may be less available for a call.  You really just need to give it a try and ask their preference.  </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12</a:t>
            </a:fld>
            <a:endParaRPr lang="en-US" dirty="0"/>
          </a:p>
        </p:txBody>
      </p:sp>
    </p:spTree>
    <p:extLst>
      <p:ext uri="{BB962C8B-B14F-4D97-AF65-F5344CB8AC3E}">
        <p14:creationId xmlns:p14="http://schemas.microsoft.com/office/powerpoint/2010/main" val="384539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you’ve done your best to get</a:t>
            </a:r>
            <a:r>
              <a:rPr lang="en-US" baseline="0" dirty="0" smtClean="0"/>
              <a:t> the word to all the right people, well in advance, you’ve reminded them, you’ve prepared for them, but they s</a:t>
            </a:r>
          </a:p>
          <a:p>
            <a:r>
              <a:rPr lang="en-US" baseline="0" dirty="0" smtClean="0"/>
              <a:t>still don’t respond or come to the event, it can be discouraging.  But you can have something of an ‘insurance plan.’    Take photos at the event…           </a:t>
            </a:r>
          </a:p>
          <a:p>
            <a:r>
              <a:rPr lang="en-US" i="1" baseline="0" dirty="0" smtClean="0"/>
              <a:t>Take questions next or segue to Social Media.</a:t>
            </a:r>
            <a:endParaRPr lang="en-US" i="1"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13</a:t>
            </a:fld>
            <a:endParaRPr lang="en-US" dirty="0"/>
          </a:p>
        </p:txBody>
      </p:sp>
    </p:spTree>
    <p:extLst>
      <p:ext uri="{BB962C8B-B14F-4D97-AF65-F5344CB8AC3E}">
        <p14:creationId xmlns:p14="http://schemas.microsoft.com/office/powerpoint/2010/main" val="370937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14</a:t>
            </a:fld>
            <a:endParaRPr lang="en-US" dirty="0"/>
          </a:p>
        </p:txBody>
      </p:sp>
    </p:spTree>
    <p:extLst>
      <p:ext uri="{BB962C8B-B14F-4D97-AF65-F5344CB8AC3E}">
        <p14:creationId xmlns:p14="http://schemas.microsoft.com/office/powerpoint/2010/main" val="346757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15</a:t>
            </a:fld>
            <a:endParaRPr lang="en-US" dirty="0"/>
          </a:p>
        </p:txBody>
      </p:sp>
    </p:spTree>
    <p:extLst>
      <p:ext uri="{BB962C8B-B14F-4D97-AF65-F5344CB8AC3E}">
        <p14:creationId xmlns:p14="http://schemas.microsoft.com/office/powerpoint/2010/main" val="306753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16</a:t>
            </a:fld>
            <a:endParaRPr lang="en-US" dirty="0"/>
          </a:p>
        </p:txBody>
      </p:sp>
    </p:spTree>
    <p:extLst>
      <p:ext uri="{BB962C8B-B14F-4D97-AF65-F5344CB8AC3E}">
        <p14:creationId xmlns:p14="http://schemas.microsoft.com/office/powerpoint/2010/main" val="373427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19</a:t>
            </a:fld>
            <a:endParaRPr lang="en-US" dirty="0"/>
          </a:p>
        </p:txBody>
      </p:sp>
    </p:spTree>
    <p:extLst>
      <p:ext uri="{BB962C8B-B14F-4D97-AF65-F5344CB8AC3E}">
        <p14:creationId xmlns:p14="http://schemas.microsoft.com/office/powerpoint/2010/main" val="176759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24</a:t>
            </a:fld>
            <a:endParaRPr lang="en-US" dirty="0"/>
          </a:p>
        </p:txBody>
      </p:sp>
    </p:spTree>
    <p:extLst>
      <p:ext uri="{BB962C8B-B14F-4D97-AF65-F5344CB8AC3E}">
        <p14:creationId xmlns:p14="http://schemas.microsoft.com/office/powerpoint/2010/main" val="96611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nothing comes without planning, and planning early. Your plan should include all the components we’re going to discuss today—traditional  and social media, and working with other groups.</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4</a:t>
            </a:fld>
            <a:endParaRPr lang="en-US" dirty="0"/>
          </a:p>
        </p:txBody>
      </p:sp>
    </p:spTree>
    <p:extLst>
      <p:ext uri="{BB962C8B-B14F-4D97-AF65-F5344CB8AC3E}">
        <p14:creationId xmlns:p14="http://schemas.microsoft.com/office/powerpoint/2010/main" val="14817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first session of the webinar,</a:t>
            </a:r>
            <a:r>
              <a:rPr lang="en-US" baseline="0" dirty="0" smtClean="0"/>
              <a:t> I</a:t>
            </a:r>
            <a:r>
              <a:rPr lang="en-US" dirty="0" smtClean="0"/>
              <a:t>’m going to focus on some key steps that involve getting the word out through traditional media.  I’ve made a list of what those outlets are, just</a:t>
            </a:r>
            <a:r>
              <a:rPr lang="en-US" baseline="0" dirty="0" smtClean="0"/>
              <a:t> so none are overlooked.  When  you make a list for your own events, you may need help identifying the right people at each outlet.  If you work at a university ask the public information office if they can give you some advice, or even share their list.  If you are having the event at  museum, they’ll almost always be willing to help you with the publicity.  If you work at a company, they may be able to assist as well.  One place you can always call, though, is the ACS Office of Public Affairs. With a little lead time and they can pull a media list for any location and advise you on all the things I’m going to cover.   </a:t>
            </a:r>
          </a:p>
          <a:p>
            <a:endParaRPr lang="en-US" baseline="0" dirty="0" smtClean="0"/>
          </a:p>
          <a:p>
            <a:r>
              <a:rPr lang="en-US" sz="1100" baseline="0" dirty="0" smtClean="0"/>
              <a:t>[</a:t>
            </a:r>
            <a:r>
              <a:rPr lang="en-US" baseline="0" dirty="0" smtClean="0"/>
              <a:t>Let’s go back for a minute to this list.  When you think of the newspapers that serve the area where your event will be, don’t overlook the smaller papers.  They may be the weeklies.  They are very open to covering local events, they usually have a calendar section, but they need to hear from  you well in advance if they only publish once a week. Generally three weeks in advance is when you want to send an email to your media list, telling them about the event. Then follow up with a reminder a few days to a week ahead.]  </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5</a:t>
            </a:fld>
            <a:endParaRPr lang="en-US" dirty="0"/>
          </a:p>
        </p:txBody>
      </p:sp>
    </p:spTree>
    <p:extLst>
      <p:ext uri="{BB962C8B-B14F-4D97-AF65-F5344CB8AC3E}">
        <p14:creationId xmlns:p14="http://schemas.microsoft.com/office/powerpoint/2010/main" val="99101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small papers on your list, or weeklies as they’re often called, usually have calendar sections. Of course that’s a great way to get attention before the event.   In fact the websites of all the media on  your list may have a calendar section.  Definitely take a look.  Many times they will allow you to enter the details of your event.  It’s fast and easy, and you can be sure that what appears is accurate, because you’re entering it!   The earlier you can get your information posted, the greater the number of people who will potentially see it.</a:t>
            </a:r>
          </a:p>
          <a:p>
            <a:endParaRPr lang="en-US" baseline="0" dirty="0" smtClean="0"/>
          </a:p>
          <a:p>
            <a:r>
              <a:rPr lang="en-US" baseline="0" dirty="0" smtClean="0"/>
              <a:t>The other option, for coverage ahead of time, is that the paper would write a  short article to alert readers to the event.  </a:t>
            </a:r>
          </a:p>
          <a:p>
            <a:endParaRPr lang="en-US" baseline="0" dirty="0" smtClean="0"/>
          </a:p>
          <a:p>
            <a:r>
              <a:rPr lang="en-US" baseline="0" dirty="0" smtClean="0"/>
              <a:t>It’s possible that reporters may </a:t>
            </a:r>
            <a:r>
              <a:rPr lang="en-US" u="sng" baseline="0" dirty="0" smtClean="0"/>
              <a:t>come</a:t>
            </a:r>
            <a:r>
              <a:rPr lang="en-US" baseline="0" dirty="0" smtClean="0"/>
              <a:t> to your event.  They could be gathering information and interviews to write up for the next day, or they could be reporting live—on radio or TV, or social media.  You want to be prepared to make their job as easy as possible.  Have a spokesperson from your LS identified in advance—someone who is articulate and excited about the event.  Someone who will be there, and who knows the details. Know where you can find this person quickly, in case a reporter does show up.  And think ahead of time about what the best photo opps will be.  Will kids be doing hands on experiments? Will someone be doing chemistry demonstrations?  TV must have “visuals,” and newspapers like to have an interesting photo to run alongside a story.  Even Radio can use photos online, and the excitement that comes from something like demos gives them great “audio” for their stories.</a:t>
            </a:r>
          </a:p>
          <a:p>
            <a:endParaRPr lang="en-US" baseline="0" dirty="0" smtClean="0"/>
          </a:p>
          <a:p>
            <a:r>
              <a:rPr lang="en-US" baseline="0" dirty="0" smtClean="0"/>
              <a:t> If a reporter </a:t>
            </a:r>
            <a:r>
              <a:rPr lang="en-US" u="sng" baseline="0" dirty="0" smtClean="0"/>
              <a:t>does</a:t>
            </a:r>
            <a:r>
              <a:rPr lang="en-US" baseline="0" dirty="0" smtClean="0"/>
              <a:t> come, don’t hesitate to ask him or her when their story will run.  It might be several days later or it might be on TV that night.  And ALWAYS thank them for coming out and exchange business cards!</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6</a:t>
            </a:fld>
            <a:endParaRPr lang="en-US" dirty="0"/>
          </a:p>
        </p:txBody>
      </p:sp>
    </p:spTree>
    <p:extLst>
      <p:ext uri="{BB962C8B-B14F-4D97-AF65-F5344CB8AC3E}">
        <p14:creationId xmlns:p14="http://schemas.microsoft.com/office/powerpoint/2010/main" val="15718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exactly are you going</a:t>
            </a:r>
            <a:r>
              <a:rPr lang="en-US" baseline="0" dirty="0" smtClean="0"/>
              <a:t> to GET the news media to take notice of your event, so you </a:t>
            </a:r>
            <a:r>
              <a:rPr lang="en-US" u="sng" baseline="0" dirty="0" smtClean="0"/>
              <a:t>will</a:t>
            </a:r>
            <a:r>
              <a:rPr lang="en-US" baseline="0" dirty="0" smtClean="0"/>
              <a:t> have stories before, during and afterwards?  Well, you need to be able to boil down the information to the essential facts.  Just like all of us, they are very busy with a lot of people and a lot of events competing for their attention.</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7</a:t>
            </a:fld>
            <a:endParaRPr lang="en-US" dirty="0"/>
          </a:p>
        </p:txBody>
      </p:sp>
    </p:spTree>
    <p:extLst>
      <p:ext uri="{BB962C8B-B14F-4D97-AF65-F5344CB8AC3E}">
        <p14:creationId xmlns:p14="http://schemas.microsoft.com/office/powerpoint/2010/main" val="9693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tool for telling reporters about an upcoming event is</a:t>
            </a:r>
            <a:r>
              <a:rPr lang="en-US" baseline="0" dirty="0" smtClean="0"/>
              <a:t> a news release.  It’s usually one page and answers the basic questions, or 5 Ws: Who, What, Where, When and Why.  It’s important to get to the point, with the most important information at the top.</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8</a:t>
            </a:fld>
            <a:endParaRPr lang="en-US" dirty="0"/>
          </a:p>
        </p:txBody>
      </p:sp>
    </p:spTree>
    <p:extLst>
      <p:ext uri="{BB962C8B-B14F-4D97-AF65-F5344CB8AC3E}">
        <p14:creationId xmlns:p14="http://schemas.microsoft.com/office/powerpoint/2010/main" val="43923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The</a:t>
            </a:r>
            <a:r>
              <a:rPr lang="en-US" baseline="0" dirty="0" smtClean="0"/>
              <a:t> title will grab the reader, and most of the information is in the first sentence.  But it’s concise.  “Free pizza will be on the menu at Big Mama’s Pizza Parlor…” You can find a whole collection of sample news releases at the ACS Chemistry Ambassadors website.</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9</a:t>
            </a:fld>
            <a:endParaRPr lang="en-US" dirty="0"/>
          </a:p>
        </p:txBody>
      </p:sp>
    </p:spTree>
    <p:extLst>
      <p:ext uri="{BB962C8B-B14F-4D97-AF65-F5344CB8AC3E}">
        <p14:creationId xmlns:p14="http://schemas.microsoft.com/office/powerpoint/2010/main" val="106043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shortcut URL</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10</a:t>
            </a:fld>
            <a:endParaRPr lang="en-US" dirty="0"/>
          </a:p>
        </p:txBody>
      </p:sp>
    </p:spTree>
    <p:extLst>
      <p:ext uri="{BB962C8B-B14F-4D97-AF65-F5344CB8AC3E}">
        <p14:creationId xmlns:p14="http://schemas.microsoft.com/office/powerpoint/2010/main" val="124067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best releases also follow these rules, which is advice directly from a reporter.</a:t>
            </a:r>
            <a:endParaRPr lang="en-US" dirty="0"/>
          </a:p>
        </p:txBody>
      </p:sp>
      <p:sp>
        <p:nvSpPr>
          <p:cNvPr id="4" name="Slide Number Placeholder 3"/>
          <p:cNvSpPr>
            <a:spLocks noGrp="1"/>
          </p:cNvSpPr>
          <p:nvPr>
            <p:ph type="sldNum" sz="quarter" idx="10"/>
          </p:nvPr>
        </p:nvSpPr>
        <p:spPr/>
        <p:txBody>
          <a:bodyPr/>
          <a:lstStyle/>
          <a:p>
            <a:fld id="{1BB7D3D7-AE23-4CF4-B8E4-BD9BBD6D6A10}" type="slidenum">
              <a:rPr lang="en-US" smtClean="0"/>
              <a:pPr/>
              <a:t>11</a:t>
            </a:fld>
            <a:endParaRPr lang="en-US" dirty="0"/>
          </a:p>
        </p:txBody>
      </p:sp>
    </p:spTree>
    <p:extLst>
      <p:ext uri="{BB962C8B-B14F-4D97-AF65-F5344CB8AC3E}">
        <p14:creationId xmlns:p14="http://schemas.microsoft.com/office/powerpoint/2010/main" val="122322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5841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5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20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5" name="Rectangle 3"/>
          <p:cNvSpPr>
            <a:spLocks noChangeArrowheads="1"/>
          </p:cNvSpPr>
          <p:nvPr/>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6" name="Line 6"/>
          <p:cNvSpPr>
            <a:spLocks noChangeShapeType="1"/>
          </p:cNvSpPr>
          <p:nvPr/>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pic>
        <p:nvPicPr>
          <p:cNvPr id="7" name="Picture 8" descr="ACS_Chemistry_for_Life_CMY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74757" name="Rectangle 5"/>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7"/>
          <p:cNvSpPr>
            <a:spLocks noGrp="1" noChangeArrowheads="1"/>
          </p:cNvSpPr>
          <p:nvPr>
            <p:ph type="ftr" sz="quarter" idx="10"/>
          </p:nvPr>
        </p:nvSpPr>
        <p:spPr>
          <a:xfrm>
            <a:off x="817563" y="925513"/>
            <a:ext cx="2895600" cy="279400"/>
          </a:xfrm>
        </p:spPr>
        <p:txBody>
          <a:bodyPr/>
          <a:lstStyle>
            <a:lvl1pPr>
              <a:defRPr smtClean="0">
                <a:solidFill>
                  <a:srgbClr val="0054A6"/>
                </a:solidFill>
              </a:defRPr>
            </a:lvl1pPr>
          </a:lstStyle>
          <a:p>
            <a:pPr>
              <a:defRPr/>
            </a:pPr>
            <a:endParaRPr lang="en-GB" dirty="0"/>
          </a:p>
        </p:txBody>
      </p:sp>
    </p:spTree>
    <p:extLst>
      <p:ext uri="{BB962C8B-B14F-4D97-AF65-F5344CB8AC3E}">
        <p14:creationId xmlns:p14="http://schemas.microsoft.com/office/powerpoint/2010/main" val="1631675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CDF633C7-CE21-4C8B-8F7A-0A57796D31B4}" type="slidenum">
              <a:rPr lang="en-GB"/>
              <a:pPr>
                <a:defRPr/>
              </a:pPr>
              <a:t>‹#›</a:t>
            </a:fld>
            <a:endParaRPr lang="en-GB" dirty="0"/>
          </a:p>
        </p:txBody>
      </p:sp>
    </p:spTree>
    <p:extLst>
      <p:ext uri="{BB962C8B-B14F-4D97-AF65-F5344CB8AC3E}">
        <p14:creationId xmlns:p14="http://schemas.microsoft.com/office/powerpoint/2010/main" val="276788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2AA8E772-F702-45DB-8EC9-90A7A3C53F0B}" type="slidenum">
              <a:rPr lang="en-GB"/>
              <a:pPr>
                <a:defRPr/>
              </a:pPr>
              <a:t>‹#›</a:t>
            </a:fld>
            <a:endParaRPr lang="en-GB" dirty="0"/>
          </a:p>
        </p:txBody>
      </p:sp>
    </p:spTree>
    <p:extLst>
      <p:ext uri="{BB962C8B-B14F-4D97-AF65-F5344CB8AC3E}">
        <p14:creationId xmlns:p14="http://schemas.microsoft.com/office/powerpoint/2010/main" val="370543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1"/>
          </p:nvPr>
        </p:nvSpPr>
        <p:spPr>
          <a:ln/>
        </p:spPr>
        <p:txBody>
          <a:bodyPr/>
          <a:lstStyle>
            <a:lvl1pPr>
              <a:defRPr/>
            </a:lvl1pPr>
          </a:lstStyle>
          <a:p>
            <a:pPr>
              <a:defRPr/>
            </a:pPr>
            <a:fld id="{C459647E-77B5-4D82-A927-A40F8D32BD93}" type="slidenum">
              <a:rPr lang="en-GB"/>
              <a:pPr>
                <a:defRPr/>
              </a:pPr>
              <a:t>‹#›</a:t>
            </a:fld>
            <a:endParaRPr lang="en-GB" dirty="0"/>
          </a:p>
        </p:txBody>
      </p:sp>
    </p:spTree>
    <p:extLst>
      <p:ext uri="{BB962C8B-B14F-4D97-AF65-F5344CB8AC3E}">
        <p14:creationId xmlns:p14="http://schemas.microsoft.com/office/powerpoint/2010/main" val="4049079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8" name="Rectangle 5"/>
          <p:cNvSpPr>
            <a:spLocks noGrp="1" noChangeArrowheads="1"/>
          </p:cNvSpPr>
          <p:nvPr>
            <p:ph type="sldNum" sz="quarter" idx="11"/>
          </p:nvPr>
        </p:nvSpPr>
        <p:spPr>
          <a:ln/>
        </p:spPr>
        <p:txBody>
          <a:bodyPr/>
          <a:lstStyle>
            <a:lvl1pPr>
              <a:defRPr/>
            </a:lvl1pPr>
          </a:lstStyle>
          <a:p>
            <a:pPr>
              <a:defRPr/>
            </a:pPr>
            <a:fld id="{BE314CEC-2730-47F5-A1F8-90C0AD188DAB}" type="slidenum">
              <a:rPr lang="en-GB"/>
              <a:pPr>
                <a:defRPr/>
              </a:pPr>
              <a:t>‹#›</a:t>
            </a:fld>
            <a:endParaRPr lang="en-GB" dirty="0"/>
          </a:p>
        </p:txBody>
      </p:sp>
    </p:spTree>
    <p:extLst>
      <p:ext uri="{BB962C8B-B14F-4D97-AF65-F5344CB8AC3E}">
        <p14:creationId xmlns:p14="http://schemas.microsoft.com/office/powerpoint/2010/main" val="2201298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4" name="Rectangle 5"/>
          <p:cNvSpPr>
            <a:spLocks noGrp="1" noChangeArrowheads="1"/>
          </p:cNvSpPr>
          <p:nvPr>
            <p:ph type="sldNum" sz="quarter" idx="11"/>
          </p:nvPr>
        </p:nvSpPr>
        <p:spPr>
          <a:ln/>
        </p:spPr>
        <p:txBody>
          <a:bodyPr/>
          <a:lstStyle>
            <a:lvl1pPr>
              <a:defRPr/>
            </a:lvl1pPr>
          </a:lstStyle>
          <a:p>
            <a:pPr>
              <a:defRPr/>
            </a:pPr>
            <a:fld id="{EB0CF72F-F337-4D24-89DC-CFC0BE0FC0D6}" type="slidenum">
              <a:rPr lang="en-GB"/>
              <a:pPr>
                <a:defRPr/>
              </a:pPr>
              <a:t>‹#›</a:t>
            </a:fld>
            <a:endParaRPr lang="en-GB" dirty="0"/>
          </a:p>
        </p:txBody>
      </p:sp>
    </p:spTree>
    <p:extLst>
      <p:ext uri="{BB962C8B-B14F-4D97-AF65-F5344CB8AC3E}">
        <p14:creationId xmlns:p14="http://schemas.microsoft.com/office/powerpoint/2010/main" val="377803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3" name="Rectangle 5"/>
          <p:cNvSpPr>
            <a:spLocks noGrp="1" noChangeArrowheads="1"/>
          </p:cNvSpPr>
          <p:nvPr>
            <p:ph type="sldNum" sz="quarter" idx="11"/>
          </p:nvPr>
        </p:nvSpPr>
        <p:spPr>
          <a:ln/>
        </p:spPr>
        <p:txBody>
          <a:bodyPr/>
          <a:lstStyle>
            <a:lvl1pPr>
              <a:defRPr/>
            </a:lvl1pPr>
          </a:lstStyle>
          <a:p>
            <a:pPr>
              <a:defRPr/>
            </a:pPr>
            <a:fld id="{BD424154-C367-4259-926B-3C90415E7D4F}" type="slidenum">
              <a:rPr lang="en-GB"/>
              <a:pPr>
                <a:defRPr/>
              </a:pPr>
              <a:t>‹#›</a:t>
            </a:fld>
            <a:endParaRPr lang="en-GB" dirty="0"/>
          </a:p>
        </p:txBody>
      </p:sp>
    </p:spTree>
    <p:extLst>
      <p:ext uri="{BB962C8B-B14F-4D97-AF65-F5344CB8AC3E}">
        <p14:creationId xmlns:p14="http://schemas.microsoft.com/office/powerpoint/2010/main" val="420547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1"/>
          </p:nvPr>
        </p:nvSpPr>
        <p:spPr>
          <a:ln/>
        </p:spPr>
        <p:txBody>
          <a:bodyPr/>
          <a:lstStyle>
            <a:lvl1pPr>
              <a:defRPr/>
            </a:lvl1pPr>
          </a:lstStyle>
          <a:p>
            <a:pPr>
              <a:defRPr/>
            </a:pPr>
            <a:fld id="{57657991-649F-4A85-9938-E140FFAF1CD0}" type="slidenum">
              <a:rPr lang="en-GB"/>
              <a:pPr>
                <a:defRPr/>
              </a:pPr>
              <a:t>‹#›</a:t>
            </a:fld>
            <a:endParaRPr lang="en-GB" dirty="0"/>
          </a:p>
        </p:txBody>
      </p:sp>
    </p:spTree>
    <p:extLst>
      <p:ext uri="{BB962C8B-B14F-4D97-AF65-F5344CB8AC3E}">
        <p14:creationId xmlns:p14="http://schemas.microsoft.com/office/powerpoint/2010/main" val="11039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74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5"/>
          <p:cNvSpPr>
            <a:spLocks noGrp="1" noChangeArrowheads="1"/>
          </p:cNvSpPr>
          <p:nvPr>
            <p:ph type="sldNum" sz="quarter" idx="11"/>
          </p:nvPr>
        </p:nvSpPr>
        <p:spPr>
          <a:ln/>
        </p:spPr>
        <p:txBody>
          <a:bodyPr/>
          <a:lstStyle>
            <a:lvl1pPr>
              <a:defRPr/>
            </a:lvl1pPr>
          </a:lstStyle>
          <a:p>
            <a:pPr>
              <a:defRPr/>
            </a:pPr>
            <a:fld id="{0F044336-C58E-4940-917B-981FBE2DABFE}" type="slidenum">
              <a:rPr lang="en-GB"/>
              <a:pPr>
                <a:defRPr/>
              </a:pPr>
              <a:t>‹#›</a:t>
            </a:fld>
            <a:endParaRPr lang="en-GB" dirty="0"/>
          </a:p>
        </p:txBody>
      </p:sp>
    </p:spTree>
    <p:extLst>
      <p:ext uri="{BB962C8B-B14F-4D97-AF65-F5344CB8AC3E}">
        <p14:creationId xmlns:p14="http://schemas.microsoft.com/office/powerpoint/2010/main" val="726756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BB6D0053-A2FB-4509-B393-D52CFA2D1DFE}" type="slidenum">
              <a:rPr lang="en-GB"/>
              <a:pPr>
                <a:defRPr/>
              </a:pPr>
              <a:t>‹#›</a:t>
            </a:fld>
            <a:endParaRPr lang="en-GB" dirty="0"/>
          </a:p>
        </p:txBody>
      </p:sp>
    </p:spTree>
    <p:extLst>
      <p:ext uri="{BB962C8B-B14F-4D97-AF65-F5344CB8AC3E}">
        <p14:creationId xmlns:p14="http://schemas.microsoft.com/office/powerpoint/2010/main" val="1010815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5"/>
          <p:cNvSpPr>
            <a:spLocks noGrp="1" noChangeArrowheads="1"/>
          </p:cNvSpPr>
          <p:nvPr>
            <p:ph type="sldNum" sz="quarter" idx="11"/>
          </p:nvPr>
        </p:nvSpPr>
        <p:spPr>
          <a:ln/>
        </p:spPr>
        <p:txBody>
          <a:bodyPr/>
          <a:lstStyle>
            <a:lvl1pPr>
              <a:defRPr/>
            </a:lvl1pPr>
          </a:lstStyle>
          <a:p>
            <a:pPr>
              <a:defRPr/>
            </a:pPr>
            <a:fld id="{1F656C6A-B9E7-4742-90A3-A6D65464543E}" type="slidenum">
              <a:rPr lang="en-GB"/>
              <a:pPr>
                <a:defRPr/>
              </a:pPr>
              <a:t>‹#›</a:t>
            </a:fld>
            <a:endParaRPr lang="en-GB" dirty="0"/>
          </a:p>
        </p:txBody>
      </p:sp>
    </p:spTree>
    <p:extLst>
      <p:ext uri="{BB962C8B-B14F-4D97-AF65-F5344CB8AC3E}">
        <p14:creationId xmlns:p14="http://schemas.microsoft.com/office/powerpoint/2010/main" val="1557117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5" name="Rectangle 8"/>
          <p:cNvSpPr>
            <a:spLocks noChangeArrowheads="1"/>
          </p:cNvSpPr>
          <p:nvPr/>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6" name="Line 9"/>
          <p:cNvSpPr>
            <a:spLocks noChangeShapeType="1"/>
          </p:cNvSpPr>
          <p:nvPr/>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pic>
        <p:nvPicPr>
          <p:cNvPr id="7" name="Picture 12" descr="ACS_Chemistry_for_Life_CMY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endParaRPr lang="en-US" noProof="0" smtClean="0"/>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defRPr>
            </a:lvl1pPr>
          </a:lstStyle>
          <a:p>
            <a:pPr>
              <a:defRPr/>
            </a:pPr>
            <a:r>
              <a:rPr lang="en-GB" dirty="0"/>
              <a:t>American Chemical Society</a:t>
            </a:r>
          </a:p>
        </p:txBody>
      </p:sp>
    </p:spTree>
    <p:extLst>
      <p:ext uri="{BB962C8B-B14F-4D97-AF65-F5344CB8AC3E}">
        <p14:creationId xmlns:p14="http://schemas.microsoft.com/office/powerpoint/2010/main" val="1898623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A36CF2EA-4D2C-42ED-AD66-B886B33F03DD}" type="slidenum">
              <a:rPr lang="en-GB"/>
              <a:pPr>
                <a:defRPr/>
              </a:pPr>
              <a:t>‹#›</a:t>
            </a:fld>
            <a:endParaRPr lang="en-GB" dirty="0"/>
          </a:p>
        </p:txBody>
      </p:sp>
    </p:spTree>
    <p:extLst>
      <p:ext uri="{BB962C8B-B14F-4D97-AF65-F5344CB8AC3E}">
        <p14:creationId xmlns:p14="http://schemas.microsoft.com/office/powerpoint/2010/main" val="337763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E499AF30-8CD3-4F33-B893-DF78FC8B585C}" type="slidenum">
              <a:rPr lang="en-GB"/>
              <a:pPr>
                <a:defRPr/>
              </a:pPr>
              <a:t>‹#›</a:t>
            </a:fld>
            <a:endParaRPr lang="en-GB" dirty="0"/>
          </a:p>
        </p:txBody>
      </p:sp>
    </p:spTree>
    <p:extLst>
      <p:ext uri="{BB962C8B-B14F-4D97-AF65-F5344CB8AC3E}">
        <p14:creationId xmlns:p14="http://schemas.microsoft.com/office/powerpoint/2010/main" val="396987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8444CA5F-1249-429F-81CA-1A00004CD5CD}" type="slidenum">
              <a:rPr lang="en-GB"/>
              <a:pPr>
                <a:defRPr/>
              </a:pPr>
              <a:t>‹#›</a:t>
            </a:fld>
            <a:endParaRPr lang="en-GB" dirty="0"/>
          </a:p>
        </p:txBody>
      </p:sp>
    </p:spTree>
    <p:extLst>
      <p:ext uri="{BB962C8B-B14F-4D97-AF65-F5344CB8AC3E}">
        <p14:creationId xmlns:p14="http://schemas.microsoft.com/office/powerpoint/2010/main" val="3253758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447A4B4F-6F34-4673-A5A2-7C1CD5C07B22}" type="slidenum">
              <a:rPr lang="en-GB"/>
              <a:pPr>
                <a:defRPr/>
              </a:pPr>
              <a:t>‹#›</a:t>
            </a:fld>
            <a:endParaRPr lang="en-GB" dirty="0"/>
          </a:p>
        </p:txBody>
      </p:sp>
    </p:spTree>
    <p:extLst>
      <p:ext uri="{BB962C8B-B14F-4D97-AF65-F5344CB8AC3E}">
        <p14:creationId xmlns:p14="http://schemas.microsoft.com/office/powerpoint/2010/main" val="2290397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CC882B23-B05E-4967-AFAC-A68260566537}" type="slidenum">
              <a:rPr lang="en-GB"/>
              <a:pPr>
                <a:defRPr/>
              </a:pPr>
              <a:t>‹#›</a:t>
            </a:fld>
            <a:endParaRPr lang="en-GB" dirty="0"/>
          </a:p>
        </p:txBody>
      </p:sp>
    </p:spTree>
    <p:extLst>
      <p:ext uri="{BB962C8B-B14F-4D97-AF65-F5344CB8AC3E}">
        <p14:creationId xmlns:p14="http://schemas.microsoft.com/office/powerpoint/2010/main" val="1986254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8C9C11D3-346C-4FEE-A184-EF79C93F8ED5}" type="slidenum">
              <a:rPr lang="en-GB"/>
              <a:pPr>
                <a:defRPr/>
              </a:pPr>
              <a:t>‹#›</a:t>
            </a:fld>
            <a:endParaRPr lang="en-GB" dirty="0"/>
          </a:p>
        </p:txBody>
      </p:sp>
    </p:spTree>
    <p:extLst>
      <p:ext uri="{BB962C8B-B14F-4D97-AF65-F5344CB8AC3E}">
        <p14:creationId xmlns:p14="http://schemas.microsoft.com/office/powerpoint/2010/main" val="227809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4271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CDC8EF7-6019-4021-9FA7-91056BC40411}" type="slidenum">
              <a:rPr lang="en-GB"/>
              <a:pPr>
                <a:defRPr/>
              </a:pPr>
              <a:t>‹#›</a:t>
            </a:fld>
            <a:endParaRPr lang="en-GB" dirty="0"/>
          </a:p>
        </p:txBody>
      </p:sp>
    </p:spTree>
    <p:extLst>
      <p:ext uri="{BB962C8B-B14F-4D97-AF65-F5344CB8AC3E}">
        <p14:creationId xmlns:p14="http://schemas.microsoft.com/office/powerpoint/2010/main" val="2402892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41659330-A9BD-420F-AA89-69CCA6D6983A}" type="slidenum">
              <a:rPr lang="en-GB"/>
              <a:pPr>
                <a:defRPr/>
              </a:pPr>
              <a:t>‹#›</a:t>
            </a:fld>
            <a:endParaRPr lang="en-GB" dirty="0"/>
          </a:p>
        </p:txBody>
      </p:sp>
    </p:spTree>
    <p:extLst>
      <p:ext uri="{BB962C8B-B14F-4D97-AF65-F5344CB8AC3E}">
        <p14:creationId xmlns:p14="http://schemas.microsoft.com/office/powerpoint/2010/main" val="2939960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E2E988C7-4168-425D-9A27-CC30C7C0EF2B}" type="slidenum">
              <a:rPr lang="en-GB"/>
              <a:pPr>
                <a:defRPr/>
              </a:pPr>
              <a:t>‹#›</a:t>
            </a:fld>
            <a:endParaRPr lang="en-GB" dirty="0"/>
          </a:p>
        </p:txBody>
      </p:sp>
    </p:spTree>
    <p:extLst>
      <p:ext uri="{BB962C8B-B14F-4D97-AF65-F5344CB8AC3E}">
        <p14:creationId xmlns:p14="http://schemas.microsoft.com/office/powerpoint/2010/main" val="851116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FEAA4076-9DE7-41FF-A880-88A206C3276C}" type="slidenum">
              <a:rPr lang="en-GB"/>
              <a:pPr>
                <a:defRPr/>
              </a:pPr>
              <a:t>‹#›</a:t>
            </a:fld>
            <a:endParaRPr lang="en-GB" dirty="0"/>
          </a:p>
        </p:txBody>
      </p:sp>
    </p:spTree>
    <p:extLst>
      <p:ext uri="{BB962C8B-B14F-4D97-AF65-F5344CB8AC3E}">
        <p14:creationId xmlns:p14="http://schemas.microsoft.com/office/powerpoint/2010/main" val="3634294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5" name="Rectangle 8"/>
          <p:cNvSpPr>
            <a:spLocks noChangeArrowheads="1"/>
          </p:cNvSpPr>
          <p:nvPr/>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6" name="Line 9"/>
          <p:cNvSpPr>
            <a:spLocks noChangeShapeType="1"/>
          </p:cNvSpPr>
          <p:nvPr/>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pic>
        <p:nvPicPr>
          <p:cNvPr id="7" name="Picture 12" descr="ACS_Chemistry_for_Life_CMYK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827088" y="5473700"/>
            <a:ext cx="5329237" cy="908050"/>
          </a:xfrm>
        </p:spPr>
        <p:txBody>
          <a:bodyPr/>
          <a:lstStyle>
            <a:lvl1pPr marL="0" indent="0">
              <a:defRPr sz="1200">
                <a:solidFill>
                  <a:schemeClr val="bg1"/>
                </a:solidFill>
              </a:defRPr>
            </a:lvl1pPr>
          </a:lstStyle>
          <a:p>
            <a:pPr lvl="0"/>
            <a:r>
              <a:rPr lang="en-US" noProof="0" smtClean="0"/>
              <a:t>Click to edit Master subtitle style</a:t>
            </a:r>
            <a:endParaRPr lang="en-GB" noProof="0" smtClean="0"/>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defRPr>
            </a:lvl1pPr>
          </a:lstStyle>
          <a:p>
            <a:pPr>
              <a:defRPr/>
            </a:pPr>
            <a:r>
              <a:rPr lang="en-GB" dirty="0"/>
              <a:t>American Chemical Society</a:t>
            </a:r>
          </a:p>
        </p:txBody>
      </p:sp>
    </p:spTree>
    <p:extLst>
      <p:ext uri="{BB962C8B-B14F-4D97-AF65-F5344CB8AC3E}">
        <p14:creationId xmlns:p14="http://schemas.microsoft.com/office/powerpoint/2010/main" val="2489052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068C0975-4F0A-4DE8-9455-34FD6894BE8C}" type="slidenum">
              <a:rPr lang="en-GB"/>
              <a:pPr>
                <a:defRPr/>
              </a:pPr>
              <a:t>‹#›</a:t>
            </a:fld>
            <a:endParaRPr lang="en-GB" dirty="0"/>
          </a:p>
        </p:txBody>
      </p:sp>
    </p:spTree>
    <p:extLst>
      <p:ext uri="{BB962C8B-B14F-4D97-AF65-F5344CB8AC3E}">
        <p14:creationId xmlns:p14="http://schemas.microsoft.com/office/powerpoint/2010/main" val="479389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4E3C4518-7EF3-44D7-923F-753D6B472477}" type="slidenum">
              <a:rPr lang="en-GB"/>
              <a:pPr>
                <a:defRPr/>
              </a:pPr>
              <a:t>‹#›</a:t>
            </a:fld>
            <a:endParaRPr lang="en-GB" dirty="0"/>
          </a:p>
        </p:txBody>
      </p:sp>
    </p:spTree>
    <p:extLst>
      <p:ext uri="{BB962C8B-B14F-4D97-AF65-F5344CB8AC3E}">
        <p14:creationId xmlns:p14="http://schemas.microsoft.com/office/powerpoint/2010/main" val="515791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AA3F6FAD-9EA6-4708-81D4-667814A4C819}" type="slidenum">
              <a:rPr lang="en-GB"/>
              <a:pPr>
                <a:defRPr/>
              </a:pPr>
              <a:t>‹#›</a:t>
            </a:fld>
            <a:endParaRPr lang="en-GB" dirty="0"/>
          </a:p>
        </p:txBody>
      </p:sp>
    </p:spTree>
    <p:extLst>
      <p:ext uri="{BB962C8B-B14F-4D97-AF65-F5344CB8AC3E}">
        <p14:creationId xmlns:p14="http://schemas.microsoft.com/office/powerpoint/2010/main" val="117305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E0FADA4B-D2B6-437B-A329-22E11288E36F}" type="slidenum">
              <a:rPr lang="en-GB"/>
              <a:pPr>
                <a:defRPr/>
              </a:pPr>
              <a:t>‹#›</a:t>
            </a:fld>
            <a:endParaRPr lang="en-GB" dirty="0"/>
          </a:p>
        </p:txBody>
      </p:sp>
    </p:spTree>
    <p:extLst>
      <p:ext uri="{BB962C8B-B14F-4D97-AF65-F5344CB8AC3E}">
        <p14:creationId xmlns:p14="http://schemas.microsoft.com/office/powerpoint/2010/main" val="3263462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A6C822DB-84C0-4214-A3EE-DF9CB9AB44EA}" type="slidenum">
              <a:rPr lang="en-GB"/>
              <a:pPr>
                <a:defRPr/>
              </a:pPr>
              <a:t>‹#›</a:t>
            </a:fld>
            <a:endParaRPr lang="en-GB" dirty="0"/>
          </a:p>
        </p:txBody>
      </p:sp>
    </p:spTree>
    <p:extLst>
      <p:ext uri="{BB962C8B-B14F-4D97-AF65-F5344CB8AC3E}">
        <p14:creationId xmlns:p14="http://schemas.microsoft.com/office/powerpoint/2010/main" val="52148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891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42890C7C-8C3A-460F-885E-964242617439}" type="slidenum">
              <a:rPr lang="en-GB"/>
              <a:pPr>
                <a:defRPr/>
              </a:pPr>
              <a:t>‹#›</a:t>
            </a:fld>
            <a:endParaRPr lang="en-GB" dirty="0"/>
          </a:p>
        </p:txBody>
      </p:sp>
    </p:spTree>
    <p:extLst>
      <p:ext uri="{BB962C8B-B14F-4D97-AF65-F5344CB8AC3E}">
        <p14:creationId xmlns:p14="http://schemas.microsoft.com/office/powerpoint/2010/main" val="750604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63EE81FE-4019-4593-93CC-46EDA5D28B7E}" type="slidenum">
              <a:rPr lang="en-GB"/>
              <a:pPr>
                <a:defRPr/>
              </a:pPr>
              <a:t>‹#›</a:t>
            </a:fld>
            <a:endParaRPr lang="en-GB" dirty="0"/>
          </a:p>
        </p:txBody>
      </p:sp>
    </p:spTree>
    <p:extLst>
      <p:ext uri="{BB962C8B-B14F-4D97-AF65-F5344CB8AC3E}">
        <p14:creationId xmlns:p14="http://schemas.microsoft.com/office/powerpoint/2010/main" val="3877616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875772DF-7F92-4567-9831-6FA83E228213}" type="slidenum">
              <a:rPr lang="en-GB"/>
              <a:pPr>
                <a:defRPr/>
              </a:pPr>
              <a:t>‹#›</a:t>
            </a:fld>
            <a:endParaRPr lang="en-GB" dirty="0"/>
          </a:p>
        </p:txBody>
      </p:sp>
    </p:spTree>
    <p:extLst>
      <p:ext uri="{BB962C8B-B14F-4D97-AF65-F5344CB8AC3E}">
        <p14:creationId xmlns:p14="http://schemas.microsoft.com/office/powerpoint/2010/main" val="1211572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DFC47AF8-E18D-494D-8CFE-8DE789323B3B}" type="slidenum">
              <a:rPr lang="en-GB"/>
              <a:pPr>
                <a:defRPr/>
              </a:pPr>
              <a:t>‹#›</a:t>
            </a:fld>
            <a:endParaRPr lang="en-GB" dirty="0"/>
          </a:p>
        </p:txBody>
      </p:sp>
    </p:spTree>
    <p:extLst>
      <p:ext uri="{BB962C8B-B14F-4D97-AF65-F5344CB8AC3E}">
        <p14:creationId xmlns:p14="http://schemas.microsoft.com/office/powerpoint/2010/main" val="1320069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C7706983-4D77-4E78-9601-2D9985C110DC}" type="slidenum">
              <a:rPr lang="en-GB"/>
              <a:pPr>
                <a:defRPr/>
              </a:pPr>
              <a:t>‹#›</a:t>
            </a:fld>
            <a:endParaRPr lang="en-GB" dirty="0"/>
          </a:p>
        </p:txBody>
      </p:sp>
    </p:spTree>
    <p:extLst>
      <p:ext uri="{BB962C8B-B14F-4D97-AF65-F5344CB8AC3E}">
        <p14:creationId xmlns:p14="http://schemas.microsoft.com/office/powerpoint/2010/main" val="3931552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8" name="Picture 7"/>
          <p:cNvPicPr>
            <a:picLocks noChangeAspect="1"/>
          </p:cNvPicPr>
          <p:nvPr userDrawn="1"/>
        </p:nvPicPr>
        <p:blipFill>
          <a:blip r:embed="rId3" cstate="print"/>
          <a:stretch>
            <a:fillRect/>
          </a:stretch>
        </p:blipFill>
        <p:spPr>
          <a:xfrm>
            <a:off x="541465" y="3103607"/>
            <a:ext cx="2339850" cy="1184250"/>
          </a:xfrm>
          <a:prstGeom prst="rect">
            <a:avLst/>
          </a:prstGeom>
        </p:spPr>
      </p:pic>
      <p:sp>
        <p:nvSpPr>
          <p:cNvPr id="2" name="Title 1"/>
          <p:cNvSpPr>
            <a:spLocks noGrp="1"/>
          </p:cNvSpPr>
          <p:nvPr>
            <p:ph type="ctrTitle" hasCustomPrompt="1"/>
          </p:nvPr>
        </p:nvSpPr>
        <p:spPr>
          <a:xfrm>
            <a:off x="3290402" y="3067064"/>
            <a:ext cx="5241607" cy="681350"/>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90403" y="3807297"/>
            <a:ext cx="3450061" cy="330295"/>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a:off x="4016367" y="5344627"/>
            <a:ext cx="0" cy="514556"/>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4012283" y="5320244"/>
            <a:ext cx="4470533" cy="475515"/>
          </a:xfrm>
          <a:prstGeom prst="rect">
            <a:avLst/>
          </a:prstGeom>
          <a:noFill/>
        </p:spPr>
        <p:txBody>
          <a:bodyPr wrap="square" rtlCol="0">
            <a:spAutoFit/>
          </a:bodyPr>
          <a:lstStyle/>
          <a:p>
            <a:pPr defTabSz="457200">
              <a:lnSpc>
                <a:spcPct val="130000"/>
              </a:lnSpc>
            </a:pPr>
            <a:r>
              <a:rPr lang="en-US" sz="1050" dirty="0" smtClean="0">
                <a:solidFill>
                  <a:srgbClr val="B50022"/>
                </a:solidFill>
                <a:latin typeface="Helvetica"/>
                <a:cs typeface="Helvetica"/>
              </a:rPr>
              <a:t>Confidential and proprietary</a:t>
            </a:r>
          </a:p>
          <a:p>
            <a:pPr defTabSz="457200">
              <a:lnSpc>
                <a:spcPct val="130000"/>
              </a:lnSpc>
            </a:pPr>
            <a:r>
              <a:rPr lang="en-US" sz="900" dirty="0" smtClean="0">
                <a:solidFill>
                  <a:prstClr val="white">
                    <a:lumMod val="50000"/>
                  </a:prstClr>
                </a:solidFill>
                <a:latin typeface="Helvetica"/>
                <a:cs typeface="Helvetica"/>
              </a:rPr>
              <a:t>The images in this document are for illustrative purposes only and not for distribution</a:t>
            </a:r>
            <a:endParaRPr lang="en-US" sz="900" dirty="0">
              <a:solidFill>
                <a:prstClr val="white">
                  <a:lumMod val="50000"/>
                </a:prstClr>
              </a:solidFill>
              <a:latin typeface="Helvetica"/>
              <a:cs typeface="Helvetica"/>
            </a:endParaRPr>
          </a:p>
        </p:txBody>
      </p:sp>
    </p:spTree>
    <p:extLst>
      <p:ext uri="{BB962C8B-B14F-4D97-AF65-F5344CB8AC3E}">
        <p14:creationId xmlns:p14="http://schemas.microsoft.com/office/powerpoint/2010/main" val="26957853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5"/>
          <p:cNvSpPr>
            <a:spLocks noGrp="1"/>
          </p:cNvSpPr>
          <p:nvPr>
            <p:ph type="sldNum" sz="quarter" idx="4"/>
          </p:nvPr>
        </p:nvSpPr>
        <p:spPr>
          <a:xfrm>
            <a:off x="8695439" y="5527297"/>
            <a:ext cx="626754" cy="290418"/>
          </a:xfrm>
          <a:prstGeom prst="rect">
            <a:avLst/>
          </a:prstGeom>
        </p:spPr>
        <p:txBody>
          <a:bodyPr anchor="ctr" anchorCtr="0"/>
          <a:lstStyle>
            <a:lvl1pPr algn="ctr">
              <a:defRPr sz="900">
                <a:solidFill>
                  <a:schemeClr val="bg1"/>
                </a:solidFill>
                <a:latin typeface="Helvetica"/>
                <a:cs typeface="Helvetica"/>
              </a:defRPr>
            </a:lvl1pPr>
          </a:lstStyle>
          <a:p>
            <a:fld id="{3C35C7AD-B901-C845-BDC7-E475184E9BA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317463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14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695439" y="5527297"/>
            <a:ext cx="626754" cy="290418"/>
          </a:xfrm>
          <a:prstGeom prst="rect">
            <a:avLst/>
          </a:prstGeom>
        </p:spPr>
        <p:txBody>
          <a:bodyPr anchor="ctr" anchorCtr="0"/>
          <a:lstStyle>
            <a:lvl1pPr algn="ctr">
              <a:defRPr sz="900">
                <a:solidFill>
                  <a:schemeClr val="bg1"/>
                </a:solidFill>
                <a:latin typeface="Helvetica"/>
                <a:cs typeface="Helvetica"/>
              </a:defRPr>
            </a:lvl1pPr>
          </a:lstStyle>
          <a:p>
            <a:fld id="{3C35C7AD-B901-C845-BDC7-E475184E9BA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7551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rgbClr val="B71A3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6697" y="4533371"/>
            <a:ext cx="6075716" cy="74982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33747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2933"/>
            <a:ext cx="7772400" cy="129751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310468"/>
            <a:ext cx="6400800" cy="719666"/>
          </a:xfrm>
        </p:spPr>
        <p:txBody>
          <a:bodyPr>
            <a:normAutofit/>
          </a:bodyPr>
          <a:lstStyle>
            <a:lvl1pPr marL="0" indent="0" algn="ctr">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431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0233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255000" y="6246953"/>
            <a:ext cx="431800" cy="365125"/>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6C0D885B-74BB-6941-8CD8-B793CC34C1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7202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0" y="1391920"/>
            <a:ext cx="9144000" cy="546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6639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a:endParaRPr lang="en-US" dirty="0">
              <a:solidFill>
                <a:prstClr val="black"/>
              </a:solidFill>
            </a:endParaRPr>
          </a:p>
        </p:txBody>
      </p:sp>
      <p:sp>
        <p:nvSpPr>
          <p:cNvPr id="7"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a:endParaRPr lang="en-US" dirty="0">
              <a:solidFill>
                <a:prstClr val="black"/>
              </a:solidFill>
            </a:endParaRPr>
          </a:p>
        </p:txBody>
      </p:sp>
      <p:sp>
        <p:nvSpPr>
          <p:cNvPr id="8" name="Rectangle 21"/>
          <p:cNvSpPr>
            <a:spLocks noGrp="1" noChangeArrowheads="1"/>
          </p:cNvSpPr>
          <p:nvPr>
            <p:ph type="sldNum" sz="quarter" idx="12"/>
          </p:nvPr>
        </p:nvSpPr>
        <p:spPr>
          <a:ln/>
        </p:spPr>
        <p:txBody>
          <a:bodyPr/>
          <a:lstStyle>
            <a:lvl1pPr>
              <a:defRPr/>
            </a:lvl1pPr>
          </a:lstStyle>
          <a:p>
            <a:fld id="{6DA8E042-509E-9D4E-B528-6AAF34925D6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489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defTabSz="457200">
              <a:defRPr/>
            </a:pPr>
            <a:endParaRPr lang="en-US" dirty="0">
              <a:solidFill>
                <a:prstClr val="black"/>
              </a:solidFill>
            </a:endParaRPr>
          </a:p>
        </p:txBody>
      </p:sp>
      <p:sp>
        <p:nvSpPr>
          <p:cNvPr id="6"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defTabSz="457200">
              <a:defRPr/>
            </a:pPr>
            <a:endParaRPr lang="en-US" dirty="0">
              <a:solidFill>
                <a:prstClr val="black"/>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7B68B66-5CBC-2145-9EF2-D8C82B899E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5150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1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a:endParaRPr lang="en-US" dirty="0">
              <a:solidFill>
                <a:prstClr val="black"/>
              </a:solidFill>
            </a:endParaRPr>
          </a:p>
        </p:txBody>
      </p:sp>
      <p:sp>
        <p:nvSpPr>
          <p:cNvPr id="6"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a:endParaRPr lang="en-US" dirty="0">
              <a:solidFill>
                <a:prstClr val="black"/>
              </a:solidFill>
            </a:endParaRPr>
          </a:p>
        </p:txBody>
      </p:sp>
      <p:sp>
        <p:nvSpPr>
          <p:cNvPr id="7" name="Rectangle 21"/>
          <p:cNvSpPr>
            <a:spLocks noGrp="1" noChangeArrowheads="1"/>
          </p:cNvSpPr>
          <p:nvPr>
            <p:ph type="sldNum" sz="quarter" idx="12"/>
          </p:nvPr>
        </p:nvSpPr>
        <p:spPr>
          <a:ln/>
        </p:spPr>
        <p:txBody>
          <a:bodyPr/>
          <a:lstStyle>
            <a:lvl1pPr>
              <a:defRPr/>
            </a:lvl1pPr>
          </a:lstStyle>
          <a:p>
            <a:fld id="{302C6228-4F36-E442-96B7-3872767A0D4B}"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0742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302933"/>
            <a:ext cx="7772400" cy="1297517"/>
          </a:xfrm>
        </p:spPr>
        <p:txBody>
          <a:bodyPr/>
          <a:lstStyle>
            <a:lvl1pPr algn="ctr">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371600" y="3310468"/>
            <a:ext cx="6400800" cy="719666"/>
          </a:xfrm>
        </p:spPr>
        <p:txBody>
          <a:bodyPr>
            <a:normAutofit/>
          </a:bodyPr>
          <a:lstStyle>
            <a:lvl1pPr marL="0" indent="0" algn="ctr">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77973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55000" y="6246953"/>
            <a:ext cx="431800" cy="365125"/>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6C0D885B-74BB-6941-8CD8-B793CC34C1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6029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255000" y="6246953"/>
            <a:ext cx="431800" cy="365125"/>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fld id="{6C0D885B-74BB-6941-8CD8-B793CC34C1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2222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85547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05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7861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6536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9275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834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52433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4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06806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5533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87156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335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42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949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79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5.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51.xml"/><Relationship Id="rId7"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vmlDrawing" Target="../drawings/vmlDrawing2.v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3075" name="Rectangle 8"/>
          <p:cNvSpPr>
            <a:spLocks noChangeArrowheads="1"/>
          </p:cNvSpPr>
          <p:nvPr/>
        </p:nvSpPr>
        <p:spPr bwMode="auto">
          <a:xfrm>
            <a:off x="0" y="0"/>
            <a:ext cx="360363" cy="18827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graphicFrame>
        <p:nvGraphicFramePr>
          <p:cNvPr id="3076" name="Object 13"/>
          <p:cNvGraphicFramePr>
            <a:graphicFrameLocks noChangeAspect="1"/>
          </p:cNvGraphicFramePr>
          <p:nvPr/>
        </p:nvGraphicFramePr>
        <p:xfrm>
          <a:off x="3260725" y="6305550"/>
          <a:ext cx="2232025" cy="219075"/>
        </p:xfrm>
        <a:graphic>
          <a:graphicData uri="http://schemas.openxmlformats.org/presentationml/2006/ole">
            <mc:AlternateContent xmlns:mc="http://schemas.openxmlformats.org/markup-compatibility/2006">
              <mc:Choice xmlns:v="urn:schemas-microsoft-com:vml" Requires="v">
                <p:oleObj spid="_x0000_s1074" name="Image" r:id="rId14" imgW="10666667" imgH="1053597" progId="">
                  <p:embed/>
                </p:oleObj>
              </mc:Choice>
              <mc:Fallback>
                <p:oleObj name="Image" r:id="rId14" imgW="10666667" imgH="1053597" progId="">
                  <p:embed/>
                  <p:pic>
                    <p:nvPicPr>
                      <p:cNvPr id="0"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0725" y="6305550"/>
                        <a:ext cx="2232025" cy="2190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3077" name="Picture 14" descr="ACS_Chemistry_for_Life_CMYK_Logo_Lar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3350" y="1109663"/>
            <a:ext cx="5524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3732" name="Rectangle 4"/>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smtClean="0">
                <a:solidFill>
                  <a:srgbClr val="0039A6"/>
                </a:solidFill>
              </a:defRPr>
            </a:lvl1pPr>
          </a:lstStyle>
          <a:p>
            <a:pPr fontAlgn="base">
              <a:spcBef>
                <a:spcPct val="0"/>
              </a:spcBef>
              <a:spcAft>
                <a:spcPct val="0"/>
              </a:spcAft>
              <a:defRPr/>
            </a:pPr>
            <a:endParaRPr lang="en-GB" dirty="0"/>
          </a:p>
        </p:txBody>
      </p:sp>
      <p:sp>
        <p:nvSpPr>
          <p:cNvPr id="73733" name="Rectangle 5"/>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smtClean="0">
                <a:solidFill>
                  <a:srgbClr val="0039A6"/>
                </a:solidFill>
              </a:defRPr>
            </a:lvl1pPr>
          </a:lstStyle>
          <a:p>
            <a:pPr fontAlgn="base">
              <a:spcBef>
                <a:spcPct val="0"/>
              </a:spcBef>
              <a:spcAft>
                <a:spcPct val="0"/>
              </a:spcAft>
              <a:defRPr/>
            </a:pPr>
            <a:fld id="{E194143C-BB5D-4354-8694-E2EBF5D58228}" type="slidenum">
              <a:rPr lang="en-GB"/>
              <a:pPr fontAlgn="base">
                <a:spcBef>
                  <a:spcPct val="0"/>
                </a:spcBef>
                <a:spcAft>
                  <a:spcPct val="0"/>
                </a:spcAft>
                <a:defRPr/>
              </a:pPr>
              <a:t>‹#›</a:t>
            </a:fld>
            <a:endParaRPr lang="en-GB" dirty="0"/>
          </a:p>
        </p:txBody>
      </p:sp>
      <p:sp>
        <p:nvSpPr>
          <p:cNvPr id="4102" name="Rectangle 6"/>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4103" name="Rectangle 7"/>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4104" name="Line 8"/>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pic>
        <p:nvPicPr>
          <p:cNvPr id="4105" name="Picture 9" descr="ACS_Chemistry_for_Life_CMYK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752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defRPr>
            </a:lvl1pPr>
          </a:lstStyle>
          <a:p>
            <a:pPr fontAlgn="base">
              <a:spcBef>
                <a:spcPct val="0"/>
              </a:spcBef>
              <a:spcAft>
                <a:spcPct val="0"/>
              </a:spcAft>
              <a:defRPr/>
            </a:pPr>
            <a:r>
              <a:rPr lang="en-GB" dirty="0"/>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defRPr>
            </a:lvl1pPr>
          </a:lstStyle>
          <a:p>
            <a:pPr fontAlgn="base">
              <a:spcBef>
                <a:spcPct val="0"/>
              </a:spcBef>
              <a:spcAft>
                <a:spcPct val="0"/>
              </a:spcAft>
              <a:defRPr/>
            </a:pPr>
            <a:fld id="{A1EF266A-A2AF-4E0F-8C28-B5D02834D6FF}" type="slidenum">
              <a:rPr lang="en-GB"/>
              <a:pPr fontAlgn="base">
                <a:spcBef>
                  <a:spcPct val="0"/>
                </a:spcBef>
                <a:spcAft>
                  <a:spcPct val="0"/>
                </a:spcAft>
                <a:defRPr/>
              </a:pPr>
              <a:t>‹#›</a:t>
            </a:fld>
            <a:endParaRPr lang="en-GB" dirty="0"/>
          </a:p>
        </p:txBody>
      </p:sp>
      <p:sp>
        <p:nvSpPr>
          <p:cNvPr id="5126"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5127" name="Rectangle 8"/>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5128" name="Line 13"/>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pic>
        <p:nvPicPr>
          <p:cNvPr id="5129" name="Picture 19" descr="ACS_Chemistry_for_Life_CMYK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446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“Sparkle” LSPR Workshop</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ACS Office of Public Affairs</a:t>
            </a:r>
          </a:p>
          <a:p>
            <a:pPr lvl="0"/>
            <a:endParaRPr lang="en-GB" smtClean="0"/>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defRPr>
            </a:lvl1pPr>
          </a:lstStyle>
          <a:p>
            <a:pPr fontAlgn="base">
              <a:spcBef>
                <a:spcPct val="0"/>
              </a:spcBef>
              <a:spcAft>
                <a:spcPct val="0"/>
              </a:spcAft>
              <a:defRPr/>
            </a:pPr>
            <a:r>
              <a:rPr lang="en-GB" dirty="0"/>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defRPr>
            </a:lvl1pPr>
          </a:lstStyle>
          <a:p>
            <a:pPr fontAlgn="base">
              <a:spcBef>
                <a:spcPct val="0"/>
              </a:spcBef>
              <a:spcAft>
                <a:spcPct val="0"/>
              </a:spcAft>
              <a:defRPr/>
            </a:pPr>
            <a:fld id="{5E403B3C-FAB9-4B17-9158-10846D4196BB}" type="slidenum">
              <a:rPr lang="en-GB"/>
              <a:pPr fontAlgn="base">
                <a:spcBef>
                  <a:spcPct val="0"/>
                </a:spcBef>
                <a:spcAft>
                  <a:spcPct val="0"/>
                </a:spcAft>
                <a:defRPr/>
              </a:pPr>
              <a:t>‹#›</a:t>
            </a:fld>
            <a:endParaRPr lang="en-GB" dirty="0"/>
          </a:p>
        </p:txBody>
      </p:sp>
      <p:sp>
        <p:nvSpPr>
          <p:cNvPr id="2"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1031" name="Rectangle 8"/>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1032" name="Line 13"/>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pic>
        <p:nvPicPr>
          <p:cNvPr id="1033" name="Picture 19" descr="ACS_Chemistry_for_Life_CMYK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4127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fontAlgn="base" hangingPunct="1">
        <a:lnSpc>
          <a:spcPct val="90000"/>
        </a:lnSpc>
        <a:spcBef>
          <a:spcPct val="0"/>
        </a:spcBef>
        <a:spcAft>
          <a:spcPct val="0"/>
        </a:spcAft>
        <a:defRPr sz="2600" b="1">
          <a:solidFill>
            <a:srgbClr val="0039A6"/>
          </a:solidFill>
          <a:latin typeface="+mj-lt"/>
          <a:ea typeface="+mj-ea"/>
          <a:cs typeface="+mj-cs"/>
        </a:defRPr>
      </a:lvl1pPr>
      <a:lvl2pPr algn="l" rtl="0" eaLnBrk="1" fontAlgn="base" hangingPunct="1">
        <a:lnSpc>
          <a:spcPct val="90000"/>
        </a:lnSpc>
        <a:spcBef>
          <a:spcPct val="0"/>
        </a:spcBef>
        <a:spcAft>
          <a:spcPct val="0"/>
        </a:spcAft>
        <a:defRPr sz="2600" b="1">
          <a:solidFill>
            <a:srgbClr val="0039A6"/>
          </a:solidFill>
          <a:latin typeface="Arial" charset="0"/>
        </a:defRPr>
      </a:lvl2pPr>
      <a:lvl3pPr algn="l" rtl="0" eaLnBrk="1" fontAlgn="base" hangingPunct="1">
        <a:lnSpc>
          <a:spcPct val="90000"/>
        </a:lnSpc>
        <a:spcBef>
          <a:spcPct val="0"/>
        </a:spcBef>
        <a:spcAft>
          <a:spcPct val="0"/>
        </a:spcAft>
        <a:defRPr sz="2600" b="1">
          <a:solidFill>
            <a:srgbClr val="0039A6"/>
          </a:solidFill>
          <a:latin typeface="Arial" charset="0"/>
        </a:defRPr>
      </a:lvl3pPr>
      <a:lvl4pPr algn="l" rtl="0" eaLnBrk="1" fontAlgn="base" hangingPunct="1">
        <a:lnSpc>
          <a:spcPct val="90000"/>
        </a:lnSpc>
        <a:spcBef>
          <a:spcPct val="0"/>
        </a:spcBef>
        <a:spcAft>
          <a:spcPct val="0"/>
        </a:spcAft>
        <a:defRPr sz="2600" b="1">
          <a:solidFill>
            <a:srgbClr val="0039A6"/>
          </a:solidFill>
          <a:latin typeface="Arial" charset="0"/>
        </a:defRPr>
      </a:lvl4pPr>
      <a:lvl5pPr algn="l" rtl="0" eaLnBrk="1" fontAlgn="base" hangingPunct="1">
        <a:lnSpc>
          <a:spcPct val="90000"/>
        </a:lnSpc>
        <a:spcBef>
          <a:spcPct val="0"/>
        </a:spcBef>
        <a:spcAft>
          <a:spcPct val="0"/>
        </a:spcAft>
        <a:defRPr sz="2600" b="1">
          <a:solidFill>
            <a:srgbClr val="0039A6"/>
          </a:solidFill>
          <a:latin typeface="Arial" charset="0"/>
        </a:defRPr>
      </a:lvl5pPr>
      <a:lvl6pPr marL="457200" algn="l" rtl="0" eaLnBrk="1" fontAlgn="base" hangingPunct="1">
        <a:lnSpc>
          <a:spcPct val="90000"/>
        </a:lnSpc>
        <a:spcBef>
          <a:spcPct val="0"/>
        </a:spcBef>
        <a:spcAft>
          <a:spcPct val="0"/>
        </a:spcAft>
        <a:defRPr sz="2600" b="1">
          <a:solidFill>
            <a:srgbClr val="0039A6"/>
          </a:solidFill>
          <a:latin typeface="Arial" charset="0"/>
        </a:defRPr>
      </a:lvl6pPr>
      <a:lvl7pPr marL="914400" algn="l" rtl="0" eaLnBrk="1" fontAlgn="base" hangingPunct="1">
        <a:lnSpc>
          <a:spcPct val="90000"/>
        </a:lnSpc>
        <a:spcBef>
          <a:spcPct val="0"/>
        </a:spcBef>
        <a:spcAft>
          <a:spcPct val="0"/>
        </a:spcAft>
        <a:defRPr sz="2600" b="1">
          <a:solidFill>
            <a:srgbClr val="0039A6"/>
          </a:solidFill>
          <a:latin typeface="Arial" charset="0"/>
        </a:defRPr>
      </a:lvl7pPr>
      <a:lvl8pPr marL="1371600" algn="l" rtl="0" eaLnBrk="1" fontAlgn="base" hangingPunct="1">
        <a:lnSpc>
          <a:spcPct val="90000"/>
        </a:lnSpc>
        <a:spcBef>
          <a:spcPct val="0"/>
        </a:spcBef>
        <a:spcAft>
          <a:spcPct val="0"/>
        </a:spcAft>
        <a:defRPr sz="2600" b="1">
          <a:solidFill>
            <a:srgbClr val="0039A6"/>
          </a:solidFill>
          <a:latin typeface="Arial" charset="0"/>
        </a:defRPr>
      </a:lvl8pPr>
      <a:lvl9pPr marL="1828800" algn="l" rtl="0" eaLnBrk="1" fontAlgn="base" hangingPunct="1">
        <a:lnSpc>
          <a:spcPct val="90000"/>
        </a:lnSpc>
        <a:spcBef>
          <a:spcPct val="0"/>
        </a:spcBef>
        <a:spcAft>
          <a:spcPct val="0"/>
        </a:spcAft>
        <a:defRPr sz="2600" b="1">
          <a:solidFill>
            <a:srgbClr val="0039A6"/>
          </a:solidFill>
          <a:latin typeface="Arial" charset="0"/>
        </a:defRPr>
      </a:lvl9pPr>
    </p:titleStyle>
    <p:bodyStyle>
      <a:lvl1pPr marL="342900" indent="-342900" algn="ctr" rtl="0" eaLnBrk="1" fontAlgn="base" hangingPunct="1">
        <a:spcBef>
          <a:spcPct val="10000"/>
        </a:spcBef>
        <a:spcAft>
          <a:spcPct val="40000"/>
        </a:spcAft>
        <a:defRPr>
          <a:solidFill>
            <a:srgbClr val="0039A6"/>
          </a:solidFill>
          <a:latin typeface="+mn-lt"/>
          <a:ea typeface="+mn-ea"/>
          <a:cs typeface="+mn-cs"/>
        </a:defRPr>
      </a:lvl1pPr>
      <a:lvl2pPr marL="742950" indent="-285750" algn="l" rtl="0" eaLnBrk="1" fontAlgn="base" hangingPunct="1">
        <a:spcBef>
          <a:spcPct val="10000"/>
        </a:spcBef>
        <a:spcAft>
          <a:spcPct val="40000"/>
        </a:spcAft>
        <a:buChar char="–"/>
        <a:defRPr sz="1600">
          <a:solidFill>
            <a:srgbClr val="0039A6"/>
          </a:solidFill>
          <a:latin typeface="+mn-lt"/>
        </a:defRPr>
      </a:lvl2pPr>
      <a:lvl3pPr marL="1143000" indent="-228600" algn="l" rtl="0" eaLnBrk="1" fontAlgn="base" hangingPunct="1">
        <a:spcBef>
          <a:spcPct val="10000"/>
        </a:spcBef>
        <a:spcAft>
          <a:spcPct val="40000"/>
        </a:spcAft>
        <a:buChar char="•"/>
        <a:defRPr sz="1400">
          <a:solidFill>
            <a:srgbClr val="0039A6"/>
          </a:solidFill>
          <a:latin typeface="+mn-lt"/>
        </a:defRPr>
      </a:lvl3pPr>
      <a:lvl4pPr marL="1600200" indent="-228600" algn="l" rtl="0" eaLnBrk="1" fontAlgn="base" hangingPunct="1">
        <a:spcBef>
          <a:spcPct val="10000"/>
        </a:spcBef>
        <a:spcAft>
          <a:spcPct val="40000"/>
        </a:spcAft>
        <a:buChar char="–"/>
        <a:defRPr sz="1200">
          <a:solidFill>
            <a:srgbClr val="0039A6"/>
          </a:solidFill>
          <a:latin typeface="+mn-lt"/>
        </a:defRPr>
      </a:lvl4pPr>
      <a:lvl5pPr marL="2057400" indent="-228600" algn="l" rtl="0" eaLnBrk="1" fontAlgn="base" hangingPunct="1">
        <a:spcBef>
          <a:spcPct val="10000"/>
        </a:spcBef>
        <a:spcAft>
          <a:spcPct val="40000"/>
        </a:spcAft>
        <a:buChar char="»"/>
        <a:defRPr sz="1000">
          <a:solidFill>
            <a:srgbClr val="0039A6"/>
          </a:solidFill>
          <a:latin typeface="+mn-lt"/>
        </a:defRPr>
      </a:lvl5pPr>
      <a:lvl6pPr marL="2514600" indent="-228600" algn="l" rtl="0" eaLnBrk="1" fontAlgn="base" hangingPunct="1">
        <a:spcBef>
          <a:spcPct val="10000"/>
        </a:spcBef>
        <a:spcAft>
          <a:spcPct val="40000"/>
        </a:spcAft>
        <a:buChar char="»"/>
        <a:defRPr sz="1000">
          <a:solidFill>
            <a:srgbClr val="0039A6"/>
          </a:solidFill>
          <a:latin typeface="+mn-lt"/>
        </a:defRPr>
      </a:lvl6pPr>
      <a:lvl7pPr marL="2971800" indent="-228600" algn="l" rtl="0" eaLnBrk="1" fontAlgn="base" hangingPunct="1">
        <a:spcBef>
          <a:spcPct val="10000"/>
        </a:spcBef>
        <a:spcAft>
          <a:spcPct val="40000"/>
        </a:spcAft>
        <a:buChar char="»"/>
        <a:defRPr sz="1000">
          <a:solidFill>
            <a:srgbClr val="0039A6"/>
          </a:solidFill>
          <a:latin typeface="+mn-lt"/>
        </a:defRPr>
      </a:lvl7pPr>
      <a:lvl8pPr marL="3429000" indent="-228600" algn="l" rtl="0" eaLnBrk="1" fontAlgn="base" hangingPunct="1">
        <a:spcBef>
          <a:spcPct val="10000"/>
        </a:spcBef>
        <a:spcAft>
          <a:spcPct val="40000"/>
        </a:spcAft>
        <a:buChar char="»"/>
        <a:defRPr sz="1000">
          <a:solidFill>
            <a:srgbClr val="0039A6"/>
          </a:solidFill>
          <a:latin typeface="+mn-lt"/>
        </a:defRPr>
      </a:lvl8pPr>
      <a:lvl9pPr marL="3886200" indent="-228600" algn="l" rtl="0" eaLnBrk="1" fontAlgn="base" hangingPunct="1">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ITLE.jp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04697" y="274638"/>
            <a:ext cx="6075716" cy="892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5198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7" name="Straight Connector 6"/>
          <p:cNvCxnSpPr/>
          <p:nvPr userDrawn="1"/>
        </p:nvCxnSpPr>
        <p:spPr>
          <a:xfrm>
            <a:off x="6988572" y="432498"/>
            <a:ext cx="0" cy="672402"/>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7" cstate="print"/>
          <a:stretch>
            <a:fillRect/>
          </a:stretch>
        </p:blipFill>
        <p:spPr>
          <a:xfrm>
            <a:off x="7258513" y="481333"/>
            <a:ext cx="1420194" cy="585467"/>
          </a:xfrm>
          <a:prstGeom prst="rect">
            <a:avLst/>
          </a:prstGeom>
        </p:spPr>
      </p:pic>
      <p:sp>
        <p:nvSpPr>
          <p:cNvPr id="9" name="Rectangle 8"/>
          <p:cNvSpPr/>
          <p:nvPr userDrawn="1"/>
        </p:nvSpPr>
        <p:spPr>
          <a:xfrm>
            <a:off x="8864600" y="5533308"/>
            <a:ext cx="279400" cy="279400"/>
          </a:xfrm>
          <a:prstGeom prst="rect">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extBox 10"/>
          <p:cNvSpPr txBox="1"/>
          <p:nvPr userDrawn="1"/>
        </p:nvSpPr>
        <p:spPr>
          <a:xfrm rot="16200000">
            <a:off x="8388537" y="4511633"/>
            <a:ext cx="1500107" cy="492443"/>
          </a:xfrm>
          <a:prstGeom prst="rect">
            <a:avLst/>
          </a:prstGeom>
          <a:noFill/>
        </p:spPr>
        <p:txBody>
          <a:bodyPr wrap="square" rtlCol="0">
            <a:spAutoFit/>
          </a:bodyPr>
          <a:lstStyle/>
          <a:p>
            <a:pPr defTabSz="457200">
              <a:defRPr/>
            </a:pPr>
            <a:r>
              <a:rPr lang="en-US" sz="800" dirty="0" smtClean="0">
                <a:solidFill>
                  <a:srgbClr val="D11424"/>
                </a:solidFill>
                <a:latin typeface="Helvetica"/>
                <a:cs typeface="Helvetica"/>
              </a:rPr>
              <a:t>Confidential and proprietary</a:t>
            </a:r>
          </a:p>
          <a:p>
            <a:pPr defTabSz="457200"/>
            <a:endParaRPr lang="en-US" dirty="0">
              <a:solidFill>
                <a:prstClr val="black"/>
              </a:solidFill>
            </a:endParaRPr>
          </a:p>
        </p:txBody>
      </p:sp>
      <p:sp>
        <p:nvSpPr>
          <p:cNvPr id="10" name="Slide Number Placeholder 5"/>
          <p:cNvSpPr>
            <a:spLocks noGrp="1"/>
          </p:cNvSpPr>
          <p:nvPr>
            <p:ph type="sldNum" sz="quarter" idx="4"/>
          </p:nvPr>
        </p:nvSpPr>
        <p:spPr>
          <a:xfrm>
            <a:off x="8695439" y="5527297"/>
            <a:ext cx="626754" cy="290418"/>
          </a:xfrm>
          <a:prstGeom prst="rect">
            <a:avLst/>
          </a:prstGeom>
        </p:spPr>
        <p:txBody>
          <a:bodyPr anchor="ctr" anchorCtr="0"/>
          <a:lstStyle>
            <a:lvl1pPr algn="ctr">
              <a:defRPr sz="900">
                <a:solidFill>
                  <a:schemeClr val="bg1"/>
                </a:solidFill>
                <a:latin typeface="Helvetica"/>
                <a:cs typeface="Helvetica"/>
              </a:defRPr>
            </a:lvl1pPr>
          </a:lstStyle>
          <a:p>
            <a:pPr defTabSz="457200"/>
            <a:fld id="{3C35C7AD-B901-C845-BDC7-E475184E9BA0}"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594045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Clr>
          <a:schemeClr val="bg1"/>
        </a:buClr>
        <a:buFont typeface="Arial"/>
        <a:buChar char="•"/>
        <a:defRPr sz="1600" kern="1200">
          <a:solidFill>
            <a:srgbClr val="B71A31"/>
          </a:solidFill>
          <a:latin typeface="Helvetica"/>
          <a:ea typeface="+mn-ea"/>
          <a:cs typeface="Helvetica"/>
        </a:defRPr>
      </a:lvl1pPr>
      <a:lvl2pPr marL="742950" indent="-285750" algn="l" defTabSz="457200" rtl="0" eaLnBrk="1" latinLnBrk="0" hangingPunct="1">
        <a:spcBef>
          <a:spcPct val="20000"/>
        </a:spcBef>
        <a:buClr>
          <a:schemeClr val="bg1"/>
        </a:buClr>
        <a:buFont typeface="Arial"/>
        <a:buChar char="–"/>
        <a:defRPr sz="1400" kern="1200">
          <a:solidFill>
            <a:schemeClr val="tx1">
              <a:lumMod val="65000"/>
              <a:lumOff val="35000"/>
            </a:schemeClr>
          </a:solidFill>
          <a:latin typeface="Helvetica"/>
          <a:ea typeface="+mn-ea"/>
          <a:cs typeface="Helvetica"/>
        </a:defRPr>
      </a:lvl2pPr>
      <a:lvl3pPr marL="1143000" indent="-228600" algn="l" defTabSz="457200" rtl="0" eaLnBrk="1" latinLnBrk="0" hangingPunct="1">
        <a:spcBef>
          <a:spcPct val="20000"/>
        </a:spcBef>
        <a:buClr>
          <a:srgbClr val="9A0101"/>
        </a:buClr>
        <a:buFont typeface="Courier New"/>
        <a:buChar char="o"/>
        <a:defRPr sz="1200" kern="1200">
          <a:solidFill>
            <a:schemeClr val="tx1">
              <a:lumMod val="85000"/>
              <a:lumOff val="15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255000" y="6246953"/>
            <a:ext cx="431800" cy="365125"/>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pPr defTabSz="457200"/>
            <a:fld id="{6C0D885B-74BB-6941-8CD8-B793CC34C1E7}" type="slidenum">
              <a:rPr lang="en-US" smtClean="0">
                <a:solidFill>
                  <a:prstClr val="black">
                    <a:tint val="75000"/>
                  </a:prstClr>
                </a:solidFill>
              </a:rPr>
              <a:pPr defTabSz="457200"/>
              <a:t>‹#›</a:t>
            </a:fld>
            <a:endParaRPr lang="en-US" dirty="0">
              <a:solidFill>
                <a:prstClr val="black">
                  <a:tint val="75000"/>
                </a:prstClr>
              </a:solidFill>
            </a:endParaRPr>
          </a:p>
        </p:txBody>
      </p:sp>
      <p:pic>
        <p:nvPicPr>
          <p:cNvPr id="10" name="Picture 9" descr="cone_logotag.png"/>
          <p:cNvPicPr>
            <a:picLocks noChangeAspect="1"/>
          </p:cNvPicPr>
          <p:nvPr userDrawn="1"/>
        </p:nvPicPr>
        <p:blipFill>
          <a:blip r:embed="rId9" cstate="print"/>
          <a:srcRect r="27243" b="21869"/>
          <a:stretch>
            <a:fillRect/>
          </a:stretch>
        </p:blipFill>
        <p:spPr>
          <a:xfrm>
            <a:off x="457200" y="6292253"/>
            <a:ext cx="533400" cy="210128"/>
          </a:xfrm>
          <a:prstGeom prst="rect">
            <a:avLst/>
          </a:prstGeom>
        </p:spPr>
      </p:pic>
      <p:sp>
        <p:nvSpPr>
          <p:cNvPr id="11" name="TextBox 10"/>
          <p:cNvSpPr txBox="1"/>
          <p:nvPr userDrawn="1"/>
        </p:nvSpPr>
        <p:spPr>
          <a:xfrm>
            <a:off x="1068388" y="6350664"/>
            <a:ext cx="2036311" cy="194925"/>
          </a:xfrm>
          <a:prstGeom prst="rect">
            <a:avLst/>
          </a:prstGeom>
          <a:noFill/>
        </p:spPr>
        <p:txBody>
          <a:bodyPr wrap="square" rtlCol="0" anchor="ctr">
            <a:spAutoFit/>
          </a:bodyPr>
          <a:lstStyle/>
          <a:p>
            <a:pPr defTabSz="457200"/>
            <a:r>
              <a:rPr lang="en-US" sz="1000" baseline="30000" dirty="0" smtClean="0">
                <a:solidFill>
                  <a:prstClr val="white">
                    <a:lumMod val="50000"/>
                  </a:prstClr>
                </a:solidFill>
                <a:latin typeface="Verdana"/>
                <a:cs typeface="Verdana"/>
              </a:rPr>
              <a:t>Confidential and Proprietary</a:t>
            </a:r>
            <a:endParaRPr lang="en-US" sz="1000" baseline="30000" dirty="0">
              <a:solidFill>
                <a:prstClr val="white">
                  <a:lumMod val="50000"/>
                </a:prstClr>
              </a:solidFill>
              <a:latin typeface="Verdana"/>
              <a:cs typeface="Verdana"/>
            </a:endParaRPr>
          </a:p>
        </p:txBody>
      </p:sp>
      <p:cxnSp>
        <p:nvCxnSpPr>
          <p:cNvPr id="12" name="Straight Connector 11"/>
          <p:cNvCxnSpPr/>
          <p:nvPr userDrawn="1"/>
        </p:nvCxnSpPr>
        <p:spPr>
          <a:xfrm rot="5400000">
            <a:off x="952178" y="6407669"/>
            <a:ext cx="230832" cy="1588"/>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48791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hf hdr="0" ftr="0" dt="0"/>
  <p:txStyles>
    <p:titleStyle>
      <a:lvl1pPr algn="ctr" defTabSz="457200" rtl="0" eaLnBrk="1" latinLnBrk="0" hangingPunct="1">
        <a:spcBef>
          <a:spcPct val="0"/>
        </a:spcBef>
        <a:buNone/>
        <a:defRPr sz="2000" b="1"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Clr>
          <a:srgbClr val="AF0727"/>
        </a:buClr>
        <a:buFont typeface="Arial"/>
        <a:buChar char="•"/>
        <a:defRPr sz="1600" kern="1200">
          <a:solidFill>
            <a:schemeClr val="tx1">
              <a:lumMod val="95000"/>
              <a:lumOff val="5000"/>
            </a:schemeClr>
          </a:solidFill>
          <a:latin typeface="Verdana"/>
          <a:ea typeface="+mn-ea"/>
          <a:cs typeface="Verdana"/>
        </a:defRPr>
      </a:lvl1pPr>
      <a:lvl2pPr marL="742950" indent="-285750" algn="l" defTabSz="457200" rtl="0" eaLnBrk="1" latinLnBrk="0" hangingPunct="1">
        <a:spcBef>
          <a:spcPct val="20000"/>
        </a:spcBef>
        <a:buClr>
          <a:schemeClr val="bg1">
            <a:lumMod val="50000"/>
          </a:schemeClr>
        </a:buClr>
        <a:buFont typeface="Arial"/>
        <a:buChar char="–"/>
        <a:defRPr sz="1400" kern="1200">
          <a:solidFill>
            <a:schemeClr val="tx1">
              <a:lumMod val="95000"/>
              <a:lumOff val="5000"/>
            </a:schemeClr>
          </a:solidFill>
          <a:latin typeface="Verdana"/>
          <a:ea typeface="+mn-ea"/>
          <a:cs typeface="Verdana"/>
        </a:defRPr>
      </a:lvl2pPr>
      <a:lvl3pPr marL="1143000" indent="-228600" algn="l" defTabSz="457200" rtl="0" eaLnBrk="1" latinLnBrk="0" hangingPunct="1">
        <a:spcBef>
          <a:spcPct val="20000"/>
        </a:spcBef>
        <a:buFont typeface="Arial"/>
        <a:buChar char="•"/>
        <a:defRPr sz="1200" kern="1200">
          <a:solidFill>
            <a:schemeClr val="tx1">
              <a:lumMod val="95000"/>
              <a:lumOff val="5000"/>
            </a:schemeClr>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lumMod val="95000"/>
              <a:lumOff val="5000"/>
            </a:schemeClr>
          </a:solidFill>
          <a:latin typeface="Verdana"/>
          <a:ea typeface="+mn-ea"/>
          <a:cs typeface="Verdana"/>
        </a:defRPr>
      </a:lvl4pPr>
      <a:lvl5pPr marL="2057400" indent="-228600" algn="l" defTabSz="457200" rtl="0" eaLnBrk="1" latinLnBrk="0" hangingPunct="1">
        <a:spcBef>
          <a:spcPct val="20000"/>
        </a:spcBef>
        <a:buFont typeface="Arial"/>
        <a:buChar char="»"/>
        <a:defRPr sz="1000" kern="1200">
          <a:solidFill>
            <a:schemeClr val="tx1">
              <a:lumMod val="95000"/>
              <a:lumOff val="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cone_logotag.png"/>
          <p:cNvPicPr>
            <a:picLocks noChangeAspect="1"/>
          </p:cNvPicPr>
          <p:nvPr userDrawn="1"/>
        </p:nvPicPr>
        <p:blipFill>
          <a:blip r:embed="rId6" cstate="print"/>
          <a:srcRect r="27243" b="21869"/>
          <a:stretch>
            <a:fillRect/>
          </a:stretch>
        </p:blipFill>
        <p:spPr>
          <a:xfrm>
            <a:off x="457200" y="6292253"/>
            <a:ext cx="533400" cy="210128"/>
          </a:xfrm>
          <a:prstGeom prst="rect">
            <a:avLst/>
          </a:prstGeom>
        </p:spPr>
      </p:pic>
      <p:sp>
        <p:nvSpPr>
          <p:cNvPr id="11" name="TextBox 10"/>
          <p:cNvSpPr txBox="1"/>
          <p:nvPr userDrawn="1"/>
        </p:nvSpPr>
        <p:spPr>
          <a:xfrm>
            <a:off x="1068388" y="6350664"/>
            <a:ext cx="2036311" cy="194925"/>
          </a:xfrm>
          <a:prstGeom prst="rect">
            <a:avLst/>
          </a:prstGeom>
          <a:noFill/>
        </p:spPr>
        <p:txBody>
          <a:bodyPr wrap="square" rtlCol="0" anchor="ctr">
            <a:spAutoFit/>
          </a:bodyPr>
          <a:lstStyle/>
          <a:p>
            <a:pPr defTabSz="457200"/>
            <a:r>
              <a:rPr lang="en-US" sz="1000" baseline="30000" dirty="0" smtClean="0">
                <a:solidFill>
                  <a:prstClr val="white">
                    <a:lumMod val="50000"/>
                  </a:prstClr>
                </a:solidFill>
                <a:latin typeface="Verdana"/>
                <a:cs typeface="Verdana"/>
              </a:rPr>
              <a:t>Confidential and Proprietary</a:t>
            </a:r>
            <a:endParaRPr lang="en-US" sz="1000" baseline="30000" dirty="0">
              <a:solidFill>
                <a:prstClr val="white">
                  <a:lumMod val="50000"/>
                </a:prstClr>
              </a:solidFill>
              <a:latin typeface="Verdana"/>
              <a:cs typeface="Verdana"/>
            </a:endParaRPr>
          </a:p>
        </p:txBody>
      </p:sp>
      <p:cxnSp>
        <p:nvCxnSpPr>
          <p:cNvPr id="12" name="Straight Connector 11"/>
          <p:cNvCxnSpPr/>
          <p:nvPr userDrawn="1"/>
        </p:nvCxnSpPr>
        <p:spPr>
          <a:xfrm rot="5400000">
            <a:off x="952178" y="6407669"/>
            <a:ext cx="230832" cy="1588"/>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8255000" y="6246953"/>
            <a:ext cx="431800" cy="365125"/>
          </a:xfrm>
          <a:prstGeom prst="rect">
            <a:avLst/>
          </a:prstGeom>
        </p:spPr>
        <p:txBody>
          <a:bodyPr vert="horz" lIns="91440" tIns="45720" rIns="91440" bIns="45720" rtlCol="0" anchor="ctr"/>
          <a:lstStyle>
            <a:lvl1pPr algn="r">
              <a:defRPr sz="800">
                <a:solidFill>
                  <a:schemeClr val="tx1">
                    <a:tint val="75000"/>
                  </a:schemeClr>
                </a:solidFill>
                <a:latin typeface="Verdana"/>
                <a:cs typeface="Verdana"/>
              </a:defRPr>
            </a:lvl1pPr>
          </a:lstStyle>
          <a:p>
            <a:pPr defTabSz="457200"/>
            <a:fld id="{6C0D885B-74BB-6941-8CD8-B793CC34C1E7}"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7433065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Lst>
  <p:hf hdr="0" ftr="0" dt="0"/>
  <p:txStyles>
    <p:titleStyle>
      <a:lvl1pPr algn="ctr" defTabSz="457200" rtl="0" eaLnBrk="1" latinLnBrk="0" hangingPunct="1">
        <a:spcBef>
          <a:spcPct val="0"/>
        </a:spcBef>
        <a:buNone/>
        <a:defRPr sz="2000" b="1"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1800" kern="1200">
          <a:solidFill>
            <a:srgbClr val="0D0D0D"/>
          </a:solidFill>
          <a:latin typeface="Verdana"/>
          <a:ea typeface="+mn-ea"/>
          <a:cs typeface="Verdana"/>
        </a:defRPr>
      </a:lvl1pPr>
      <a:lvl2pPr marL="742950" indent="-285750" algn="l" defTabSz="457200" rtl="0" eaLnBrk="1" latinLnBrk="0" hangingPunct="1">
        <a:spcBef>
          <a:spcPct val="20000"/>
        </a:spcBef>
        <a:buClr>
          <a:schemeClr val="bg1">
            <a:lumMod val="50000"/>
          </a:schemeClr>
        </a:buClr>
        <a:buFont typeface="Arial"/>
        <a:buChar char="–"/>
        <a:defRPr sz="1600" kern="1200">
          <a:solidFill>
            <a:srgbClr val="0D0D0D"/>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rgbClr val="0D0D0D"/>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rgbClr val="0D0D0D"/>
          </a:solidFill>
          <a:latin typeface="Verdana"/>
          <a:ea typeface="+mn-ea"/>
          <a:cs typeface="Verdana"/>
        </a:defRPr>
      </a:lvl4pPr>
      <a:lvl5pPr marL="2057400" indent="-228600" algn="l" defTabSz="457200" rtl="0" eaLnBrk="1" latinLnBrk="0" hangingPunct="1">
        <a:spcBef>
          <a:spcPct val="20000"/>
        </a:spcBef>
        <a:buFont typeface="Arial"/>
        <a:buChar char="»"/>
        <a:defRPr sz="1000" kern="1200">
          <a:solidFill>
            <a:srgbClr val="0D0D0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567"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66568" name="Rectangle 8"/>
          <p:cNvSpPr>
            <a:spLocks noChangeArrowheads="1"/>
          </p:cNvSpPr>
          <p:nvPr/>
        </p:nvSpPr>
        <p:spPr bwMode="auto">
          <a:xfrm>
            <a:off x="0" y="0"/>
            <a:ext cx="360363" cy="18827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graphicFrame>
        <p:nvGraphicFramePr>
          <p:cNvPr id="66573" name="Object 13"/>
          <p:cNvGraphicFramePr>
            <a:graphicFrameLocks noChangeAspect="1"/>
          </p:cNvGraphicFramePr>
          <p:nvPr/>
        </p:nvGraphicFramePr>
        <p:xfrm>
          <a:off x="3260725" y="6305550"/>
          <a:ext cx="2232025" cy="219075"/>
        </p:xfrm>
        <a:graphic>
          <a:graphicData uri="http://schemas.openxmlformats.org/presentationml/2006/ole">
            <mc:AlternateContent xmlns:mc="http://schemas.openxmlformats.org/markup-compatibility/2006">
              <mc:Choice xmlns:v="urn:schemas-microsoft-com:vml" Requires="v">
                <p:oleObj spid="_x0000_s2097" name="Image" r:id="rId14" imgW="10666667" imgH="1053597" progId="">
                  <p:embed/>
                </p:oleObj>
              </mc:Choice>
              <mc:Fallback>
                <p:oleObj name="Image" r:id="rId14" imgW="10666667" imgH="1053597" progId="">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0725" y="6305550"/>
                        <a:ext cx="2232025" cy="2190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6574" name="Picture 14" descr="ACS_Chemistry_for_Life_CMYK_Logo_Lar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3350" y="1109663"/>
            <a:ext cx="55245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0389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emf"/><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package" Target="../embeddings/Microsoft_Word_Document1.docx"/><Relationship Id="rId5" Type="http://schemas.openxmlformats.org/officeDocument/2006/relationships/oleObject" Target="../embeddings/oleObject3.bin"/><Relationship Id="rId4" Type="http://schemas.openxmlformats.org/officeDocument/2006/relationships/hyperlink" Target="http://www.acs.org/prguidebook"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294967295"/>
          </p:nvPr>
        </p:nvSpPr>
        <p:spPr>
          <a:xfrm>
            <a:off x="838200" y="533400"/>
            <a:ext cx="2895600" cy="279400"/>
          </a:xfrm>
          <a:prstGeom prst="rect">
            <a:avLst/>
          </a:prstGeom>
        </p:spPr>
        <p:txBody>
          <a:bodyPr/>
          <a:lstStyle/>
          <a:p>
            <a:r>
              <a:rPr lang="en-GB" altLang="en-US" dirty="0"/>
              <a:t>American Chemical Society</a:t>
            </a:r>
          </a:p>
        </p:txBody>
      </p:sp>
      <p:sp>
        <p:nvSpPr>
          <p:cNvPr id="8196" name="Rectangle 4"/>
          <p:cNvSpPr>
            <a:spLocks noGrp="1" noChangeArrowheads="1"/>
          </p:cNvSpPr>
          <p:nvPr>
            <p:ph type="ctrTitle"/>
          </p:nvPr>
        </p:nvSpPr>
        <p:spPr>
          <a:xfrm>
            <a:off x="609600" y="152400"/>
            <a:ext cx="5329237" cy="2551112"/>
          </a:xfrm>
        </p:spPr>
        <p:txBody>
          <a:bodyPr/>
          <a:lstStyle/>
          <a:p>
            <a:r>
              <a:rPr lang="en-US" sz="3600" dirty="0"/>
              <a:t>Communicating with the Public about ACS Local Section Events</a:t>
            </a:r>
            <a:endParaRPr lang="en-GB" altLang="en-US" sz="3600" dirty="0"/>
          </a:p>
        </p:txBody>
      </p:sp>
      <p:sp>
        <p:nvSpPr>
          <p:cNvPr id="8197" name="Rectangle 5"/>
          <p:cNvSpPr>
            <a:spLocks noGrp="1" noChangeArrowheads="1"/>
          </p:cNvSpPr>
          <p:nvPr>
            <p:ph type="subTitle" idx="1"/>
          </p:nvPr>
        </p:nvSpPr>
        <p:spPr>
          <a:xfrm>
            <a:off x="609600" y="2819400"/>
            <a:ext cx="6984776" cy="3581400"/>
          </a:xfrm>
        </p:spPr>
        <p:txBody>
          <a:bodyPr/>
          <a:lstStyle/>
          <a:p>
            <a:r>
              <a:rPr lang="en-GB" altLang="en-US" sz="2000" u="sng" dirty="0" smtClean="0"/>
              <a:t>Presented by:</a:t>
            </a:r>
          </a:p>
          <a:p>
            <a:r>
              <a:rPr lang="en-GB" altLang="en-US" sz="2000" dirty="0" smtClean="0"/>
              <a:t>Jennifer Maclachlan, Northeastern Section</a:t>
            </a:r>
          </a:p>
          <a:p>
            <a:r>
              <a:rPr lang="en-GB" altLang="en-US" sz="2000" dirty="0" smtClean="0"/>
              <a:t>Regina (Gina) Malczewski, Midland Section</a:t>
            </a:r>
          </a:p>
          <a:p>
            <a:r>
              <a:rPr lang="en-GB" altLang="en-US" sz="2000" dirty="0" smtClean="0"/>
              <a:t>Alexa Serfis, St. Louis Section</a:t>
            </a:r>
          </a:p>
          <a:p>
            <a:endParaRPr lang="en-GB" altLang="en-US" sz="2000" dirty="0" smtClean="0"/>
          </a:p>
          <a:p>
            <a:r>
              <a:rPr lang="en-GB" altLang="en-US" sz="2000" u="sng" dirty="0" smtClean="0"/>
              <a:t>Additional Comments by:</a:t>
            </a:r>
          </a:p>
          <a:p>
            <a:r>
              <a:rPr lang="en-GB" altLang="en-US" sz="2000" dirty="0" smtClean="0"/>
              <a:t>Martin Rudd, Chair LSAC, Northeast Wisconsin </a:t>
            </a:r>
          </a:p>
          <a:p>
            <a:r>
              <a:rPr lang="en-GB" altLang="en-US" sz="2000" dirty="0" smtClean="0"/>
              <a:t>  Section</a:t>
            </a:r>
          </a:p>
          <a:p>
            <a:r>
              <a:rPr lang="en-GB" altLang="en-US" sz="2000" dirty="0" smtClean="0"/>
              <a:t>David Gottfried, Chair CPRC, Georgia  Section</a:t>
            </a:r>
          </a:p>
          <a:p>
            <a:r>
              <a:rPr lang="en-GB" altLang="en-US" dirty="0" smtClean="0"/>
              <a:t>  </a:t>
            </a:r>
            <a:endParaRPr lang="en-GB" altLang="en-US" dirty="0"/>
          </a:p>
        </p:txBody>
      </p:sp>
    </p:spTree>
    <p:extLst>
      <p:ext uri="{BB962C8B-B14F-4D97-AF65-F5344CB8AC3E}">
        <p14:creationId xmlns:p14="http://schemas.microsoft.com/office/powerpoint/2010/main" val="205605981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News Media</a:t>
            </a:r>
            <a:br>
              <a:rPr lang="en-US" dirty="0" smtClean="0"/>
            </a:br>
            <a:r>
              <a:rPr lang="en-US" dirty="0" smtClean="0"/>
              <a:t>Sample news releases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l"/>
            <a:endParaRPr lang="en-US" sz="3200" dirty="0" smtClean="0">
              <a:hlinkClick r:id="rId4"/>
            </a:endParaRPr>
          </a:p>
          <a:p>
            <a:pPr algn="l"/>
            <a:endParaRPr lang="en-US" sz="3200" dirty="0">
              <a:hlinkClick r:id="rId4"/>
            </a:endParaRPr>
          </a:p>
          <a:p>
            <a:pPr algn="l"/>
            <a:endParaRPr lang="en-US" sz="3200" dirty="0" smtClean="0">
              <a:hlinkClick r:id="rId4"/>
            </a:endParaRPr>
          </a:p>
          <a:p>
            <a:pPr algn="l"/>
            <a:endParaRPr lang="en-US" sz="3200" dirty="0">
              <a:hlinkClick r:id="rId4"/>
            </a:endParaRPr>
          </a:p>
          <a:p>
            <a:pPr algn="l"/>
            <a:r>
              <a:rPr lang="en-US" sz="3200" dirty="0" smtClean="0">
                <a:hlinkClick r:id="rId4"/>
              </a:rPr>
              <a:t>www.acs.org/prguidebook</a:t>
            </a:r>
            <a:endParaRPr lang="en-US" sz="3200" dirty="0" smtClean="0"/>
          </a:p>
          <a:p>
            <a:pPr algn="l"/>
            <a:endParaRPr lang="en-US" dirty="0" smtClean="0"/>
          </a:p>
          <a:p>
            <a:pPr algn="l"/>
            <a:endParaRPr lang="en-US" dirty="0"/>
          </a:p>
          <a:p>
            <a:pPr algn="l"/>
            <a:endParaRPr lang="en-US" dirty="0"/>
          </a:p>
        </p:txBody>
      </p:sp>
      <p:sp>
        <p:nvSpPr>
          <p:cNvPr id="4" name="Footer Placeholder 3"/>
          <p:cNvSpPr>
            <a:spLocks noGrp="1"/>
          </p:cNvSpPr>
          <p:nvPr>
            <p:ph type="ftr" sz="quarter" idx="10"/>
          </p:nvPr>
        </p:nvSpPr>
        <p:spPr/>
        <p:txBody>
          <a:bodyPr/>
          <a:lstStyle/>
          <a:p>
            <a:pPr>
              <a:defRPr/>
            </a:pPr>
            <a:r>
              <a:rPr lang="en-GB" dirty="0" smtClean="0"/>
              <a:t>American Chemical Society</a:t>
            </a:r>
            <a:endParaRPr lang="en-GB" dirty="0"/>
          </a:p>
        </p:txBody>
      </p:sp>
      <p:sp>
        <p:nvSpPr>
          <p:cNvPr id="5" name="Slide Number Placeholder 4"/>
          <p:cNvSpPr>
            <a:spLocks noGrp="1"/>
          </p:cNvSpPr>
          <p:nvPr>
            <p:ph type="sldNum" sz="quarter" idx="11"/>
          </p:nvPr>
        </p:nvSpPr>
        <p:spPr/>
        <p:txBody>
          <a:bodyPr/>
          <a:lstStyle/>
          <a:p>
            <a:pPr>
              <a:defRPr/>
            </a:pPr>
            <a:fld id="{068C0975-4F0A-4DE8-9455-34FD6894BE8C}" type="slidenum">
              <a:rPr lang="en-GB" smtClean="0"/>
              <a:pPr>
                <a:defRPr/>
              </a:pPr>
              <a:t>10</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1222959452"/>
              </p:ext>
            </p:extLst>
          </p:nvPr>
        </p:nvGraphicFramePr>
        <p:xfrm>
          <a:off x="2895600" y="1524000"/>
          <a:ext cx="2895600" cy="3560392"/>
        </p:xfrm>
        <a:graphic>
          <a:graphicData uri="http://schemas.openxmlformats.org/presentationml/2006/ole">
            <mc:AlternateContent xmlns:mc="http://schemas.openxmlformats.org/markup-compatibility/2006">
              <mc:Choice xmlns:v="urn:schemas-microsoft-com:vml" Requires="v">
                <p:oleObj spid="_x0000_s3101" name="Document" r:id="rId6" imgW="6219987" imgH="7647649" progId="Word.Document.12">
                  <p:embed/>
                </p:oleObj>
              </mc:Choice>
              <mc:Fallback>
                <p:oleObj name="Document" r:id="rId6" imgW="6219987" imgH="7647649" progId="Word.Document.12">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524000"/>
                        <a:ext cx="2895600" cy="3560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00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News Media</a:t>
            </a:r>
            <a:br>
              <a:rPr lang="en-US" dirty="0" smtClean="0"/>
            </a:br>
            <a:r>
              <a:rPr lang="en-US" dirty="0"/>
              <a:t>H</a:t>
            </a:r>
            <a:r>
              <a:rPr lang="en-US" dirty="0" smtClean="0"/>
              <a:t>ow to Avoid a Bad News Release</a:t>
            </a:r>
            <a:endParaRPr lang="en-US" dirty="0"/>
          </a:p>
        </p:txBody>
      </p:sp>
      <p:sp>
        <p:nvSpPr>
          <p:cNvPr id="3" name="Content Placeholder 2"/>
          <p:cNvSpPr>
            <a:spLocks noGrp="1"/>
          </p:cNvSpPr>
          <p:nvPr>
            <p:ph idx="1"/>
          </p:nvPr>
        </p:nvSpPr>
        <p:spPr/>
        <p:txBody>
          <a:bodyPr/>
          <a:lstStyle/>
          <a:p>
            <a:r>
              <a:rPr lang="en-US" sz="2800" dirty="0"/>
              <a:t>Be concise. </a:t>
            </a:r>
            <a:endParaRPr lang="en-US" sz="2800" dirty="0" smtClean="0"/>
          </a:p>
          <a:p>
            <a:r>
              <a:rPr lang="en-US" sz="2800" dirty="0" smtClean="0"/>
              <a:t>Keep </a:t>
            </a:r>
            <a:r>
              <a:rPr lang="en-US" sz="2800" dirty="0"/>
              <a:t>it simple. Avoid science jargon. Use everyday words and phrases.</a:t>
            </a:r>
          </a:p>
          <a:p>
            <a:r>
              <a:rPr lang="en-US" sz="2800" dirty="0"/>
              <a:t>Be accurate. Spell correctly.</a:t>
            </a:r>
          </a:p>
          <a:p>
            <a:r>
              <a:rPr lang="en-US" sz="2800" dirty="0"/>
              <a:t>Eliminate acronyms.</a:t>
            </a:r>
          </a:p>
          <a:p>
            <a:endParaRPr lang="en-US" dirty="0"/>
          </a:p>
        </p:txBody>
      </p:sp>
      <p:sp>
        <p:nvSpPr>
          <p:cNvPr id="4" name="Footer Placeholder 3"/>
          <p:cNvSpPr>
            <a:spLocks noGrp="1"/>
          </p:cNvSpPr>
          <p:nvPr>
            <p:ph type="ftr" sz="quarter" idx="10"/>
          </p:nvPr>
        </p:nvSpPr>
        <p:spPr/>
        <p:txBody>
          <a:bodyPr/>
          <a:lstStyle/>
          <a:p>
            <a:pPr>
              <a:defRPr/>
            </a:pPr>
            <a:r>
              <a:rPr lang="en-GB" dirty="0" smtClean="0"/>
              <a:t>American Chemical Society</a:t>
            </a:r>
            <a:endParaRPr lang="en-GB" dirty="0"/>
          </a:p>
        </p:txBody>
      </p:sp>
      <p:sp>
        <p:nvSpPr>
          <p:cNvPr id="5" name="Slide Number Placeholder 4"/>
          <p:cNvSpPr>
            <a:spLocks noGrp="1"/>
          </p:cNvSpPr>
          <p:nvPr>
            <p:ph type="sldNum" sz="quarter" idx="11"/>
          </p:nvPr>
        </p:nvSpPr>
        <p:spPr/>
        <p:txBody>
          <a:bodyPr/>
          <a:lstStyle/>
          <a:p>
            <a:pPr>
              <a:defRPr/>
            </a:pPr>
            <a:fld id="{A36CF2EA-4D2C-42ED-AD66-B886B33F03DD}" type="slidenum">
              <a:rPr lang="en-GB" smtClean="0"/>
              <a:pPr>
                <a:defRPr/>
              </a:pPr>
              <a:t>11</a:t>
            </a:fld>
            <a:endParaRPr lang="en-GB" dirty="0"/>
          </a:p>
        </p:txBody>
      </p:sp>
    </p:spTree>
    <p:extLst>
      <p:ext uri="{BB962C8B-B14F-4D97-AF65-F5344CB8AC3E}">
        <p14:creationId xmlns:p14="http://schemas.microsoft.com/office/powerpoint/2010/main" val="13371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Traditional News Media</a:t>
            </a:r>
            <a:br>
              <a:rPr lang="en-US" dirty="0" smtClean="0"/>
            </a:br>
            <a:r>
              <a:rPr lang="en-US" dirty="0" smtClean="0"/>
              <a:t>To call or not to call?</a:t>
            </a:r>
          </a:p>
        </p:txBody>
      </p:sp>
      <p:sp>
        <p:nvSpPr>
          <p:cNvPr id="9219" name="Content Placeholder 2"/>
          <p:cNvSpPr>
            <a:spLocks noGrp="1"/>
          </p:cNvSpPr>
          <p:nvPr>
            <p:ph idx="1"/>
          </p:nvPr>
        </p:nvSpPr>
        <p:spPr>
          <a:xfrm>
            <a:off x="533400" y="2505075"/>
            <a:ext cx="7859712" cy="4352925"/>
          </a:xfrm>
        </p:spPr>
        <p:txBody>
          <a:bodyPr/>
          <a:lstStyle/>
          <a:p>
            <a:pPr marL="0" indent="0">
              <a:buNone/>
            </a:pPr>
            <a:r>
              <a:rPr lang="en-US" sz="2000" dirty="0" smtClean="0"/>
              <a:t>Things to know before you call a reporter:</a:t>
            </a:r>
          </a:p>
          <a:p>
            <a:endParaRPr lang="en-US" dirty="0" smtClean="0"/>
          </a:p>
          <a:p>
            <a:pPr marL="800100" lvl="2" indent="0">
              <a:buFontTx/>
              <a:buNone/>
            </a:pPr>
            <a:r>
              <a:rPr lang="en-US" sz="2000" dirty="0" smtClean="0"/>
              <a:t>̶  What you have to offer</a:t>
            </a:r>
          </a:p>
          <a:p>
            <a:pPr marL="800100" lvl="2" indent="0">
              <a:buFontTx/>
              <a:buNone/>
            </a:pPr>
            <a:r>
              <a:rPr lang="en-US" sz="2000" dirty="0" smtClean="0"/>
              <a:t>̶  Why the reporter should be interested in your story</a:t>
            </a:r>
          </a:p>
          <a:p>
            <a:pPr marL="800100" lvl="2" indent="0">
              <a:buFontTx/>
              <a:buNone/>
            </a:pPr>
            <a:r>
              <a:rPr lang="en-US" sz="2000" dirty="0" smtClean="0"/>
              <a:t>̶  Some knowledge about the particular reporter you are calling</a:t>
            </a:r>
          </a:p>
          <a:p>
            <a:pPr marL="800100" lvl="2" indent="0">
              <a:buFontTx/>
              <a:buNone/>
            </a:pPr>
            <a:r>
              <a:rPr lang="en-US" sz="2000" dirty="0" smtClean="0"/>
              <a:t>̶  Reporters work under extreme deadline pressures  (so be brief)</a:t>
            </a:r>
          </a:p>
          <a:p>
            <a:pPr marL="800100" lvl="2" indent="0">
              <a:buFontTx/>
              <a:buNone/>
            </a:pPr>
            <a:r>
              <a:rPr lang="en-US" sz="2000" dirty="0" smtClean="0"/>
              <a:t>̶  They want news of interest to their readers, viewers, listeners </a:t>
            </a:r>
          </a:p>
        </p:txBody>
      </p:sp>
      <p:sp>
        <p:nvSpPr>
          <p:cNvPr id="9220"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39A6"/>
                </a:solidFill>
              </a:rPr>
              <a:t>American Chemical Society</a:t>
            </a:r>
          </a:p>
        </p:txBody>
      </p:sp>
      <p:sp>
        <p:nvSpPr>
          <p:cNvPr id="9221"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538B22-EE7C-4279-89D1-2330AE9EC020}" type="slidenum">
              <a:rPr lang="en-GB" smtClean="0">
                <a:solidFill>
                  <a:srgbClr val="0039A6"/>
                </a:solidFill>
              </a:rPr>
              <a:pPr eaLnBrk="1" hangingPunct="1"/>
              <a:t>12</a:t>
            </a:fld>
            <a:endParaRPr lang="en-GB" dirty="0" smtClean="0">
              <a:solidFill>
                <a:srgbClr val="0039A6"/>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325992"/>
            <a:ext cx="2971800" cy="235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39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News Media</a:t>
            </a:r>
            <a:br>
              <a:rPr lang="en-US" dirty="0" smtClean="0"/>
            </a:br>
            <a:r>
              <a:rPr lang="en-US" dirty="0" smtClean="0"/>
              <a:t>What if no reporters show an interest?</a:t>
            </a:r>
            <a:endParaRPr lang="en-US" dirty="0"/>
          </a:p>
        </p:txBody>
      </p:sp>
      <p:sp>
        <p:nvSpPr>
          <p:cNvPr id="3" name="Content Placeholder 2"/>
          <p:cNvSpPr>
            <a:spLocks noGrp="1"/>
          </p:cNvSpPr>
          <p:nvPr>
            <p:ph idx="1"/>
          </p:nvPr>
        </p:nvSpPr>
        <p:spPr/>
        <p:txBody>
          <a:bodyPr/>
          <a:lstStyle/>
          <a:p>
            <a:r>
              <a:rPr lang="en-US" sz="2400" dirty="0" smtClean="0"/>
              <a:t>Take photos at the event and write up simple captions to describe what’s going on.</a:t>
            </a:r>
          </a:p>
          <a:p>
            <a:r>
              <a:rPr lang="en-US" sz="2400" dirty="0" smtClean="0"/>
              <a:t>Offer them to  the news media—smaller, weekly papers are more likely than others to accept your offer.</a:t>
            </a:r>
          </a:p>
          <a:p>
            <a:r>
              <a:rPr lang="en-US" sz="2400" dirty="0" smtClean="0"/>
              <a:t>Even if they don’t want them, you can post them on your website or on social media</a:t>
            </a:r>
            <a:endParaRPr lang="en-US" sz="2400" dirty="0"/>
          </a:p>
        </p:txBody>
      </p:sp>
      <p:sp>
        <p:nvSpPr>
          <p:cNvPr id="4" name="Slide Number Placeholder 3"/>
          <p:cNvSpPr>
            <a:spLocks noGrp="1"/>
          </p:cNvSpPr>
          <p:nvPr>
            <p:ph type="sldNum" sz="quarter" idx="11"/>
          </p:nvPr>
        </p:nvSpPr>
        <p:spPr/>
        <p:txBody>
          <a:bodyPr/>
          <a:lstStyle/>
          <a:p>
            <a:pPr>
              <a:defRPr/>
            </a:pPr>
            <a:fld id="{CDF633C7-CE21-4C8B-8F7A-0A57796D31B4}" type="slidenum">
              <a:rPr lang="en-GB" smtClean="0"/>
              <a:pPr>
                <a:defRPr/>
              </a:pPr>
              <a:t>13</a:t>
            </a:fld>
            <a:endParaRPr lang="en-GB" dirty="0"/>
          </a:p>
        </p:txBody>
      </p:sp>
      <p:sp>
        <p:nvSpPr>
          <p:cNvPr id="5" name="AutoShape 2" descr="Image result for facebook twitter linkedin icons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843" y="4648200"/>
            <a:ext cx="30956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10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2057400"/>
            <a:ext cx="5829300" cy="1463675"/>
          </a:xfrm>
        </p:spPr>
        <p:txBody>
          <a:bodyPr/>
          <a:lstStyle/>
          <a:p>
            <a:pPr algn="l" fontAlgn="auto">
              <a:spcAft>
                <a:spcPts val="0"/>
              </a:spcAft>
              <a:defRPr/>
            </a:pPr>
            <a:r>
              <a:rPr lang="en-US" sz="3200" dirty="0"/>
              <a:t>Social </a:t>
            </a:r>
            <a:r>
              <a:rPr lang="en-US" sz="3200" dirty="0" smtClean="0"/>
              <a:t>Media and the Local Section</a:t>
            </a:r>
            <a:r>
              <a:rPr lang="en-US" sz="3200" dirty="0"/>
              <a:t/>
            </a:r>
            <a:br>
              <a:rPr lang="en-US" sz="3200" dirty="0"/>
            </a:br>
            <a:r>
              <a:rPr lang="en-US" sz="3200" dirty="0">
                <a:solidFill>
                  <a:schemeClr val="tx1">
                    <a:lumMod val="95000"/>
                    <a:lumOff val="5000"/>
                  </a:schemeClr>
                </a:solidFill>
              </a:rPr>
              <a:t/>
            </a:r>
            <a:br>
              <a:rPr lang="en-US" sz="3200" dirty="0">
                <a:solidFill>
                  <a:schemeClr val="tx1">
                    <a:lumMod val="95000"/>
                    <a:lumOff val="5000"/>
                  </a:schemeClr>
                </a:solidFill>
              </a:rPr>
            </a:br>
            <a:endParaRPr lang="en-US" sz="3200" dirty="0">
              <a:solidFill>
                <a:schemeClr val="tx1">
                  <a:lumMod val="95000"/>
                  <a:lumOff val="5000"/>
                </a:schemeClr>
              </a:solidFill>
            </a:endParaRPr>
          </a:p>
        </p:txBody>
      </p:sp>
      <p:sp>
        <p:nvSpPr>
          <p:cNvPr id="4" name="TextBox 3"/>
          <p:cNvSpPr txBox="1"/>
          <p:nvPr/>
        </p:nvSpPr>
        <p:spPr>
          <a:xfrm>
            <a:off x="1143000" y="3886200"/>
            <a:ext cx="4876800" cy="954107"/>
          </a:xfrm>
          <a:prstGeom prst="rect">
            <a:avLst/>
          </a:prstGeom>
          <a:noFill/>
        </p:spPr>
        <p:txBody>
          <a:bodyPr wrap="square" rtlCol="0">
            <a:spAutoFit/>
          </a:bodyPr>
          <a:lstStyle/>
          <a:p>
            <a:r>
              <a:rPr lang="en-US" sz="2800" dirty="0" smtClean="0">
                <a:solidFill>
                  <a:schemeClr val="bg1"/>
                </a:solidFill>
              </a:rPr>
              <a:t>Jennifer Maclachlan, Northeastern Section</a:t>
            </a:r>
            <a:endParaRPr lang="en-US" sz="2800" dirty="0">
              <a:solidFill>
                <a:schemeClr val="bg1"/>
              </a:solidFill>
            </a:endParaRPr>
          </a:p>
        </p:txBody>
      </p:sp>
    </p:spTree>
    <p:extLst>
      <p:ext uri="{BB962C8B-B14F-4D97-AF65-F5344CB8AC3E}">
        <p14:creationId xmlns:p14="http://schemas.microsoft.com/office/powerpoint/2010/main" val="3484061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445926"/>
            <a:ext cx="7391400" cy="461665"/>
          </a:xfrm>
          <a:prstGeom prst="rect">
            <a:avLst/>
          </a:prstGeom>
        </p:spPr>
        <p:txBody>
          <a:bodyPr wrap="square">
            <a:spAutoFit/>
          </a:bodyPr>
          <a:lstStyle/>
          <a:p>
            <a:pPr algn="ctr" fontAlgn="auto">
              <a:spcBef>
                <a:spcPts val="0"/>
              </a:spcBef>
              <a:spcAft>
                <a:spcPts val="0"/>
              </a:spcAft>
              <a:defRPr/>
            </a:pPr>
            <a:r>
              <a:rPr lang="en-US" sz="2400" b="1" dirty="0" smtClean="0">
                <a:solidFill>
                  <a:srgbClr val="0070C0"/>
                </a:solidFill>
                <a:latin typeface="+mj-lt"/>
                <a:cs typeface="+mn-cs"/>
              </a:rPr>
              <a:t>Local Sections and</a:t>
            </a:r>
            <a:r>
              <a:rPr lang="en-US" sz="2400" b="1" dirty="0">
                <a:solidFill>
                  <a:srgbClr val="0070C0"/>
                </a:solidFill>
                <a:latin typeface="+mj-lt"/>
              </a:rPr>
              <a:t> </a:t>
            </a:r>
            <a:r>
              <a:rPr lang="en-US" sz="2400" b="1" dirty="0" smtClean="0">
                <a:solidFill>
                  <a:srgbClr val="0070C0"/>
                </a:solidFill>
                <a:latin typeface="+mj-lt"/>
                <a:cs typeface="+mn-cs"/>
              </a:rPr>
              <a:t>Social Media</a:t>
            </a:r>
            <a:endParaRPr lang="en-US" sz="2400" b="1" dirty="0">
              <a:solidFill>
                <a:srgbClr val="0070C0"/>
              </a:solidFill>
              <a:latin typeface="+mj-lt"/>
              <a:cs typeface="+mn-cs"/>
            </a:endParaRPr>
          </a:p>
        </p:txBody>
      </p:sp>
      <p:sp>
        <p:nvSpPr>
          <p:cNvPr id="8202" name="TextBox 16"/>
          <p:cNvSpPr txBox="1">
            <a:spLocks noChangeArrowheads="1"/>
          </p:cNvSpPr>
          <p:nvPr/>
        </p:nvSpPr>
        <p:spPr bwMode="auto">
          <a:xfrm flipH="1">
            <a:off x="466163" y="838201"/>
            <a:ext cx="8677835" cy="322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pPr marL="285750" indent="-285750">
              <a:buFont typeface="Arial" panose="020B0604020202020204" pitchFamily="34" charset="0"/>
              <a:buChar char="•"/>
            </a:pPr>
            <a:endParaRPr lang="en-US" altLang="en-US" sz="2000" dirty="0" smtClean="0">
              <a:solidFill>
                <a:srgbClr val="0070C0"/>
              </a:solidFill>
              <a:latin typeface="+mn-lt"/>
            </a:endParaRPr>
          </a:p>
          <a:p>
            <a:pPr marL="285750" indent="-285750">
              <a:buFont typeface="Arial" panose="020B0604020202020204" pitchFamily="34" charset="0"/>
              <a:buChar char="•"/>
            </a:pPr>
            <a:endParaRPr lang="en-US" altLang="en-US" sz="2000" dirty="0">
              <a:solidFill>
                <a:srgbClr val="0070C0"/>
              </a:solidFill>
              <a:latin typeface="+mn-lt"/>
            </a:endParaRPr>
          </a:p>
          <a:p>
            <a:pPr marL="285750" indent="-285750">
              <a:buFont typeface="Arial" panose="020B0604020202020204" pitchFamily="34" charset="0"/>
              <a:buChar char="•"/>
            </a:pPr>
            <a:r>
              <a:rPr lang="en-US" altLang="en-US" sz="2000" dirty="0" smtClean="0">
                <a:solidFill>
                  <a:srgbClr val="0070C0"/>
                </a:solidFill>
                <a:latin typeface="+mn-lt"/>
              </a:rPr>
              <a:t>How </a:t>
            </a:r>
            <a:r>
              <a:rPr lang="en-US" altLang="en-US" sz="2000" dirty="0">
                <a:solidFill>
                  <a:srgbClr val="0070C0"/>
                </a:solidFill>
                <a:latin typeface="+mn-lt"/>
              </a:rPr>
              <a:t>a Local Section implements a social media strategy will depend on what they are currently doing to promote local section </a:t>
            </a:r>
            <a:r>
              <a:rPr lang="en-US" altLang="en-US" sz="2000" dirty="0" smtClean="0">
                <a:solidFill>
                  <a:srgbClr val="0070C0"/>
                </a:solidFill>
                <a:latin typeface="+mn-lt"/>
              </a:rPr>
              <a:t>activities</a:t>
            </a:r>
          </a:p>
          <a:p>
            <a:pPr marL="285750" indent="-285750">
              <a:buFont typeface="Arial" panose="020B0604020202020204" pitchFamily="34" charset="0"/>
              <a:buChar char="•"/>
            </a:pPr>
            <a:endParaRPr lang="en-US" altLang="en-US" sz="2000" dirty="0">
              <a:solidFill>
                <a:srgbClr val="0070C0"/>
              </a:solidFill>
              <a:latin typeface="+mn-lt"/>
            </a:endParaRPr>
          </a:p>
          <a:p>
            <a:pPr marL="285750" indent="-285750">
              <a:buFont typeface="Arial" panose="020B0604020202020204" pitchFamily="34" charset="0"/>
              <a:buChar char="•"/>
            </a:pPr>
            <a:r>
              <a:rPr lang="en-US" altLang="en-US" sz="2000" dirty="0" smtClean="0">
                <a:solidFill>
                  <a:srgbClr val="0070C0"/>
                </a:solidFill>
                <a:latin typeface="+mn-lt"/>
              </a:rPr>
              <a:t>Utilizing </a:t>
            </a:r>
            <a:r>
              <a:rPr lang="en-US" altLang="en-US" sz="2000" dirty="0">
                <a:solidFill>
                  <a:srgbClr val="0070C0"/>
                </a:solidFill>
                <a:latin typeface="+mn-lt"/>
              </a:rPr>
              <a:t>social </a:t>
            </a:r>
            <a:r>
              <a:rPr lang="en-US" altLang="en-US" sz="2000" dirty="0" smtClean="0">
                <a:solidFill>
                  <a:srgbClr val="0070C0"/>
                </a:solidFill>
                <a:latin typeface="+mn-lt"/>
              </a:rPr>
              <a:t>media should </a:t>
            </a:r>
            <a:r>
              <a:rPr lang="en-US" altLang="en-US" sz="2000" i="1" dirty="0">
                <a:solidFill>
                  <a:srgbClr val="0070C0"/>
                </a:solidFill>
                <a:latin typeface="+mn-lt"/>
              </a:rPr>
              <a:t>increase</a:t>
            </a:r>
            <a:r>
              <a:rPr lang="en-US" altLang="en-US" sz="2000" dirty="0">
                <a:solidFill>
                  <a:srgbClr val="0070C0"/>
                </a:solidFill>
                <a:latin typeface="+mn-lt"/>
              </a:rPr>
              <a:t> the circulation of existing methods to “get the word out” </a:t>
            </a:r>
            <a:r>
              <a:rPr lang="en-US" altLang="en-US" sz="2000" i="1" dirty="0">
                <a:solidFill>
                  <a:srgbClr val="0070C0"/>
                </a:solidFill>
                <a:latin typeface="+mn-lt"/>
              </a:rPr>
              <a:t>but </a:t>
            </a:r>
            <a:r>
              <a:rPr lang="en-US" altLang="en-US" sz="2000" i="1" dirty="0" smtClean="0">
                <a:solidFill>
                  <a:srgbClr val="0070C0"/>
                </a:solidFill>
                <a:latin typeface="+mn-lt"/>
              </a:rPr>
              <a:t>not </a:t>
            </a:r>
            <a:r>
              <a:rPr lang="en-US" altLang="en-US" sz="2000" i="1" dirty="0">
                <a:solidFill>
                  <a:srgbClr val="0070C0"/>
                </a:solidFill>
                <a:latin typeface="+mn-lt"/>
              </a:rPr>
              <a:t>replace </a:t>
            </a:r>
            <a:r>
              <a:rPr lang="en-US" altLang="en-US" sz="2000" dirty="0">
                <a:solidFill>
                  <a:srgbClr val="0070C0"/>
                </a:solidFill>
                <a:latin typeface="+mn-lt"/>
              </a:rPr>
              <a:t>these </a:t>
            </a:r>
            <a:r>
              <a:rPr lang="en-US" altLang="en-US" sz="2000" dirty="0" smtClean="0">
                <a:solidFill>
                  <a:srgbClr val="0070C0"/>
                </a:solidFill>
                <a:latin typeface="+mn-lt"/>
              </a:rPr>
              <a:t>mechanisms</a:t>
            </a:r>
          </a:p>
          <a:p>
            <a:pPr marL="285750" indent="-285750">
              <a:buFont typeface="Arial" panose="020B0604020202020204" pitchFamily="34" charset="0"/>
              <a:buChar char="•"/>
            </a:pPr>
            <a:endParaRPr lang="en-US" altLang="en-US" sz="2000" dirty="0">
              <a:solidFill>
                <a:srgbClr val="0070C0"/>
              </a:solidFill>
              <a:latin typeface="+mn-lt"/>
            </a:endParaRPr>
          </a:p>
          <a:p>
            <a:endParaRPr lang="en-US" altLang="en-US" dirty="0"/>
          </a:p>
          <a:p>
            <a:endParaRPr lang="en-US" altLang="en-US" dirty="0"/>
          </a:p>
        </p:txBody>
      </p:sp>
      <p:pic>
        <p:nvPicPr>
          <p:cNvPr id="9" name="Picture 8" descr="follow us twit.jpg"/>
          <p:cNvPicPr>
            <a:picLocks noChangeAspect="1"/>
          </p:cNvPicPr>
          <p:nvPr/>
        </p:nvPicPr>
        <p:blipFill>
          <a:blip r:embed="rId3" cstate="print"/>
          <a:stretch>
            <a:fillRect/>
          </a:stretch>
        </p:blipFill>
        <p:spPr>
          <a:xfrm>
            <a:off x="4495800" y="5715000"/>
            <a:ext cx="1778000" cy="533400"/>
          </a:xfrm>
          <a:prstGeom prst="rect">
            <a:avLst/>
          </a:prstGeom>
        </p:spPr>
      </p:pic>
      <p:pic>
        <p:nvPicPr>
          <p:cNvPr id="10" name="Picture 9" descr="facebook.png"/>
          <p:cNvPicPr>
            <a:picLocks noChangeAspect="1"/>
          </p:cNvPicPr>
          <p:nvPr/>
        </p:nvPicPr>
        <p:blipFill>
          <a:blip r:embed="rId4" cstate="print"/>
          <a:stretch>
            <a:fillRect/>
          </a:stretch>
        </p:blipFill>
        <p:spPr>
          <a:xfrm>
            <a:off x="2667000" y="5715000"/>
            <a:ext cx="1676400" cy="5569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574" y="3124200"/>
            <a:ext cx="3578225" cy="2395036"/>
          </a:xfrm>
          <a:prstGeom prst="rect">
            <a:avLst/>
          </a:prstGeom>
          <a:ln>
            <a:solidFill>
              <a:srgbClr val="0070C0"/>
            </a:solidFill>
          </a:ln>
        </p:spPr>
      </p:pic>
    </p:spTree>
    <p:extLst>
      <p:ext uri="{BB962C8B-B14F-4D97-AF65-F5344CB8AC3E}">
        <p14:creationId xmlns:p14="http://schemas.microsoft.com/office/powerpoint/2010/main" val="365556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05600" cy="304800"/>
          </a:xfrm>
        </p:spPr>
        <p:txBody>
          <a:bodyPr/>
          <a:lstStyle/>
          <a:p>
            <a:pPr fontAlgn="auto">
              <a:spcAft>
                <a:spcPts val="0"/>
              </a:spcAft>
              <a:defRPr/>
            </a:pPr>
            <a:r>
              <a:rPr lang="en-US" sz="2000" dirty="0" smtClean="0">
                <a:solidFill>
                  <a:srgbClr val="0070C0"/>
                </a:solidFill>
              </a:rPr>
              <a:t>Local Sections: Getting Started with Social Media</a:t>
            </a:r>
            <a:endParaRPr lang="en-US" sz="2000" dirty="0">
              <a:solidFill>
                <a:srgbClr val="0070C0"/>
              </a:solidFill>
            </a:endParaRPr>
          </a:p>
        </p:txBody>
      </p:sp>
      <p:sp>
        <p:nvSpPr>
          <p:cNvPr id="3" name="Content Placeholder 2"/>
          <p:cNvSpPr>
            <a:spLocks noGrp="1"/>
          </p:cNvSpPr>
          <p:nvPr>
            <p:ph idx="1"/>
          </p:nvPr>
        </p:nvSpPr>
        <p:spPr>
          <a:xfrm>
            <a:off x="1143000" y="3048000"/>
            <a:ext cx="7290197" cy="3014662"/>
          </a:xfrm>
        </p:spPr>
        <p:txBody>
          <a:bodyPr rtlCol="0">
            <a:noAutofit/>
          </a:bodyPr>
          <a:lstStyle/>
          <a:p>
            <a:pPr marL="0" indent="0" algn="ctr" fontAlgn="auto">
              <a:buNone/>
              <a:defRPr/>
            </a:pPr>
            <a:r>
              <a:rPr lang="en-US" sz="2000" dirty="0" smtClean="0">
                <a:solidFill>
                  <a:schemeClr val="accent2">
                    <a:lumMod val="75000"/>
                  </a:schemeClr>
                </a:solidFill>
              </a:rPr>
              <a:t> </a:t>
            </a:r>
          </a:p>
          <a:p>
            <a:pPr marL="0" indent="0" algn="ctr" fontAlgn="auto">
              <a:buNone/>
              <a:defRPr/>
            </a:pPr>
            <a:r>
              <a:rPr lang="en-US" sz="2000" b="1" dirty="0" smtClean="0">
                <a:solidFill>
                  <a:srgbClr val="0070C0"/>
                </a:solidFill>
              </a:rPr>
              <a:t>It is critical to have a social strategy</a:t>
            </a:r>
          </a:p>
          <a:p>
            <a:pPr fontAlgn="auto">
              <a:defRPr/>
            </a:pPr>
            <a:r>
              <a:rPr lang="en-US" sz="2400" dirty="0" smtClean="0">
                <a:solidFill>
                  <a:srgbClr val="0070C0"/>
                </a:solidFill>
              </a:rPr>
              <a:t> </a:t>
            </a:r>
            <a:r>
              <a:rPr lang="en-US" sz="2000" dirty="0" smtClean="0">
                <a:solidFill>
                  <a:srgbClr val="0070C0"/>
                </a:solidFill>
              </a:rPr>
              <a:t>The Local Section is a </a:t>
            </a:r>
            <a:r>
              <a:rPr lang="en-US" sz="2000" i="1" dirty="0" smtClean="0">
                <a:solidFill>
                  <a:srgbClr val="0070C0"/>
                </a:solidFill>
              </a:rPr>
              <a:t>representative</a:t>
            </a:r>
            <a:r>
              <a:rPr lang="en-US" sz="2000" dirty="0" smtClean="0">
                <a:solidFill>
                  <a:srgbClr val="0070C0"/>
                </a:solidFill>
              </a:rPr>
              <a:t> of the American Chemical Society</a:t>
            </a:r>
          </a:p>
          <a:p>
            <a:pPr fontAlgn="auto">
              <a:defRPr/>
            </a:pPr>
            <a:r>
              <a:rPr lang="en-US" sz="2000" dirty="0" smtClean="0">
                <a:solidFill>
                  <a:srgbClr val="0070C0"/>
                </a:solidFill>
              </a:rPr>
              <a:t> A rubric needs to be developed of what Local Section administrators will post</a:t>
            </a:r>
          </a:p>
          <a:p>
            <a:pPr fontAlgn="auto">
              <a:defRPr/>
            </a:pPr>
            <a:r>
              <a:rPr lang="en-US" sz="2000" dirty="0" smtClean="0">
                <a:solidFill>
                  <a:srgbClr val="0070C0"/>
                </a:solidFill>
              </a:rPr>
              <a:t>Maintaining both professionalism and a consistent voice across all social media platforms is important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990600"/>
            <a:ext cx="3403600" cy="2552700"/>
          </a:xfrm>
          <a:prstGeom prst="rect">
            <a:avLst/>
          </a:prstGeom>
        </p:spPr>
      </p:pic>
    </p:spTree>
    <p:extLst>
      <p:ext uri="{BB962C8B-B14F-4D97-AF65-F5344CB8AC3E}">
        <p14:creationId xmlns:p14="http://schemas.microsoft.com/office/powerpoint/2010/main" val="107540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33400" y="533400"/>
            <a:ext cx="6705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r>
              <a:rPr lang="en-US" altLang="en-US" sz="2000" b="1" dirty="0" smtClean="0">
                <a:solidFill>
                  <a:srgbClr val="0070C0"/>
                </a:solidFill>
                <a:latin typeface="+mj-lt"/>
              </a:rPr>
              <a:t>Crafting the Local Section Social Media Strategy</a:t>
            </a:r>
            <a:endParaRPr lang="en-US" altLang="en-US" sz="2000" b="1" dirty="0">
              <a:solidFill>
                <a:srgbClr val="0070C0"/>
              </a:solidFill>
              <a:latin typeface="+mj-lt"/>
            </a:endParaRPr>
          </a:p>
        </p:txBody>
      </p:sp>
      <p:sp>
        <p:nvSpPr>
          <p:cNvPr id="10243" name="TextBox 2"/>
          <p:cNvSpPr txBox="1">
            <a:spLocks noChangeArrowheads="1"/>
          </p:cNvSpPr>
          <p:nvPr/>
        </p:nvSpPr>
        <p:spPr bwMode="auto">
          <a:xfrm>
            <a:off x="637309" y="2286000"/>
            <a:ext cx="847612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pPr>
              <a:buFont typeface="Tw Cen MT Condensed" pitchFamily="34" charset="0"/>
              <a:buAutoNum type="arabicPeriod"/>
            </a:pPr>
            <a:r>
              <a:rPr lang="en-US" altLang="en-US" sz="1600" b="1" dirty="0">
                <a:solidFill>
                  <a:srgbClr val="0070C0"/>
                </a:solidFill>
                <a:latin typeface="+mj-lt"/>
              </a:rPr>
              <a:t>Choose the social media platform that you confident </a:t>
            </a:r>
            <a:r>
              <a:rPr lang="en-US" altLang="en-US" sz="1600" b="1" dirty="0" smtClean="0">
                <a:solidFill>
                  <a:srgbClr val="0070C0"/>
                </a:solidFill>
                <a:latin typeface="+mj-lt"/>
              </a:rPr>
              <a:t>using</a:t>
            </a:r>
          </a:p>
          <a:p>
            <a:pPr>
              <a:buFont typeface="Tw Cen MT Condensed" pitchFamily="34" charset="0"/>
              <a:buAutoNum type="arabicPeriod"/>
            </a:pPr>
            <a:endParaRPr lang="en-US" altLang="en-US" sz="1600" b="1" dirty="0">
              <a:solidFill>
                <a:srgbClr val="0070C0"/>
              </a:solidFill>
              <a:latin typeface="+mj-lt"/>
            </a:endParaRPr>
          </a:p>
          <a:p>
            <a:pPr>
              <a:buFont typeface="Tw Cen MT Condensed" pitchFamily="34" charset="0"/>
              <a:buAutoNum type="arabicPeriod"/>
            </a:pPr>
            <a:r>
              <a:rPr lang="en-US" altLang="en-US" sz="1600" b="1" dirty="0">
                <a:solidFill>
                  <a:srgbClr val="0070C0"/>
                </a:solidFill>
                <a:latin typeface="+mj-lt"/>
              </a:rPr>
              <a:t>Develop your Local Section brand and stay consistent across the various social media platforms using your Local Section web site, emails, newsletters etc. to source content </a:t>
            </a:r>
            <a:r>
              <a:rPr lang="en-US" altLang="en-US" sz="1600" b="1" dirty="0" smtClean="0">
                <a:solidFill>
                  <a:srgbClr val="0070C0"/>
                </a:solidFill>
                <a:latin typeface="+mj-lt"/>
              </a:rPr>
              <a:t>from</a:t>
            </a:r>
          </a:p>
          <a:p>
            <a:pPr>
              <a:buFont typeface="Tw Cen MT Condensed" pitchFamily="34" charset="0"/>
              <a:buAutoNum type="arabicPeriod"/>
            </a:pPr>
            <a:endParaRPr lang="en-US" altLang="en-US" sz="1600" b="1" dirty="0">
              <a:solidFill>
                <a:srgbClr val="0070C0"/>
              </a:solidFill>
              <a:latin typeface="+mj-lt"/>
            </a:endParaRPr>
          </a:p>
          <a:p>
            <a:pPr>
              <a:buFont typeface="Tw Cen MT Condensed" pitchFamily="34" charset="0"/>
              <a:buAutoNum type="arabicPeriod"/>
            </a:pPr>
            <a:r>
              <a:rPr lang="en-US" altLang="en-US" sz="1600" b="1" dirty="0">
                <a:solidFill>
                  <a:srgbClr val="0070C0"/>
                </a:solidFill>
                <a:latin typeface="+mj-lt"/>
              </a:rPr>
              <a:t>Set up admins-Note that in order for the “voice” of the Local Section to “sound” consistent it is a best practice to have a primary </a:t>
            </a:r>
            <a:r>
              <a:rPr lang="en-US" altLang="en-US" sz="1600" b="1" dirty="0" smtClean="0">
                <a:solidFill>
                  <a:srgbClr val="0070C0"/>
                </a:solidFill>
                <a:latin typeface="+mj-lt"/>
              </a:rPr>
              <a:t>administrator. Have a </a:t>
            </a:r>
            <a:r>
              <a:rPr lang="en-US" altLang="en-US" sz="1600" b="1" dirty="0">
                <a:solidFill>
                  <a:srgbClr val="0070C0"/>
                </a:solidFill>
                <a:latin typeface="+mj-lt"/>
              </a:rPr>
              <a:t>secondary administrator to post time-sensitive information in the event the administrator is </a:t>
            </a:r>
            <a:r>
              <a:rPr lang="en-US" altLang="en-US" sz="1600" b="1" dirty="0" smtClean="0">
                <a:solidFill>
                  <a:srgbClr val="0070C0"/>
                </a:solidFill>
                <a:latin typeface="+mj-lt"/>
              </a:rPr>
              <a:t>unavailable</a:t>
            </a:r>
          </a:p>
          <a:p>
            <a:pPr>
              <a:buFont typeface="Tw Cen MT Condensed" pitchFamily="34" charset="0"/>
              <a:buAutoNum type="arabicPeriod"/>
            </a:pPr>
            <a:endParaRPr lang="en-US" altLang="en-US" sz="1600" b="1" dirty="0">
              <a:solidFill>
                <a:srgbClr val="0070C0"/>
              </a:solidFill>
              <a:latin typeface="+mj-lt"/>
            </a:endParaRPr>
          </a:p>
          <a:p>
            <a:pPr>
              <a:buFont typeface="Tw Cen MT Condensed" pitchFamily="34" charset="0"/>
              <a:buAutoNum type="arabicPeriod"/>
            </a:pPr>
            <a:r>
              <a:rPr lang="en-US" altLang="en-US" sz="1600" b="1" dirty="0" smtClean="0">
                <a:solidFill>
                  <a:srgbClr val="0070C0"/>
                </a:solidFill>
                <a:latin typeface="+mj-lt"/>
              </a:rPr>
              <a:t>Create your rubric by making </a:t>
            </a:r>
            <a:r>
              <a:rPr lang="en-US" altLang="en-US" sz="1600" b="1" dirty="0">
                <a:solidFill>
                  <a:srgbClr val="0070C0"/>
                </a:solidFill>
                <a:latin typeface="+mj-lt"/>
              </a:rPr>
              <a:t>a list for yourself and your admin(s) of what IS and what IS NOT acceptable to post on social </a:t>
            </a:r>
            <a:r>
              <a:rPr lang="en-US" altLang="en-US" sz="1600" b="1" dirty="0" smtClean="0">
                <a:solidFill>
                  <a:srgbClr val="0070C0"/>
                </a:solidFill>
                <a:latin typeface="+mj-lt"/>
              </a:rPr>
              <a:t>media</a:t>
            </a:r>
            <a:endParaRPr lang="en-US" altLang="en-US" sz="1600" b="1" dirty="0"/>
          </a:p>
          <a:p>
            <a:pPr>
              <a:buFont typeface="Tw Cen MT Condensed" pitchFamily="34" charset="0"/>
              <a:buAutoNum type="arabicPeriod"/>
            </a:pPr>
            <a:endParaRPr lang="en-US" altLang="en-US" sz="1600" dirty="0"/>
          </a:p>
        </p:txBody>
      </p:sp>
      <p:pic>
        <p:nvPicPr>
          <p:cNvPr id="4" name="Picture 3" descr="fb tw g in.jpg"/>
          <p:cNvPicPr>
            <a:picLocks noChangeAspect="1"/>
          </p:cNvPicPr>
          <p:nvPr/>
        </p:nvPicPr>
        <p:blipFill>
          <a:blip r:embed="rId2" cstate="print"/>
          <a:stretch>
            <a:fillRect/>
          </a:stretch>
        </p:blipFill>
        <p:spPr>
          <a:xfrm>
            <a:off x="3352800" y="1600200"/>
            <a:ext cx="1828800" cy="460005"/>
          </a:xfrm>
          <a:prstGeom prst="rect">
            <a:avLst/>
          </a:prstGeom>
        </p:spPr>
      </p:pic>
    </p:spTree>
    <p:extLst>
      <p:ext uri="{BB962C8B-B14F-4D97-AF65-F5344CB8AC3E}">
        <p14:creationId xmlns:p14="http://schemas.microsoft.com/office/powerpoint/2010/main" val="115952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D424154-C367-4259-926B-3C90415E7D4F}" type="slidenum">
              <a:rPr lang="en-GB" smtClean="0"/>
              <a:pPr>
                <a:defRPr/>
              </a:pPr>
              <a:t>18</a:t>
            </a:fld>
            <a:endParaRPr lang="en-GB" dirty="0"/>
          </a:p>
        </p:txBody>
      </p:sp>
      <p:sp>
        <p:nvSpPr>
          <p:cNvPr id="3" name="TextBox 2"/>
          <p:cNvSpPr txBox="1"/>
          <p:nvPr/>
        </p:nvSpPr>
        <p:spPr>
          <a:xfrm>
            <a:off x="457200" y="1752600"/>
            <a:ext cx="8153400" cy="3447098"/>
          </a:xfrm>
          <a:prstGeom prst="rect">
            <a:avLst/>
          </a:prstGeom>
          <a:noFill/>
        </p:spPr>
        <p:txBody>
          <a:bodyPr wrap="square" rtlCol="0">
            <a:spAutoFit/>
          </a:bodyPr>
          <a:lstStyle/>
          <a:p>
            <a:pPr marL="457200" indent="-457200">
              <a:buAutoNum type="arabicPeriod" startAt="5"/>
            </a:pPr>
            <a:r>
              <a:rPr lang="en-US" altLang="en-US" dirty="0" smtClean="0">
                <a:solidFill>
                  <a:srgbClr val="0070C0"/>
                </a:solidFill>
              </a:rPr>
              <a:t>Use </a:t>
            </a:r>
            <a:r>
              <a:rPr lang="en-US" altLang="en-US" dirty="0">
                <a:solidFill>
                  <a:srgbClr val="0070C0"/>
                </a:solidFill>
              </a:rPr>
              <a:t>short cuts like posting to several networks at once from one console-the one that you are the most comfortable working in. You can use third party clients like </a:t>
            </a:r>
            <a:r>
              <a:rPr lang="en-US" altLang="en-US" dirty="0" smtClean="0">
                <a:solidFill>
                  <a:srgbClr val="0070C0"/>
                </a:solidFill>
              </a:rPr>
              <a:t>Hootsuite</a:t>
            </a:r>
          </a:p>
          <a:p>
            <a:pPr marL="457200" indent="-457200"/>
            <a:r>
              <a:rPr lang="en-US" altLang="en-US" dirty="0" smtClean="0">
                <a:solidFill>
                  <a:srgbClr val="0070C0"/>
                </a:solidFill>
              </a:rPr>
              <a:t>	or </a:t>
            </a:r>
            <a:r>
              <a:rPr lang="en-US" altLang="en-US" dirty="0">
                <a:solidFill>
                  <a:srgbClr val="0070C0"/>
                </a:solidFill>
              </a:rPr>
              <a:t>Social Oomph </a:t>
            </a:r>
            <a:r>
              <a:rPr lang="en-US" altLang="en-US" dirty="0" smtClean="0">
                <a:solidFill>
                  <a:srgbClr val="0070C0"/>
                </a:solidFill>
              </a:rPr>
              <a:t>or </a:t>
            </a:r>
            <a:r>
              <a:rPr lang="en-US" altLang="en-US" dirty="0">
                <a:solidFill>
                  <a:srgbClr val="0070C0"/>
                </a:solidFill>
              </a:rPr>
              <a:t>you can simply link Facebook to </a:t>
            </a:r>
            <a:endParaRPr lang="en-US" altLang="en-US" dirty="0" smtClean="0">
              <a:solidFill>
                <a:srgbClr val="0070C0"/>
              </a:solidFill>
            </a:endParaRPr>
          </a:p>
          <a:p>
            <a:pPr marL="457200" indent="-457200"/>
            <a:r>
              <a:rPr lang="en-US" altLang="en-US" dirty="0" smtClean="0">
                <a:solidFill>
                  <a:srgbClr val="0070C0"/>
                </a:solidFill>
              </a:rPr>
              <a:t>	Twitter </a:t>
            </a:r>
            <a:r>
              <a:rPr lang="en-US" altLang="en-US" dirty="0">
                <a:solidFill>
                  <a:srgbClr val="0070C0"/>
                </a:solidFill>
              </a:rPr>
              <a:t>and vice </a:t>
            </a:r>
            <a:r>
              <a:rPr lang="en-US" altLang="en-US" dirty="0" smtClean="0">
                <a:solidFill>
                  <a:srgbClr val="0070C0"/>
                </a:solidFill>
              </a:rPr>
              <a:t>versa</a:t>
            </a:r>
          </a:p>
          <a:p>
            <a:pPr marL="457200" indent="-457200"/>
            <a:endParaRPr lang="en-US" altLang="en-US" dirty="0" smtClean="0">
              <a:solidFill>
                <a:srgbClr val="0070C0"/>
              </a:solidFill>
            </a:endParaRPr>
          </a:p>
          <a:p>
            <a:pPr marL="457200" indent="-457200"/>
            <a:r>
              <a:rPr lang="en-US" altLang="en-US" dirty="0" smtClean="0">
                <a:solidFill>
                  <a:srgbClr val="0070C0"/>
                </a:solidFill>
              </a:rPr>
              <a:t>6.	Set </a:t>
            </a:r>
            <a:r>
              <a:rPr lang="en-US" altLang="en-US" dirty="0">
                <a:solidFill>
                  <a:srgbClr val="0070C0"/>
                </a:solidFill>
              </a:rPr>
              <a:t>goals for frequency </a:t>
            </a:r>
          </a:p>
          <a:p>
            <a:pPr marL="457200" indent="-457200"/>
            <a:endParaRPr lang="en-US" altLang="en-US" dirty="0" smtClean="0">
              <a:solidFill>
                <a:srgbClr val="0070C0"/>
              </a:solidFill>
            </a:endParaRPr>
          </a:p>
          <a:p>
            <a:pPr marL="457200" indent="-457200">
              <a:buAutoNum type="arabicPeriod" startAt="7"/>
            </a:pPr>
            <a:r>
              <a:rPr lang="en-US" altLang="en-US" dirty="0" smtClean="0">
                <a:solidFill>
                  <a:srgbClr val="0070C0"/>
                </a:solidFill>
              </a:rPr>
              <a:t>While </a:t>
            </a:r>
            <a:r>
              <a:rPr lang="en-US" altLang="en-US" dirty="0">
                <a:solidFill>
                  <a:srgbClr val="0070C0"/>
                </a:solidFill>
              </a:rPr>
              <a:t>social media is an effective marketing &amp; Local Section branding tool, it is NOT just about self-promotion or content creation. </a:t>
            </a:r>
            <a:r>
              <a:rPr lang="en-US" altLang="en-US" b="1" dirty="0">
                <a:solidFill>
                  <a:srgbClr val="0070C0"/>
                </a:solidFill>
              </a:rPr>
              <a:t>It’s about sharing information that has value to </a:t>
            </a:r>
            <a:r>
              <a:rPr lang="en-US" altLang="en-US" b="1" dirty="0" smtClean="0">
                <a:solidFill>
                  <a:srgbClr val="0070C0"/>
                </a:solidFill>
              </a:rPr>
              <a:t>your members/followers/fans</a:t>
            </a:r>
          </a:p>
          <a:p>
            <a:endParaRPr lang="en-US" sz="2000" dirty="0">
              <a:solidFill>
                <a:srgbClr val="0070C0"/>
              </a:solidFill>
            </a:endParaRPr>
          </a:p>
        </p:txBody>
      </p:sp>
      <p:pic>
        <p:nvPicPr>
          <p:cNvPr id="7" name="Picture 6" descr="hootsuite.png"/>
          <p:cNvPicPr>
            <a:picLocks noChangeAspect="1"/>
          </p:cNvPicPr>
          <p:nvPr/>
        </p:nvPicPr>
        <p:blipFill>
          <a:blip r:embed="rId2" cstate="print"/>
          <a:stretch>
            <a:fillRect/>
          </a:stretch>
        </p:blipFill>
        <p:spPr>
          <a:xfrm>
            <a:off x="7767710" y="2743199"/>
            <a:ext cx="838200" cy="838200"/>
          </a:xfrm>
          <a:prstGeom prst="rect">
            <a:avLst/>
          </a:prstGeom>
        </p:spPr>
      </p:pic>
      <p:pic>
        <p:nvPicPr>
          <p:cNvPr id="8" name="Picture 7" descr="socialoomph_logo_color_45.png"/>
          <p:cNvPicPr>
            <a:picLocks noChangeAspect="1"/>
          </p:cNvPicPr>
          <p:nvPr/>
        </p:nvPicPr>
        <p:blipFill>
          <a:blip r:embed="rId3" cstate="print"/>
          <a:stretch>
            <a:fillRect/>
          </a:stretch>
        </p:blipFill>
        <p:spPr>
          <a:xfrm>
            <a:off x="5334000" y="3040220"/>
            <a:ext cx="1687415" cy="244159"/>
          </a:xfrm>
          <a:prstGeom prst="rect">
            <a:avLst/>
          </a:prstGeom>
        </p:spPr>
      </p:pic>
      <p:sp>
        <p:nvSpPr>
          <p:cNvPr id="4" name="Rectangle 3"/>
          <p:cNvSpPr/>
          <p:nvPr/>
        </p:nvSpPr>
        <p:spPr>
          <a:xfrm>
            <a:off x="990600" y="469126"/>
            <a:ext cx="5486400" cy="369332"/>
          </a:xfrm>
          <a:prstGeom prst="rect">
            <a:avLst/>
          </a:prstGeom>
        </p:spPr>
        <p:txBody>
          <a:bodyPr wrap="square">
            <a:spAutoFit/>
          </a:bodyPr>
          <a:lstStyle/>
          <a:p>
            <a:r>
              <a:rPr lang="en-US" altLang="en-US" b="1" dirty="0">
                <a:solidFill>
                  <a:srgbClr val="0070C0"/>
                </a:solidFill>
              </a:rPr>
              <a:t>Crafting the Local Section Social Media Strategy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869" y="5358052"/>
            <a:ext cx="5038506" cy="515302"/>
          </a:xfrm>
          <a:prstGeom prst="rect">
            <a:avLst/>
          </a:prstGeom>
          <a:ln>
            <a:solidFill>
              <a:srgbClr val="00B0F0"/>
            </a:solidFill>
          </a:ln>
          <a:effectLst>
            <a:glow rad="101600">
              <a:schemeClr val="accent2">
                <a:satMod val="175000"/>
                <a:alpha val="40000"/>
              </a:schemeClr>
            </a:glow>
          </a:effectLst>
        </p:spPr>
      </p:pic>
    </p:spTree>
    <p:extLst>
      <p:ext uri="{BB962C8B-B14F-4D97-AF65-F5344CB8AC3E}">
        <p14:creationId xmlns:p14="http://schemas.microsoft.com/office/powerpoint/2010/main" val="249309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710" y="457200"/>
            <a:ext cx="6090046" cy="360364"/>
          </a:xfrm>
        </p:spPr>
        <p:txBody>
          <a:bodyPr/>
          <a:lstStyle/>
          <a:p>
            <a:pPr algn="ctr" fontAlgn="auto">
              <a:spcAft>
                <a:spcPts val="0"/>
              </a:spcAft>
              <a:defRPr/>
            </a:pPr>
            <a:r>
              <a:rPr lang="en-US" sz="2800" dirty="0" smtClean="0">
                <a:solidFill>
                  <a:srgbClr val="0070C0"/>
                </a:solidFill>
              </a:rPr>
              <a:t>Local Sections: Facebook</a:t>
            </a:r>
            <a:endParaRPr lang="en-US" sz="2800" dirty="0">
              <a:solidFill>
                <a:srgbClr val="0070C0"/>
              </a:solidFill>
            </a:endParaRPr>
          </a:p>
        </p:txBody>
      </p:sp>
      <p:sp>
        <p:nvSpPr>
          <p:cNvPr id="11267" name="Content Placeholder 2"/>
          <p:cNvSpPr>
            <a:spLocks noGrp="1"/>
          </p:cNvSpPr>
          <p:nvPr>
            <p:ph idx="1"/>
          </p:nvPr>
        </p:nvSpPr>
        <p:spPr>
          <a:xfrm>
            <a:off x="533400" y="1243014"/>
            <a:ext cx="8382000" cy="541336"/>
          </a:xfrm>
        </p:spPr>
        <p:txBody>
          <a:bodyPr/>
          <a:lstStyle/>
          <a:p>
            <a:pPr marL="0" indent="0" algn="ctr">
              <a:buNone/>
            </a:pPr>
            <a:r>
              <a:rPr lang="en-US" altLang="en-US" sz="1400" dirty="0" smtClean="0"/>
              <a:t>	</a:t>
            </a:r>
            <a:r>
              <a:rPr lang="en-US" altLang="en-US" sz="1400" b="1" dirty="0" smtClean="0"/>
              <a:t>For Facebook for the Local Section, it’s best to setup your page as a business or community page rather than a group page and to name it using a customized URL so members and interested people can find you easily on Facebook</a:t>
            </a:r>
          </a:p>
          <a:p>
            <a:pPr algn="ctr"/>
            <a:endParaRPr lang="en-US" altLang="en-US" dirty="0" smtClean="0"/>
          </a:p>
          <a:p>
            <a:pPr algn="ctr"/>
            <a:endParaRPr lang="en-US" altLang="en-US" dirty="0" smtClean="0"/>
          </a:p>
        </p:txBody>
      </p:sp>
      <p:pic>
        <p:nvPicPr>
          <p:cNvPr id="11268" name="Picture 4" descr="NESACS F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81200"/>
            <a:ext cx="6633455" cy="4343400"/>
          </a:xfrm>
          <a:prstGeom prst="rect">
            <a:avLst/>
          </a:prstGeom>
          <a:noFill/>
          <a:ln w="1905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5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50" y="2057400"/>
            <a:ext cx="5829300" cy="1463675"/>
          </a:xfrm>
        </p:spPr>
        <p:txBody>
          <a:bodyPr/>
          <a:lstStyle/>
          <a:p>
            <a:pPr algn="l" fontAlgn="auto">
              <a:spcAft>
                <a:spcPts val="0"/>
              </a:spcAft>
              <a:defRPr/>
            </a:pPr>
            <a:r>
              <a:rPr lang="en-US" sz="3200" dirty="0" smtClean="0"/>
              <a:t>Traditional Methods of Communication to the Public</a:t>
            </a:r>
            <a:r>
              <a:rPr lang="en-US" sz="3200" dirty="0">
                <a:solidFill>
                  <a:schemeClr val="tx1">
                    <a:lumMod val="95000"/>
                    <a:lumOff val="5000"/>
                  </a:schemeClr>
                </a:solidFill>
              </a:rPr>
              <a:t/>
            </a:r>
            <a:br>
              <a:rPr lang="en-US" sz="3200" dirty="0">
                <a:solidFill>
                  <a:schemeClr val="tx1">
                    <a:lumMod val="95000"/>
                    <a:lumOff val="5000"/>
                  </a:schemeClr>
                </a:solidFill>
              </a:rPr>
            </a:br>
            <a:endParaRPr lang="en-US" sz="3200" dirty="0">
              <a:solidFill>
                <a:schemeClr val="tx1">
                  <a:lumMod val="95000"/>
                  <a:lumOff val="5000"/>
                </a:schemeClr>
              </a:solidFill>
            </a:endParaRPr>
          </a:p>
        </p:txBody>
      </p:sp>
      <p:sp>
        <p:nvSpPr>
          <p:cNvPr id="3" name="Subtitle 2"/>
          <p:cNvSpPr>
            <a:spLocks noGrp="1"/>
          </p:cNvSpPr>
          <p:nvPr>
            <p:ph type="subTitle" idx="1"/>
          </p:nvPr>
        </p:nvSpPr>
        <p:spPr>
          <a:xfrm>
            <a:off x="6457950" y="4959351"/>
            <a:ext cx="2400300" cy="1463675"/>
          </a:xfrm>
        </p:spPr>
        <p:txBody>
          <a:bodyPr rtlCol="0"/>
          <a:lstStyle/>
          <a:p>
            <a:pPr fontAlgn="auto">
              <a:defRPr/>
            </a:pPr>
            <a:r>
              <a:rPr lang="en-US" dirty="0" smtClean="0"/>
              <a:t>By: Jennifer Maclachlan</a:t>
            </a:r>
          </a:p>
        </p:txBody>
      </p:sp>
      <p:sp>
        <p:nvSpPr>
          <p:cNvPr id="4" name="TextBox 3"/>
          <p:cNvSpPr txBox="1"/>
          <p:nvPr/>
        </p:nvSpPr>
        <p:spPr>
          <a:xfrm>
            <a:off x="609600" y="3810000"/>
            <a:ext cx="5562600" cy="523220"/>
          </a:xfrm>
          <a:prstGeom prst="rect">
            <a:avLst/>
          </a:prstGeom>
          <a:noFill/>
        </p:spPr>
        <p:txBody>
          <a:bodyPr wrap="square" rtlCol="0">
            <a:spAutoFit/>
          </a:bodyPr>
          <a:lstStyle/>
          <a:p>
            <a:r>
              <a:rPr lang="en-US" sz="2800" dirty="0" smtClean="0">
                <a:solidFill>
                  <a:schemeClr val="bg1"/>
                </a:solidFill>
              </a:rPr>
              <a:t>Alexa Serfis, St. Louis Section</a:t>
            </a:r>
            <a:endParaRPr lang="en-US" sz="2800" dirty="0">
              <a:solidFill>
                <a:schemeClr val="bg1"/>
              </a:solidFill>
            </a:endParaRPr>
          </a:p>
        </p:txBody>
      </p:sp>
    </p:spTree>
    <p:extLst>
      <p:ext uri="{BB962C8B-B14F-4D97-AF65-F5344CB8AC3E}">
        <p14:creationId xmlns:p14="http://schemas.microsoft.com/office/powerpoint/2010/main" val="3881489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ESACS about tab then naming fb p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43000"/>
            <a:ext cx="4861417" cy="5105400"/>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533400"/>
            <a:ext cx="6324600" cy="349250"/>
          </a:xfrm>
        </p:spPr>
        <p:txBody>
          <a:bodyPr/>
          <a:lstStyle/>
          <a:p>
            <a:pPr fontAlgn="auto">
              <a:spcAft>
                <a:spcPts val="0"/>
              </a:spcAft>
              <a:defRPr/>
            </a:pPr>
            <a:r>
              <a:rPr lang="en-US" sz="2000" dirty="0" smtClean="0">
                <a:solidFill>
                  <a:srgbClr val="0070C0"/>
                </a:solidFill>
              </a:rPr>
              <a:t>Local Sections: Create a Customized Facebook URL</a:t>
            </a:r>
            <a:endParaRPr lang="en-US" sz="2000" dirty="0">
              <a:solidFill>
                <a:srgbClr val="0070C0"/>
              </a:solidFill>
            </a:endParaRPr>
          </a:p>
        </p:txBody>
      </p:sp>
      <p:sp>
        <p:nvSpPr>
          <p:cNvPr id="2" name="Left Arrow 1"/>
          <p:cNvSpPr/>
          <p:nvPr/>
        </p:nvSpPr>
        <p:spPr>
          <a:xfrm>
            <a:off x="6629400" y="4114800"/>
            <a:ext cx="685800" cy="381000"/>
          </a:xfrm>
          <a:prstGeom prst="left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316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457200" y="438516"/>
            <a:ext cx="6400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pPr algn="ctr"/>
            <a:r>
              <a:rPr lang="en-US" altLang="en-US" sz="3200" b="1" dirty="0" smtClean="0">
                <a:solidFill>
                  <a:srgbClr val="0070C0"/>
                </a:solidFill>
                <a:latin typeface="+mj-lt"/>
              </a:rPr>
              <a:t>Local Sections: Twitter</a:t>
            </a:r>
            <a:endParaRPr lang="en-US" altLang="en-US" sz="3200" b="1" dirty="0">
              <a:solidFill>
                <a:srgbClr val="0070C0"/>
              </a:solidFill>
              <a:latin typeface="+mj-lt"/>
            </a:endParaRPr>
          </a:p>
        </p:txBody>
      </p:sp>
      <p:sp>
        <p:nvSpPr>
          <p:cNvPr id="13315" name="TextBox 4"/>
          <p:cNvSpPr txBox="1">
            <a:spLocks noChangeArrowheads="1"/>
          </p:cNvSpPr>
          <p:nvPr/>
        </p:nvSpPr>
        <p:spPr bwMode="auto">
          <a:xfrm>
            <a:off x="1143000" y="2444575"/>
            <a:ext cx="8001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r>
              <a:rPr lang="en-US" altLang="en-US" sz="2000" dirty="0">
                <a:solidFill>
                  <a:srgbClr val="0070C0"/>
                </a:solidFill>
                <a:latin typeface="+mn-lt"/>
              </a:rPr>
              <a:t>We can apply the same nomenclature rules from the customized Facebook URL to the Local Section Twitter handle</a:t>
            </a:r>
          </a:p>
          <a:p>
            <a:endParaRPr lang="en-US" altLang="en-US" sz="2000" dirty="0">
              <a:solidFill>
                <a:srgbClr val="0070C0"/>
              </a:solidFill>
              <a:latin typeface="+mn-lt"/>
            </a:endParaRPr>
          </a:p>
          <a:p>
            <a:r>
              <a:rPr lang="en-US" altLang="en-US" sz="2000" dirty="0">
                <a:solidFill>
                  <a:srgbClr val="0070C0"/>
                </a:solidFill>
                <a:latin typeface="+mn-lt"/>
              </a:rPr>
              <a:t>What is the local section </a:t>
            </a:r>
            <a:r>
              <a:rPr lang="en-US" altLang="en-US" sz="2000" dirty="0" smtClean="0">
                <a:solidFill>
                  <a:srgbClr val="0070C0"/>
                </a:solidFill>
                <a:latin typeface="+mn-lt"/>
              </a:rPr>
              <a:t>abbreviation?</a:t>
            </a:r>
          </a:p>
          <a:p>
            <a:r>
              <a:rPr lang="en-US" altLang="en-US" sz="2000" dirty="0" smtClean="0">
                <a:solidFill>
                  <a:srgbClr val="0070C0"/>
                </a:solidFill>
                <a:latin typeface="+mn-lt"/>
              </a:rPr>
              <a:t>Use </a:t>
            </a:r>
            <a:r>
              <a:rPr lang="en-US" altLang="en-US" sz="2000" dirty="0">
                <a:solidFill>
                  <a:srgbClr val="0070C0"/>
                </a:solidFill>
                <a:latin typeface="+mn-lt"/>
              </a:rPr>
              <a:t>it as the Twitter handle</a:t>
            </a:r>
          </a:p>
          <a:p>
            <a:endParaRPr lang="en-US" altLang="en-US" sz="2000" dirty="0">
              <a:solidFill>
                <a:srgbClr val="0070C0"/>
              </a:solidFill>
              <a:latin typeface="+mn-lt"/>
            </a:endParaRPr>
          </a:p>
          <a:p>
            <a:r>
              <a:rPr lang="en-US" altLang="en-US" sz="2000" b="1" dirty="0">
                <a:solidFill>
                  <a:srgbClr val="0070C0"/>
                </a:solidFill>
                <a:latin typeface="+mn-lt"/>
              </a:rPr>
              <a:t>Examples of Local Section Twitter handles</a:t>
            </a:r>
            <a:r>
              <a:rPr lang="en-US" altLang="en-US" sz="2000" dirty="0">
                <a:solidFill>
                  <a:srgbClr val="0070C0"/>
                </a:solidFill>
                <a:latin typeface="+mn-lt"/>
              </a:rPr>
              <a:t>: @NESACS @RochesterACS  @ECI_ACS @MarylandACS  @</a:t>
            </a:r>
            <a:r>
              <a:rPr lang="en-US" altLang="en-US" sz="2000" dirty="0" smtClean="0">
                <a:solidFill>
                  <a:srgbClr val="0070C0"/>
                </a:solidFill>
                <a:latin typeface="+mn-lt"/>
              </a:rPr>
              <a:t>NashvilleACS @ACS_CSW @ACSGHS </a:t>
            </a:r>
            <a:endParaRPr lang="en-US" altLang="en-US" sz="2000" dirty="0">
              <a:solidFill>
                <a:srgbClr val="0070C0"/>
              </a:solidFill>
              <a:latin typeface="+mn-lt"/>
            </a:endParaRPr>
          </a:p>
          <a:p>
            <a:endParaRPr lang="en-US" altLang="en-US" sz="2000" dirty="0">
              <a:solidFill>
                <a:srgbClr val="0070C0"/>
              </a:solidFill>
              <a:latin typeface="+mn-lt"/>
            </a:endParaRPr>
          </a:p>
          <a:p>
            <a:endParaRPr lang="en-US" altLang="en-US" sz="2000" dirty="0">
              <a:solidFill>
                <a:srgbClr val="0070C0"/>
              </a:solidFill>
              <a:latin typeface="+mn-lt"/>
            </a:endParaRPr>
          </a:p>
          <a:p>
            <a:r>
              <a:rPr lang="en-US" alt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1975" y="1371600"/>
            <a:ext cx="2498843" cy="974986"/>
          </a:xfrm>
          <a:prstGeom prst="rect">
            <a:avLst/>
          </a:prstGeom>
        </p:spPr>
      </p:pic>
    </p:spTree>
    <p:extLst>
      <p:ext uri="{BB962C8B-B14F-4D97-AF65-F5344CB8AC3E}">
        <p14:creationId xmlns:p14="http://schemas.microsoft.com/office/powerpoint/2010/main" val="60387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57200" y="533400"/>
            <a:ext cx="6542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pPr algn="ctr"/>
            <a:r>
              <a:rPr lang="en-US" altLang="en-US" sz="2400" b="1" dirty="0" smtClean="0">
                <a:solidFill>
                  <a:srgbClr val="0070C0"/>
                </a:solidFill>
                <a:latin typeface="+mj-lt"/>
              </a:rPr>
              <a:t>What should Local Sections tweet (about)?</a:t>
            </a:r>
            <a:endParaRPr lang="en-US" altLang="en-US" sz="2400" dirty="0"/>
          </a:p>
        </p:txBody>
      </p:sp>
      <p:sp>
        <p:nvSpPr>
          <p:cNvPr id="14339" name="TextBox 3"/>
          <p:cNvSpPr txBox="1">
            <a:spLocks noChangeArrowheads="1"/>
          </p:cNvSpPr>
          <p:nvPr/>
        </p:nvSpPr>
        <p:spPr bwMode="auto">
          <a:xfrm>
            <a:off x="762000" y="2819400"/>
            <a:ext cx="838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endParaRPr lang="en-US" altLang="en-US" sz="2400" dirty="0">
              <a:solidFill>
                <a:srgbClr val="0070C0"/>
              </a:solidFill>
              <a:latin typeface="+mj-lt"/>
            </a:endParaRPr>
          </a:p>
          <a:p>
            <a:pPr marL="285750" indent="-285750">
              <a:buFont typeface="Arial" panose="020B0604020202020204" pitchFamily="34" charset="0"/>
              <a:buChar char="•"/>
            </a:pPr>
            <a:r>
              <a:rPr lang="en-US" altLang="en-US" sz="2400" dirty="0">
                <a:solidFill>
                  <a:srgbClr val="0070C0"/>
                </a:solidFill>
                <a:latin typeface="+mj-lt"/>
              </a:rPr>
              <a:t>Local </a:t>
            </a:r>
            <a:r>
              <a:rPr lang="en-US" altLang="en-US" sz="2400" dirty="0" smtClean="0">
                <a:solidFill>
                  <a:srgbClr val="0070C0"/>
                </a:solidFill>
                <a:latin typeface="+mj-lt"/>
              </a:rPr>
              <a:t>Section </a:t>
            </a:r>
            <a:r>
              <a:rPr lang="en-US" altLang="en-US" sz="2400" dirty="0">
                <a:solidFill>
                  <a:srgbClr val="0070C0"/>
                </a:solidFill>
                <a:latin typeface="+mj-lt"/>
              </a:rPr>
              <a:t>news </a:t>
            </a:r>
            <a:endParaRPr lang="en-US" altLang="en-US" sz="2400" dirty="0" smtClean="0">
              <a:solidFill>
                <a:srgbClr val="0070C0"/>
              </a:solidFill>
              <a:latin typeface="+mj-lt"/>
            </a:endParaRPr>
          </a:p>
          <a:p>
            <a:pPr marL="285750" indent="-285750">
              <a:buFont typeface="Arial" panose="020B0604020202020204" pitchFamily="34" charset="0"/>
              <a:buChar char="•"/>
            </a:pPr>
            <a:r>
              <a:rPr lang="en-US" altLang="en-US" sz="2400" dirty="0" smtClean="0">
                <a:solidFill>
                  <a:srgbClr val="0070C0"/>
                </a:solidFill>
                <a:latin typeface="+mj-lt"/>
              </a:rPr>
              <a:t>Upcoming deadlines and activities</a:t>
            </a:r>
            <a:endParaRPr lang="en-US" altLang="en-US" dirty="0"/>
          </a:p>
          <a:p>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121420"/>
            <a:ext cx="2905125" cy="15716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029200"/>
            <a:ext cx="5410200" cy="629954"/>
          </a:xfrm>
          <a:prstGeom prst="rect">
            <a:avLst/>
          </a:prstGeom>
          <a:solidFill>
            <a:schemeClr val="accent1"/>
          </a:solidFill>
          <a:ln w="28575">
            <a:solidFill>
              <a:srgbClr val="00B0F0"/>
            </a:solidFill>
          </a:ln>
          <a:effectLst>
            <a:glow rad="139700">
              <a:schemeClr val="accent2">
                <a:satMod val="175000"/>
                <a:alpha val="40000"/>
              </a:schemeClr>
            </a:glow>
          </a:effectLst>
        </p:spPr>
      </p:pic>
    </p:spTree>
    <p:extLst>
      <p:ext uri="{BB962C8B-B14F-4D97-AF65-F5344CB8AC3E}">
        <p14:creationId xmlns:p14="http://schemas.microsoft.com/office/powerpoint/2010/main" val="75059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1"/>
          <p:cNvSpPr txBox="1">
            <a:spLocks noChangeArrowheads="1"/>
          </p:cNvSpPr>
          <p:nvPr/>
        </p:nvSpPr>
        <p:spPr bwMode="auto">
          <a:xfrm>
            <a:off x="762000" y="533400"/>
            <a:ext cx="693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r>
              <a:rPr lang="en-US" altLang="en-US" sz="2000" b="1" dirty="0" smtClean="0">
                <a:solidFill>
                  <a:srgbClr val="0070C0"/>
                </a:solidFill>
                <a:latin typeface="+mj-lt"/>
              </a:rPr>
              <a:t>Local Section Public Relations and Social Media</a:t>
            </a:r>
            <a:endParaRPr lang="en-US" altLang="en-US" sz="2000" b="1" dirty="0">
              <a:solidFill>
                <a:srgbClr val="0070C0"/>
              </a:solidFill>
              <a:latin typeface="+mj-lt"/>
            </a:endParaRPr>
          </a:p>
        </p:txBody>
      </p:sp>
      <p:sp>
        <p:nvSpPr>
          <p:cNvPr id="15363" name="TextBox 12"/>
          <p:cNvSpPr txBox="1">
            <a:spLocks noChangeArrowheads="1"/>
          </p:cNvSpPr>
          <p:nvPr/>
        </p:nvSpPr>
        <p:spPr bwMode="auto">
          <a:xfrm>
            <a:off x="838200" y="1828800"/>
            <a:ext cx="749855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fontAlgn="base">
              <a:spcBef>
                <a:spcPct val="0"/>
              </a:spcBef>
              <a:spcAft>
                <a:spcPct val="0"/>
              </a:spcAft>
              <a:defRPr>
                <a:solidFill>
                  <a:schemeClr val="tx1"/>
                </a:solidFill>
                <a:latin typeface="Tw Cen MT" pitchFamily="34" charset="0"/>
              </a:defRPr>
            </a:lvl6pPr>
            <a:lvl7pPr marL="2971800" indent="-228600" defTabSz="457200" fontAlgn="base">
              <a:spcBef>
                <a:spcPct val="0"/>
              </a:spcBef>
              <a:spcAft>
                <a:spcPct val="0"/>
              </a:spcAft>
              <a:defRPr>
                <a:solidFill>
                  <a:schemeClr val="tx1"/>
                </a:solidFill>
                <a:latin typeface="Tw Cen MT" pitchFamily="34" charset="0"/>
              </a:defRPr>
            </a:lvl7pPr>
            <a:lvl8pPr marL="3429000" indent="-228600" defTabSz="457200" fontAlgn="base">
              <a:spcBef>
                <a:spcPct val="0"/>
              </a:spcBef>
              <a:spcAft>
                <a:spcPct val="0"/>
              </a:spcAft>
              <a:defRPr>
                <a:solidFill>
                  <a:schemeClr val="tx1"/>
                </a:solidFill>
                <a:latin typeface="Tw Cen MT" pitchFamily="34" charset="0"/>
              </a:defRPr>
            </a:lvl8pPr>
            <a:lvl9pPr marL="3886200" indent="-228600" defTabSz="457200" fontAlgn="base">
              <a:spcBef>
                <a:spcPct val="0"/>
              </a:spcBef>
              <a:spcAft>
                <a:spcPct val="0"/>
              </a:spcAft>
              <a:defRPr>
                <a:solidFill>
                  <a:schemeClr val="tx1"/>
                </a:solidFill>
                <a:latin typeface="Tw Cen MT" pitchFamily="34" charset="0"/>
              </a:defRPr>
            </a:lvl9pPr>
          </a:lstStyle>
          <a:p>
            <a:r>
              <a:rPr lang="en-US" altLang="en-US" sz="2000" b="1" dirty="0">
                <a:solidFill>
                  <a:srgbClr val="0070C0"/>
                </a:solidFill>
                <a:latin typeface="+mj-lt"/>
              </a:rPr>
              <a:t>Have the Local Section Public Relations Chair form a Local Section Public Relations </a:t>
            </a:r>
            <a:r>
              <a:rPr lang="en-US" altLang="en-US" sz="2000" b="1" dirty="0" smtClean="0">
                <a:solidFill>
                  <a:srgbClr val="0070C0"/>
                </a:solidFill>
                <a:latin typeface="+mj-lt"/>
              </a:rPr>
              <a:t>Committee</a:t>
            </a:r>
          </a:p>
          <a:p>
            <a:endParaRPr lang="en-US" altLang="en-US" sz="2000" dirty="0">
              <a:solidFill>
                <a:srgbClr val="0070C0"/>
              </a:solidFill>
              <a:latin typeface="+mj-lt"/>
            </a:endParaRPr>
          </a:p>
          <a:p>
            <a:endParaRPr lang="en-US" altLang="en-US" sz="2000" dirty="0">
              <a:solidFill>
                <a:srgbClr val="0070C0"/>
              </a:solidFill>
              <a:latin typeface="+mj-lt"/>
            </a:endParaRPr>
          </a:p>
          <a:p>
            <a:endParaRPr lang="en-US" altLang="en-US" sz="2000" dirty="0">
              <a:solidFill>
                <a:srgbClr val="0070C0"/>
              </a:solidFill>
              <a:latin typeface="+mj-lt"/>
            </a:endParaRPr>
          </a:p>
          <a:p>
            <a:pPr marL="342900" indent="-342900">
              <a:buFont typeface="Arial" panose="020B0604020202020204" pitchFamily="34" charset="0"/>
              <a:buChar char="•"/>
            </a:pPr>
            <a:r>
              <a:rPr lang="en-US" altLang="en-US" dirty="0" smtClean="0">
                <a:solidFill>
                  <a:srgbClr val="0070C0"/>
                </a:solidFill>
                <a:latin typeface="+mj-lt"/>
              </a:rPr>
              <a:t>Appoint </a:t>
            </a:r>
            <a:r>
              <a:rPr lang="en-US" altLang="en-US" dirty="0">
                <a:solidFill>
                  <a:srgbClr val="0070C0"/>
                </a:solidFill>
                <a:latin typeface="+mj-lt"/>
              </a:rPr>
              <a:t>a social media administrator(s</a:t>
            </a:r>
            <a:r>
              <a:rPr lang="en-US" altLang="en-US" dirty="0" smtClean="0">
                <a:solidFill>
                  <a:srgbClr val="0070C0"/>
                </a:solidFill>
                <a:latin typeface="+mj-lt"/>
              </a:rPr>
              <a:t>)</a:t>
            </a:r>
          </a:p>
          <a:p>
            <a:pPr marL="342900" indent="-342900">
              <a:buFont typeface="Arial" panose="020B0604020202020204" pitchFamily="34" charset="0"/>
              <a:buChar char="•"/>
            </a:pPr>
            <a:endParaRPr lang="en-US" altLang="en-US" dirty="0">
              <a:solidFill>
                <a:srgbClr val="0070C0"/>
              </a:solidFill>
              <a:latin typeface="+mj-lt"/>
            </a:endParaRPr>
          </a:p>
          <a:p>
            <a:pPr marL="342900" indent="-342900">
              <a:buFont typeface="Arial" panose="020B0604020202020204" pitchFamily="34" charset="0"/>
              <a:buChar char="•"/>
            </a:pPr>
            <a:r>
              <a:rPr lang="en-US" altLang="en-US" dirty="0" smtClean="0">
                <a:solidFill>
                  <a:srgbClr val="0070C0"/>
                </a:solidFill>
                <a:latin typeface="+mj-lt"/>
              </a:rPr>
              <a:t>Work </a:t>
            </a:r>
            <a:r>
              <a:rPr lang="en-US" altLang="en-US" dirty="0">
                <a:solidFill>
                  <a:srgbClr val="0070C0"/>
                </a:solidFill>
                <a:latin typeface="+mj-lt"/>
              </a:rPr>
              <a:t>with your Local Section meeting organizer(s) to promote your </a:t>
            </a:r>
            <a:r>
              <a:rPr lang="en-US" altLang="en-US" dirty="0" smtClean="0">
                <a:solidFill>
                  <a:srgbClr val="0070C0"/>
                </a:solidFill>
                <a:latin typeface="+mj-lt"/>
              </a:rPr>
              <a:t>event</a:t>
            </a:r>
          </a:p>
          <a:p>
            <a:pPr marL="342900" indent="-342900">
              <a:buFont typeface="Arial" panose="020B0604020202020204" pitchFamily="34" charset="0"/>
              <a:buChar char="•"/>
            </a:pPr>
            <a:endParaRPr lang="en-US" altLang="en-US" dirty="0">
              <a:solidFill>
                <a:srgbClr val="0070C0"/>
              </a:solidFill>
              <a:latin typeface="+mj-lt"/>
            </a:endParaRPr>
          </a:p>
          <a:p>
            <a:pPr marL="342900" indent="-342900">
              <a:buFont typeface="Arial" panose="020B0604020202020204" pitchFamily="34" charset="0"/>
              <a:buChar char="•"/>
            </a:pPr>
            <a:r>
              <a:rPr lang="en-US" altLang="en-US" dirty="0" smtClean="0">
                <a:solidFill>
                  <a:srgbClr val="0070C0"/>
                </a:solidFill>
                <a:latin typeface="+mj-lt"/>
              </a:rPr>
              <a:t>Use </a:t>
            </a:r>
            <a:r>
              <a:rPr lang="en-US" altLang="en-US" dirty="0">
                <a:solidFill>
                  <a:srgbClr val="0070C0"/>
                </a:solidFill>
                <a:latin typeface="+mj-lt"/>
              </a:rPr>
              <a:t>your community partners to help you promote the </a:t>
            </a:r>
            <a:r>
              <a:rPr lang="en-US" altLang="en-US" dirty="0" smtClean="0">
                <a:solidFill>
                  <a:srgbClr val="0070C0"/>
                </a:solidFill>
                <a:latin typeface="+mj-lt"/>
              </a:rPr>
              <a:t>event</a:t>
            </a:r>
          </a:p>
          <a:p>
            <a:endParaRPr lang="en-US" altLang="en-US" dirty="0">
              <a:solidFill>
                <a:srgbClr val="0070C0"/>
              </a:solidFill>
              <a:latin typeface="+mj-lt"/>
            </a:endParaRPr>
          </a:p>
          <a:p>
            <a:pPr marL="342900" indent="-342900">
              <a:buFont typeface="Arial" panose="020B0604020202020204" pitchFamily="34" charset="0"/>
              <a:buChar char="•"/>
            </a:pPr>
            <a:r>
              <a:rPr lang="en-US" altLang="en-US" dirty="0" smtClean="0">
                <a:solidFill>
                  <a:srgbClr val="0070C0"/>
                </a:solidFill>
                <a:latin typeface="+mj-lt"/>
              </a:rPr>
              <a:t>List </a:t>
            </a:r>
            <a:r>
              <a:rPr lang="en-US" altLang="en-US" dirty="0">
                <a:solidFill>
                  <a:srgbClr val="0070C0"/>
                </a:solidFill>
                <a:latin typeface="+mj-lt"/>
              </a:rPr>
              <a:t>it in the “community newspapers”  or the city newspapers where you self-enter your event </a:t>
            </a:r>
            <a:r>
              <a:rPr lang="en-US" altLang="en-US" dirty="0" smtClean="0">
                <a:solidFill>
                  <a:srgbClr val="0070C0"/>
                </a:solidFill>
                <a:latin typeface="+mj-lt"/>
              </a:rPr>
              <a:t>online</a:t>
            </a:r>
            <a:endParaRPr lang="en-US" altLang="en-US" sz="2000" dirty="0">
              <a:solidFill>
                <a:srgbClr val="0070C0"/>
              </a:solidFill>
              <a:latin typeface="+mj-lt"/>
            </a:endParaRPr>
          </a:p>
        </p:txBody>
      </p:sp>
      <p:pic>
        <p:nvPicPr>
          <p:cNvPr id="4" name="Picture 3" descr="dare-to-share2.jpg"/>
          <p:cNvPicPr>
            <a:picLocks noChangeAspect="1"/>
          </p:cNvPicPr>
          <p:nvPr/>
        </p:nvPicPr>
        <p:blipFill>
          <a:blip r:embed="rId2" cstate="print"/>
          <a:stretch>
            <a:fillRect/>
          </a:stretch>
        </p:blipFill>
        <p:spPr>
          <a:xfrm>
            <a:off x="5867400" y="2286000"/>
            <a:ext cx="2396186" cy="1447800"/>
          </a:xfrm>
          <a:prstGeom prst="rect">
            <a:avLst/>
          </a:prstGeom>
        </p:spPr>
      </p:pic>
    </p:spTree>
    <p:extLst>
      <p:ext uri="{BB962C8B-B14F-4D97-AF65-F5344CB8AC3E}">
        <p14:creationId xmlns:p14="http://schemas.microsoft.com/office/powerpoint/2010/main" val="31517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F044336-C58E-4940-917B-981FBE2DABFE}" type="slidenum">
              <a:rPr lang="en-GB" smtClean="0"/>
              <a:pPr>
                <a:defRPr/>
              </a:pPr>
              <a:t>24</a:t>
            </a:fld>
            <a:endParaRPr lang="en-GB" dirty="0"/>
          </a:p>
        </p:txBody>
      </p:sp>
      <p:sp>
        <p:nvSpPr>
          <p:cNvPr id="7" name="TextBox 6"/>
          <p:cNvSpPr txBox="1"/>
          <p:nvPr/>
        </p:nvSpPr>
        <p:spPr>
          <a:xfrm>
            <a:off x="930420" y="1563509"/>
            <a:ext cx="7772400" cy="4154984"/>
          </a:xfrm>
          <a:prstGeom prst="rect">
            <a:avLst/>
          </a:prstGeom>
          <a:noFill/>
        </p:spPr>
        <p:txBody>
          <a:bodyPr wrap="square" rtlCol="0">
            <a:spAutoFit/>
          </a:bodyPr>
          <a:lstStyle/>
          <a:p>
            <a:pPr marL="342900" indent="-342900">
              <a:buFont typeface="Arial" panose="020B0604020202020204" pitchFamily="34" charset="0"/>
              <a:buChar char="•"/>
            </a:pPr>
            <a:r>
              <a:rPr lang="en-US" altLang="en-US" sz="1600" dirty="0">
                <a:solidFill>
                  <a:srgbClr val="0070C0"/>
                </a:solidFill>
              </a:rPr>
              <a:t>Use tags and </a:t>
            </a:r>
            <a:r>
              <a:rPr lang="en-US" altLang="en-US" sz="1600" dirty="0" smtClean="0">
                <a:solidFill>
                  <a:srgbClr val="0070C0"/>
                </a:solidFill>
              </a:rPr>
              <a:t>hashtags </a:t>
            </a:r>
            <a:r>
              <a:rPr lang="en-US" altLang="en-US" sz="1600" dirty="0">
                <a:solidFill>
                  <a:srgbClr val="0070C0"/>
                </a:solidFill>
              </a:rPr>
              <a:t>whenever possible to increase exposure: Tag on Facebook, Twitter, </a:t>
            </a:r>
            <a:r>
              <a:rPr lang="en-US" altLang="en-US" sz="1600" dirty="0" smtClean="0">
                <a:solidFill>
                  <a:srgbClr val="0070C0"/>
                </a:solidFill>
              </a:rPr>
              <a:t>Linked-In, Google+ and more</a:t>
            </a:r>
            <a:endParaRPr lang="en-US" altLang="en-US" sz="1600" dirty="0">
              <a:solidFill>
                <a:srgbClr val="0070C0"/>
              </a:solidFill>
            </a:endParaRPr>
          </a:p>
          <a:p>
            <a:pPr marL="342900" indent="-342900">
              <a:buFont typeface="Arial" panose="020B0604020202020204" pitchFamily="34" charset="0"/>
              <a:buChar char="•"/>
            </a:pPr>
            <a:endParaRPr lang="en-US" altLang="en-US" sz="1600" dirty="0" smtClean="0">
              <a:solidFill>
                <a:srgbClr val="0070C0"/>
              </a:solidFill>
            </a:endParaRPr>
          </a:p>
          <a:p>
            <a:pPr marL="342900" indent="-342900">
              <a:buFont typeface="Arial" panose="020B0604020202020204" pitchFamily="34" charset="0"/>
              <a:buChar char="•"/>
            </a:pPr>
            <a:r>
              <a:rPr lang="en-US" altLang="en-US" sz="1600" dirty="0" smtClean="0">
                <a:solidFill>
                  <a:srgbClr val="0070C0"/>
                </a:solidFill>
              </a:rPr>
              <a:t>Do </a:t>
            </a:r>
            <a:r>
              <a:rPr lang="en-US" altLang="en-US" sz="1600" dirty="0">
                <a:solidFill>
                  <a:srgbClr val="0070C0"/>
                </a:solidFill>
              </a:rPr>
              <a:t>a short write up of the event with event </a:t>
            </a:r>
            <a:r>
              <a:rPr lang="en-US" altLang="en-US" sz="1600" dirty="0" smtClean="0">
                <a:solidFill>
                  <a:srgbClr val="0070C0"/>
                </a:solidFill>
              </a:rPr>
              <a:t>photos</a:t>
            </a:r>
          </a:p>
          <a:p>
            <a:endParaRPr lang="en-US" altLang="en-US" sz="1600" dirty="0" smtClean="0">
              <a:solidFill>
                <a:srgbClr val="0070C0"/>
              </a:solidFill>
            </a:endParaRPr>
          </a:p>
          <a:p>
            <a:endParaRPr lang="en-US" altLang="en-US" sz="1600" dirty="0" smtClean="0">
              <a:solidFill>
                <a:srgbClr val="0070C0"/>
              </a:solidFill>
            </a:endParaRPr>
          </a:p>
          <a:p>
            <a:endParaRPr lang="en-US" altLang="en-US" sz="1600" dirty="0">
              <a:solidFill>
                <a:srgbClr val="0070C0"/>
              </a:solidFill>
            </a:endParaRPr>
          </a:p>
          <a:p>
            <a:endParaRPr lang="en-US" altLang="en-US" sz="1600" dirty="0" smtClean="0">
              <a:solidFill>
                <a:srgbClr val="0070C0"/>
              </a:solidFill>
            </a:endParaRPr>
          </a:p>
          <a:p>
            <a:pPr marL="285750" indent="-285750">
              <a:buFont typeface="Arial" panose="020B0604020202020204" pitchFamily="34" charset="0"/>
              <a:buChar char="•"/>
            </a:pPr>
            <a:r>
              <a:rPr lang="en-US" altLang="en-US" sz="1600" dirty="0" smtClean="0">
                <a:solidFill>
                  <a:srgbClr val="0070C0"/>
                </a:solidFill>
              </a:rPr>
              <a:t>Pin it on a “Communicating Science” or “Chemistry Outreach” board on your Pinterest </a:t>
            </a:r>
          </a:p>
          <a:p>
            <a:endParaRPr lang="en-US" altLang="en-US" sz="2000" dirty="0" smtClean="0">
              <a:solidFill>
                <a:srgbClr val="0070C0"/>
              </a:solidFill>
            </a:endParaRPr>
          </a:p>
          <a:p>
            <a:pPr marL="342900" indent="-342900">
              <a:buFont typeface="Arial" panose="020B0604020202020204" pitchFamily="34" charset="0"/>
              <a:buChar char="•"/>
            </a:pPr>
            <a:endParaRPr lang="en-US" altLang="en-US" sz="1600" dirty="0" smtClean="0">
              <a:solidFill>
                <a:srgbClr val="0070C0"/>
              </a:solidFill>
            </a:endParaRPr>
          </a:p>
          <a:p>
            <a:pPr marL="285750" indent="-285750">
              <a:buFont typeface="Arial" panose="020B0604020202020204" pitchFamily="34" charset="0"/>
              <a:buChar char="•"/>
            </a:pPr>
            <a:r>
              <a:rPr lang="en-US" altLang="en-US" sz="1600" dirty="0" smtClean="0">
                <a:solidFill>
                  <a:srgbClr val="0070C0"/>
                </a:solidFill>
              </a:rPr>
              <a:t>This </a:t>
            </a:r>
            <a:r>
              <a:rPr lang="en-US" altLang="en-US" sz="1600" dirty="0">
                <a:solidFill>
                  <a:srgbClr val="0070C0"/>
                </a:solidFill>
              </a:rPr>
              <a:t>write up </a:t>
            </a:r>
            <a:r>
              <a:rPr lang="en-US" altLang="en-US" sz="1600" dirty="0" smtClean="0">
                <a:solidFill>
                  <a:srgbClr val="0070C0"/>
                </a:solidFill>
              </a:rPr>
              <a:t>can be used for your Local </a:t>
            </a:r>
            <a:r>
              <a:rPr lang="en-US" altLang="en-US" sz="1600" dirty="0">
                <a:solidFill>
                  <a:srgbClr val="0070C0"/>
                </a:solidFill>
              </a:rPr>
              <a:t>Section </a:t>
            </a:r>
            <a:r>
              <a:rPr lang="en-US" altLang="en-US" sz="1600" dirty="0" smtClean="0">
                <a:solidFill>
                  <a:srgbClr val="0070C0"/>
                </a:solidFill>
              </a:rPr>
              <a:t>Annual Report and ChemLuminary Award self-nomination</a:t>
            </a:r>
          </a:p>
          <a:p>
            <a:endParaRPr lang="en-US" altLang="en-US" sz="1600" dirty="0" smtClean="0">
              <a:solidFill>
                <a:srgbClr val="0070C0"/>
              </a:solidFill>
            </a:endParaRPr>
          </a:p>
          <a:p>
            <a:endParaRPr lang="en-US" sz="2000" dirty="0">
              <a:solidFill>
                <a:srgbClr val="0070C0"/>
              </a:solidFill>
            </a:endParaRPr>
          </a:p>
        </p:txBody>
      </p:sp>
      <p:pic>
        <p:nvPicPr>
          <p:cNvPr id="4" name="Picture 3" descr="chemluminary logo.jpg"/>
          <p:cNvPicPr>
            <a:picLocks noChangeAspect="1"/>
          </p:cNvPicPr>
          <p:nvPr/>
        </p:nvPicPr>
        <p:blipFill>
          <a:blip r:embed="rId3" cstate="print"/>
          <a:stretch>
            <a:fillRect/>
          </a:stretch>
        </p:blipFill>
        <p:spPr>
          <a:xfrm>
            <a:off x="6223293" y="5147707"/>
            <a:ext cx="1551709" cy="1066800"/>
          </a:xfrm>
          <a:prstGeom prst="rect">
            <a:avLst/>
          </a:prstGeom>
        </p:spPr>
      </p:pic>
      <p:pic>
        <p:nvPicPr>
          <p:cNvPr id="6" name="Picture 5" descr="chem amb.jpg"/>
          <p:cNvPicPr>
            <a:picLocks noChangeAspect="1"/>
          </p:cNvPicPr>
          <p:nvPr/>
        </p:nvPicPr>
        <p:blipFill>
          <a:blip r:embed="rId4" cstate="print"/>
          <a:stretch>
            <a:fillRect/>
          </a:stretch>
        </p:blipFill>
        <p:spPr>
          <a:xfrm>
            <a:off x="1295400" y="5452507"/>
            <a:ext cx="2381250" cy="762000"/>
          </a:xfrm>
          <a:prstGeom prst="rect">
            <a:avLst/>
          </a:prstGeom>
        </p:spPr>
      </p:pic>
      <p:pic>
        <p:nvPicPr>
          <p:cNvPr id="8" name="Picture 7" descr="tumblr.jpg"/>
          <p:cNvPicPr>
            <a:picLocks noChangeAspect="1"/>
          </p:cNvPicPr>
          <p:nvPr/>
        </p:nvPicPr>
        <p:blipFill>
          <a:blip r:embed="rId5" cstate="print"/>
          <a:stretch>
            <a:fillRect/>
          </a:stretch>
        </p:blipFill>
        <p:spPr>
          <a:xfrm>
            <a:off x="4251180" y="2702316"/>
            <a:ext cx="685800" cy="513298"/>
          </a:xfrm>
          <a:prstGeom prst="rect">
            <a:avLst/>
          </a:prstGeom>
        </p:spPr>
      </p:pic>
      <p:pic>
        <p:nvPicPr>
          <p:cNvPr id="10" name="Picture 9" descr="pinterest.jpg"/>
          <p:cNvPicPr>
            <a:picLocks noChangeAspect="1"/>
          </p:cNvPicPr>
          <p:nvPr/>
        </p:nvPicPr>
        <p:blipFill>
          <a:blip r:embed="rId6" cstate="print"/>
          <a:stretch>
            <a:fillRect/>
          </a:stretch>
        </p:blipFill>
        <p:spPr>
          <a:xfrm>
            <a:off x="4191000" y="3940923"/>
            <a:ext cx="687050" cy="457200"/>
          </a:xfrm>
          <a:prstGeom prst="rect">
            <a:avLst/>
          </a:prstGeom>
        </p:spPr>
      </p:pic>
      <p:sp>
        <p:nvSpPr>
          <p:cNvPr id="2" name="Rectangle 1"/>
          <p:cNvSpPr/>
          <p:nvPr/>
        </p:nvSpPr>
        <p:spPr>
          <a:xfrm>
            <a:off x="1122218" y="468868"/>
            <a:ext cx="5765800" cy="369332"/>
          </a:xfrm>
          <a:prstGeom prst="rect">
            <a:avLst/>
          </a:prstGeom>
        </p:spPr>
        <p:txBody>
          <a:bodyPr wrap="square">
            <a:spAutoFit/>
          </a:bodyPr>
          <a:lstStyle/>
          <a:p>
            <a:r>
              <a:rPr lang="en-US" altLang="en-US" b="1" dirty="0">
                <a:solidFill>
                  <a:srgbClr val="0070C0"/>
                </a:solidFill>
              </a:rPr>
              <a:t>Local Section Public Relations and Social Media</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2722294"/>
            <a:ext cx="2590800" cy="4191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1960" y="2608458"/>
            <a:ext cx="921333" cy="70101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00" y="2667370"/>
            <a:ext cx="1749570" cy="583190"/>
          </a:xfrm>
          <a:prstGeom prst="rect">
            <a:avLst/>
          </a:prstGeom>
        </p:spPr>
      </p:pic>
    </p:spTree>
    <p:extLst>
      <p:ext uri="{BB962C8B-B14F-4D97-AF65-F5344CB8AC3E}">
        <p14:creationId xmlns:p14="http://schemas.microsoft.com/office/powerpoint/2010/main" val="4033695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ftr" sz="quarter" idx="10"/>
          </p:nvPr>
        </p:nvSpPr>
        <p:spPr>
          <a:xfrm>
            <a:off x="817563" y="928688"/>
            <a:ext cx="396875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400" dirty="0" smtClean="0">
              <a:solidFill>
                <a:srgbClr val="0054A6"/>
              </a:solidFill>
            </a:endParaRPr>
          </a:p>
        </p:txBody>
      </p:sp>
      <p:sp>
        <p:nvSpPr>
          <p:cNvPr id="6147" name="Rectangle 4"/>
          <p:cNvSpPr>
            <a:spLocks noGrp="1" noChangeArrowheads="1"/>
          </p:cNvSpPr>
          <p:nvPr>
            <p:ph type="ctrTitle"/>
          </p:nvPr>
        </p:nvSpPr>
        <p:spPr>
          <a:xfrm>
            <a:off x="457200" y="1295400"/>
            <a:ext cx="5715000" cy="2551113"/>
          </a:xfrm>
        </p:spPr>
        <p:txBody>
          <a:bodyPr/>
          <a:lstStyle/>
          <a:p>
            <a:pPr eaLnBrk="1" hangingPunct="1"/>
            <a:r>
              <a:rPr lang="en-GB" altLang="en-US" b="1" dirty="0" smtClean="0"/>
              <a:t>Developing Collaborations for Outreach and Other Programs</a:t>
            </a:r>
            <a:r>
              <a:rPr lang="en-GB" altLang="en-US" dirty="0" smtClean="0"/>
              <a:t/>
            </a:r>
            <a:br>
              <a:rPr lang="en-GB" altLang="en-US" dirty="0" smtClean="0"/>
            </a:br>
            <a:r>
              <a:rPr lang="en-GB" altLang="en-US" dirty="0" smtClean="0"/>
              <a:t/>
            </a:r>
            <a:br>
              <a:rPr lang="en-GB" altLang="en-US" dirty="0" smtClean="0"/>
            </a:br>
            <a:endParaRPr lang="en-GB" altLang="en-US" sz="2800" dirty="0" smtClean="0"/>
          </a:p>
        </p:txBody>
      </p:sp>
      <p:sp>
        <p:nvSpPr>
          <p:cNvPr id="6148" name="Subtitle 5"/>
          <p:cNvSpPr>
            <a:spLocks noGrp="1"/>
          </p:cNvSpPr>
          <p:nvPr>
            <p:ph type="subTitle" idx="1"/>
          </p:nvPr>
        </p:nvSpPr>
        <p:spPr>
          <a:xfrm>
            <a:off x="533400" y="3276600"/>
            <a:ext cx="5943600" cy="908050"/>
          </a:xfrm>
        </p:spPr>
        <p:txBody>
          <a:bodyPr/>
          <a:lstStyle/>
          <a:p>
            <a:r>
              <a:rPr lang="en-US" altLang="en-US" sz="2800" dirty="0" smtClean="0"/>
              <a:t>Gina Malczewski, Midland Section</a:t>
            </a:r>
            <a:br>
              <a:rPr lang="en-US" altLang="en-US" sz="2800" dirty="0" smtClean="0"/>
            </a:br>
            <a:endParaRPr lang="en-US" altLang="en-US" sz="2800" dirty="0" smtClean="0"/>
          </a:p>
        </p:txBody>
      </p:sp>
    </p:spTree>
    <p:extLst>
      <p:ext uri="{BB962C8B-B14F-4D97-AF65-F5344CB8AC3E}">
        <p14:creationId xmlns:p14="http://schemas.microsoft.com/office/powerpoint/2010/main" val="198273897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smtClean="0">
                <a:solidFill>
                  <a:srgbClr val="A14C05"/>
                </a:solidFill>
              </a:rPr>
              <a:t>OVERVIEW</a:t>
            </a:r>
          </a:p>
        </p:txBody>
      </p:sp>
      <p:sp>
        <p:nvSpPr>
          <p:cNvPr id="7171" name="Content Placeholder 2"/>
          <p:cNvSpPr>
            <a:spLocks noGrp="1"/>
          </p:cNvSpPr>
          <p:nvPr>
            <p:ph idx="1"/>
          </p:nvPr>
        </p:nvSpPr>
        <p:spPr/>
        <p:txBody>
          <a:bodyPr/>
          <a:lstStyle/>
          <a:p>
            <a:r>
              <a:rPr lang="en-US" altLang="en-US" sz="2800" dirty="0" smtClean="0"/>
              <a:t>What type of collaboration,?</a:t>
            </a:r>
          </a:p>
          <a:p>
            <a:pPr>
              <a:spcAft>
                <a:spcPts val="600"/>
              </a:spcAft>
            </a:pPr>
            <a:r>
              <a:rPr lang="en-US" altLang="en-US" sz="2800" dirty="0" smtClean="0"/>
              <a:t>What are areas of overlapping</a:t>
            </a:r>
          </a:p>
          <a:p>
            <a:pPr lvl="1">
              <a:spcAft>
                <a:spcPts val="600"/>
              </a:spcAft>
              <a:buFontTx/>
              <a:buNone/>
            </a:pPr>
            <a:r>
              <a:rPr lang="en-US" altLang="en-US" sz="2600" dirty="0" smtClean="0"/>
              <a:t> interest or unmet  need?</a:t>
            </a:r>
          </a:p>
          <a:p>
            <a:r>
              <a:rPr lang="en-US" altLang="en-US" sz="2800" dirty="0" smtClean="0"/>
              <a:t>Considerations</a:t>
            </a:r>
          </a:p>
        </p:txBody>
      </p:sp>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rgbClr val="0039A6"/>
                </a:solidFill>
              </a:rPr>
              <a:t>American Chemical Society</a:t>
            </a: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B4E316-446A-4052-A103-B84C7B6EA22F}" type="slidenum">
              <a:rPr lang="en-GB" altLang="en-US" smtClean="0">
                <a:solidFill>
                  <a:srgbClr val="0039A6"/>
                </a:solidFill>
              </a:rPr>
              <a:pPr eaLnBrk="1" hangingPunct="1"/>
              <a:t>26</a:t>
            </a:fld>
            <a:endParaRPr lang="en-GB" altLang="en-US" dirty="0" smtClean="0">
              <a:solidFill>
                <a:srgbClr val="0039A6"/>
              </a:solidFill>
            </a:endParaRPr>
          </a:p>
        </p:txBody>
      </p:sp>
      <p:pic>
        <p:nvPicPr>
          <p:cNvPr id="71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758" t="13913" r="13287" b="7826"/>
          <a:stretch>
            <a:fillRect/>
          </a:stretch>
        </p:blipFill>
        <p:spPr bwMode="auto">
          <a:xfrm>
            <a:off x="6286500" y="1928813"/>
            <a:ext cx="26066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0383" r="10190"/>
          <a:stretch>
            <a:fillRect/>
          </a:stretch>
        </p:blipFill>
        <p:spPr bwMode="auto">
          <a:xfrm>
            <a:off x="2071688" y="4071938"/>
            <a:ext cx="3357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1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600" dirty="0" smtClean="0">
                <a:solidFill>
                  <a:srgbClr val="A14C05"/>
                </a:solidFill>
              </a:rPr>
              <a:t>Types of Collaboration</a:t>
            </a:r>
          </a:p>
        </p:txBody>
      </p:sp>
      <p:sp>
        <p:nvSpPr>
          <p:cNvPr id="3" name="Content Placeholder 2"/>
          <p:cNvSpPr>
            <a:spLocks noGrp="1"/>
          </p:cNvSpPr>
          <p:nvPr>
            <p:ph idx="1"/>
          </p:nvPr>
        </p:nvSpPr>
        <p:spPr>
          <a:xfrm>
            <a:off x="827088" y="1500188"/>
            <a:ext cx="7859712" cy="2571750"/>
          </a:xfrm>
        </p:spPr>
        <p:txBody>
          <a:bodyPr/>
          <a:lstStyle/>
          <a:p>
            <a:r>
              <a:rPr lang="en-US" altLang="en-US" sz="2800" dirty="0" smtClean="0"/>
              <a:t>One or the other provides speakers</a:t>
            </a:r>
          </a:p>
          <a:p>
            <a:r>
              <a:rPr lang="en-US" altLang="en-US" sz="2800" dirty="0" smtClean="0"/>
              <a:t>The collaborator provides a venue</a:t>
            </a:r>
          </a:p>
          <a:p>
            <a:r>
              <a:rPr lang="en-US" altLang="en-US" sz="2800" dirty="0" smtClean="0"/>
              <a:t>The collaborator provides a support package, including venue, publicity, assistance</a:t>
            </a:r>
          </a:p>
          <a:p>
            <a:pPr>
              <a:buFontTx/>
              <a:buNone/>
            </a:pPr>
            <a:endParaRPr lang="en-US" altLang="en-US" sz="2400" dirty="0" smtClean="0"/>
          </a:p>
          <a:p>
            <a:endParaRPr lang="en-US" altLang="en-US" sz="2400" dirty="0" smtClean="0"/>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rgbClr val="0039A6"/>
                </a:solidFill>
              </a:rPr>
              <a:t>American Chemical Society</a:t>
            </a:r>
          </a:p>
        </p:txBody>
      </p:sp>
      <p:sp>
        <p:nvSpPr>
          <p:cNvPr id="81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FF6F7F-76EE-457D-B191-901B1A82F679}" type="slidenum">
              <a:rPr lang="en-GB" altLang="en-US" smtClean="0">
                <a:solidFill>
                  <a:srgbClr val="0039A6"/>
                </a:solidFill>
              </a:rPr>
              <a:pPr eaLnBrk="1" hangingPunct="1"/>
              <a:t>27</a:t>
            </a:fld>
            <a:endParaRPr lang="en-GB" altLang="en-US" dirty="0" smtClean="0">
              <a:solidFill>
                <a:srgbClr val="0039A6"/>
              </a:solidFill>
            </a:endParaRPr>
          </a:p>
        </p:txBody>
      </p:sp>
      <p:pic>
        <p:nvPicPr>
          <p:cNvPr id="819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8938" y="4429125"/>
            <a:ext cx="3429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3714750"/>
            <a:ext cx="24368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38576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60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85813" y="0"/>
            <a:ext cx="5616575" cy="642938"/>
          </a:xfrm>
        </p:spPr>
        <p:txBody>
          <a:bodyPr/>
          <a:lstStyle/>
          <a:p>
            <a:r>
              <a:rPr lang="en-US" altLang="en-US" sz="2800" dirty="0" smtClean="0">
                <a:solidFill>
                  <a:srgbClr val="A14C05"/>
                </a:solidFill>
              </a:rPr>
              <a:t>Areas of overlap</a:t>
            </a:r>
            <a:r>
              <a:rPr lang="en-US" altLang="en-US" dirty="0" smtClean="0">
                <a:solidFill>
                  <a:srgbClr val="A14C05"/>
                </a:solidFill>
              </a:rPr>
              <a:t> </a:t>
            </a:r>
            <a:r>
              <a:rPr lang="en-US" altLang="en-US" dirty="0" smtClean="0"/>
              <a:t>(continued)</a:t>
            </a:r>
          </a:p>
        </p:txBody>
      </p:sp>
      <p:sp>
        <p:nvSpPr>
          <p:cNvPr id="3" name="Content Placeholder 2"/>
          <p:cNvSpPr>
            <a:spLocks noGrp="1"/>
          </p:cNvSpPr>
          <p:nvPr>
            <p:ph idx="1"/>
          </p:nvPr>
        </p:nvSpPr>
        <p:spPr>
          <a:xfrm>
            <a:off x="714375" y="785813"/>
            <a:ext cx="7859713" cy="4424362"/>
          </a:xfrm>
        </p:spPr>
        <p:txBody>
          <a:bodyPr/>
          <a:lstStyle/>
          <a:p>
            <a:r>
              <a:rPr lang="en-US" altLang="en-US" sz="2800" dirty="0" smtClean="0"/>
              <a:t>Libraries</a:t>
            </a:r>
          </a:p>
          <a:p>
            <a:pPr lvl="1">
              <a:buFont typeface="Arial" pitchFamily="34" charset="0"/>
              <a:buChar char="•"/>
            </a:pPr>
            <a:r>
              <a:rPr lang="en-US" altLang="en-US" sz="2200" dirty="0" smtClean="0"/>
              <a:t>Open-ended</a:t>
            </a:r>
          </a:p>
          <a:p>
            <a:r>
              <a:rPr lang="en-US" altLang="en-US" sz="2800" dirty="0" smtClean="0"/>
              <a:t>Big Brothers/Big Sisters or After school providers</a:t>
            </a:r>
          </a:p>
          <a:p>
            <a:pPr lvl="1">
              <a:buFont typeface="Arial" pitchFamily="34" charset="0"/>
              <a:buChar char="•"/>
            </a:pPr>
            <a:r>
              <a:rPr lang="en-US" altLang="en-US" sz="2200" dirty="0" smtClean="0"/>
              <a:t>Hands-on activities</a:t>
            </a:r>
          </a:p>
          <a:p>
            <a:r>
              <a:rPr lang="en-US" altLang="en-US" sz="2800" dirty="0" smtClean="0"/>
              <a:t>Community Foundations or large events (malls, fairs) WALK BYs</a:t>
            </a:r>
          </a:p>
          <a:p>
            <a:pPr lvl="1">
              <a:spcAft>
                <a:spcPts val="600"/>
              </a:spcAft>
              <a:buFont typeface="Arial" pitchFamily="34" charset="0"/>
              <a:buChar char="•"/>
            </a:pPr>
            <a:r>
              <a:rPr lang="en-US" altLang="en-US" sz="2200" dirty="0" smtClean="0"/>
              <a:t>Demos</a:t>
            </a:r>
          </a:p>
          <a:p>
            <a:pPr lvl="1">
              <a:spcAft>
                <a:spcPts val="600"/>
              </a:spcAft>
              <a:buFont typeface="Arial" pitchFamily="34" charset="0"/>
              <a:buChar char="•"/>
            </a:pPr>
            <a:r>
              <a:rPr lang="en-US" altLang="en-US" sz="2200" dirty="0" smtClean="0"/>
              <a:t>Hands-on</a:t>
            </a:r>
          </a:p>
          <a:p>
            <a:pPr>
              <a:spcAft>
                <a:spcPts val="600"/>
              </a:spcAft>
            </a:pPr>
            <a:r>
              <a:rPr lang="en-US" altLang="en-US" sz="2800" dirty="0" smtClean="0"/>
              <a:t>Individuals</a:t>
            </a:r>
          </a:p>
          <a:p>
            <a:pPr lvl="1">
              <a:buFont typeface="Arial" pitchFamily="34" charset="0"/>
              <a:buChar char="•"/>
            </a:pPr>
            <a:r>
              <a:rPr lang="en-US" altLang="en-US" sz="2000" dirty="0" smtClean="0"/>
              <a:t>Science cafes	</a:t>
            </a:r>
          </a:p>
        </p:txBody>
      </p:sp>
      <p:sp>
        <p:nvSpPr>
          <p:cNvPr id="92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rgbClr val="0039A6"/>
                </a:solidFill>
              </a:rPr>
              <a:t>American Chemical Society</a:t>
            </a:r>
          </a:p>
        </p:txBody>
      </p:sp>
      <p:sp>
        <p:nvSpPr>
          <p:cNvPr id="92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16B085-0F61-43FE-A37A-F01EC7D93CFC}" type="slidenum">
              <a:rPr lang="en-GB" altLang="en-US" smtClean="0">
                <a:solidFill>
                  <a:srgbClr val="0039A6"/>
                </a:solidFill>
              </a:rPr>
              <a:pPr eaLnBrk="1" hangingPunct="1"/>
              <a:t>28</a:t>
            </a:fld>
            <a:endParaRPr lang="en-GB" altLang="en-US" dirty="0" smtClean="0">
              <a:solidFill>
                <a:srgbClr val="0039A6"/>
              </a:solidFill>
            </a:endParaRPr>
          </a:p>
        </p:txBody>
      </p:sp>
      <p:pic>
        <p:nvPicPr>
          <p:cNvPr id="9222" name="Picture 2" descr="P:\DC Employees\MRivard 2014 ACS\2014 fair pictures\DSC01941.JPG"/>
          <p:cNvPicPr>
            <a:picLocks noChangeAspect="1" noChangeArrowheads="1"/>
          </p:cNvPicPr>
          <p:nvPr/>
        </p:nvPicPr>
        <p:blipFill>
          <a:blip r:embed="rId2" cstate="print">
            <a:extLst>
              <a:ext uri="{28A0092B-C50C-407E-A947-70E740481C1C}">
                <a14:useLocalDpi xmlns:a14="http://schemas.microsoft.com/office/drawing/2010/main" val="0"/>
              </a:ext>
            </a:extLst>
          </a:blip>
          <a:srcRect r="9676"/>
          <a:stretch>
            <a:fillRect/>
          </a:stretch>
        </p:blipFill>
        <p:spPr bwMode="auto">
          <a:xfrm>
            <a:off x="6191250" y="4071938"/>
            <a:ext cx="2667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688" y="4429125"/>
            <a:ext cx="292893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11029" t="33534" r="74379" b="32607"/>
          <a:stretch>
            <a:fillRect/>
          </a:stretch>
        </p:blipFill>
        <p:spPr bwMode="auto">
          <a:xfrm>
            <a:off x="7429500" y="1071563"/>
            <a:ext cx="13620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094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rgbClr val="0039A6"/>
                </a:solidFill>
              </a:rPr>
              <a:t>American Chemical Society</a:t>
            </a: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74022D-2D7D-4DCC-90EE-C1D7C4285472}" type="slidenum">
              <a:rPr lang="en-GB" altLang="en-US" smtClean="0">
                <a:solidFill>
                  <a:srgbClr val="0039A6"/>
                </a:solidFill>
              </a:rPr>
              <a:pPr eaLnBrk="1" hangingPunct="1"/>
              <a:t>29</a:t>
            </a:fld>
            <a:endParaRPr lang="en-GB" altLang="en-US" dirty="0" smtClean="0">
              <a:solidFill>
                <a:srgbClr val="0039A6"/>
              </a:solidFill>
            </a:endParaRPr>
          </a:p>
        </p:txBody>
      </p:sp>
      <p:sp>
        <p:nvSpPr>
          <p:cNvPr id="10244" name="Rectangle 2"/>
          <p:cNvSpPr>
            <a:spLocks noGrp="1" noChangeArrowheads="1"/>
          </p:cNvSpPr>
          <p:nvPr>
            <p:ph type="title"/>
          </p:nvPr>
        </p:nvSpPr>
        <p:spPr>
          <a:xfrm>
            <a:off x="785813" y="0"/>
            <a:ext cx="5616575" cy="714375"/>
          </a:xfrm>
        </p:spPr>
        <p:txBody>
          <a:bodyPr/>
          <a:lstStyle/>
          <a:p>
            <a:pPr eaLnBrk="1" hangingPunct="1"/>
            <a:r>
              <a:rPr lang="en-GB" altLang="en-US" sz="3600" dirty="0" smtClean="0">
                <a:solidFill>
                  <a:srgbClr val="A14C05"/>
                </a:solidFill>
              </a:rPr>
              <a:t>Considerations</a:t>
            </a:r>
          </a:p>
        </p:txBody>
      </p:sp>
      <p:sp>
        <p:nvSpPr>
          <p:cNvPr id="8197" name="Rectangle 3"/>
          <p:cNvSpPr>
            <a:spLocks noGrp="1" noChangeArrowheads="1"/>
          </p:cNvSpPr>
          <p:nvPr>
            <p:ph type="body" idx="1"/>
          </p:nvPr>
        </p:nvSpPr>
        <p:spPr>
          <a:xfrm>
            <a:off x="642938" y="714375"/>
            <a:ext cx="7859712" cy="4983163"/>
          </a:xfrm>
        </p:spPr>
        <p:txBody>
          <a:bodyPr/>
          <a:lstStyle/>
          <a:p>
            <a:pPr eaLnBrk="1" hangingPunct="1"/>
            <a:r>
              <a:rPr lang="en-GB" altLang="en-US" sz="2800" dirty="0" smtClean="0"/>
              <a:t>Cost </a:t>
            </a:r>
          </a:p>
          <a:p>
            <a:pPr lvl="1" eaLnBrk="1" hangingPunct="1">
              <a:spcAft>
                <a:spcPts val="600"/>
              </a:spcAft>
              <a:buFont typeface="Arial" pitchFamily="34" charset="0"/>
              <a:buChar char="•"/>
            </a:pPr>
            <a:r>
              <a:rPr lang="en-GB" altLang="en-US" sz="2400" dirty="0" smtClean="0"/>
              <a:t>Schools should be free</a:t>
            </a:r>
          </a:p>
          <a:p>
            <a:pPr lvl="1" eaLnBrk="1" hangingPunct="1">
              <a:spcAft>
                <a:spcPts val="600"/>
              </a:spcAft>
              <a:buFont typeface="Arial" pitchFamily="34" charset="0"/>
              <a:buChar char="•"/>
            </a:pPr>
            <a:r>
              <a:rPr lang="en-GB" altLang="en-US" sz="2400" dirty="0" smtClean="0"/>
              <a:t>Non-profit fees</a:t>
            </a:r>
          </a:p>
          <a:p>
            <a:pPr lvl="1" eaLnBrk="1" hangingPunct="1">
              <a:spcAft>
                <a:spcPts val="600"/>
              </a:spcAft>
              <a:buFont typeface="Arial" pitchFamily="34" charset="0"/>
              <a:buChar char="•"/>
            </a:pPr>
            <a:r>
              <a:rPr lang="en-GB" altLang="en-US" sz="2400" dirty="0" smtClean="0"/>
              <a:t>Membership and reduced rates?</a:t>
            </a:r>
          </a:p>
          <a:p>
            <a:pPr lvl="1" eaLnBrk="1" hangingPunct="1">
              <a:spcAft>
                <a:spcPts val="600"/>
              </a:spcAft>
              <a:buFont typeface="Arial" pitchFamily="34" charset="0"/>
              <a:buChar char="•"/>
            </a:pPr>
            <a:r>
              <a:rPr lang="en-GB" altLang="en-US" sz="2400" dirty="0" smtClean="0"/>
              <a:t>Should </a:t>
            </a:r>
            <a:r>
              <a:rPr lang="en-GB" altLang="en-US" sz="2400" b="1" dirty="0" smtClean="0"/>
              <a:t>you</a:t>
            </a:r>
            <a:r>
              <a:rPr lang="en-GB" altLang="en-US" sz="2400" dirty="0" smtClean="0"/>
              <a:t> charge?</a:t>
            </a:r>
          </a:p>
          <a:p>
            <a:pPr eaLnBrk="1" hangingPunct="1"/>
            <a:r>
              <a:rPr lang="en-GB" altLang="en-US" sz="2800" dirty="0" smtClean="0"/>
              <a:t>Insurance (Peggy Jones)</a:t>
            </a:r>
          </a:p>
          <a:p>
            <a:pPr eaLnBrk="1" hangingPunct="1"/>
            <a:r>
              <a:rPr lang="en-GB" altLang="en-US" sz="2800" dirty="0" smtClean="0"/>
              <a:t>Publicity (can they help?)</a:t>
            </a:r>
          </a:p>
          <a:p>
            <a:pPr lvl="1" eaLnBrk="1" hangingPunct="1">
              <a:spcAft>
                <a:spcPts val="600"/>
              </a:spcAft>
              <a:buFont typeface="Arial" pitchFamily="34" charset="0"/>
              <a:buChar char="•"/>
            </a:pPr>
            <a:r>
              <a:rPr lang="en-GB" altLang="en-US" sz="2400" dirty="0" smtClean="0"/>
              <a:t>Joint press releases</a:t>
            </a:r>
          </a:p>
          <a:p>
            <a:pPr lvl="1" eaLnBrk="1" hangingPunct="1">
              <a:spcAft>
                <a:spcPts val="600"/>
              </a:spcAft>
              <a:buFont typeface="Arial" pitchFamily="34" charset="0"/>
              <a:buChar char="•"/>
            </a:pPr>
            <a:r>
              <a:rPr lang="en-GB" altLang="en-US" sz="2400" dirty="0" smtClean="0"/>
              <a:t>Newsletters</a:t>
            </a:r>
          </a:p>
          <a:p>
            <a:pPr lvl="1" eaLnBrk="1" hangingPunct="1">
              <a:spcAft>
                <a:spcPts val="600"/>
              </a:spcAft>
              <a:buFont typeface="Arial" pitchFamily="34" charset="0"/>
              <a:buChar char="•"/>
            </a:pPr>
            <a:r>
              <a:rPr lang="en-GB" altLang="en-US" sz="2400" dirty="0" smtClean="0"/>
              <a:t>Parent contacts</a:t>
            </a:r>
          </a:p>
          <a:p>
            <a:pPr eaLnBrk="1" hangingPunct="1">
              <a:spcAft>
                <a:spcPts val="600"/>
              </a:spcAft>
            </a:pPr>
            <a:r>
              <a:rPr lang="en-GB" altLang="en-US" sz="2800" dirty="0" smtClean="0"/>
              <a:t>Themes</a:t>
            </a:r>
          </a:p>
          <a:p>
            <a:pPr lvl="1" eaLnBrk="1" hangingPunct="1"/>
            <a:endParaRPr lang="en-GB" altLang="en-US" sz="2600" dirty="0" smtClean="0"/>
          </a:p>
        </p:txBody>
      </p:sp>
      <p:pic>
        <p:nvPicPr>
          <p:cNvPr id="1024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688" y="1214438"/>
            <a:ext cx="18573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378618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247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animEffect transition="in" filter="dissolve">
                                      <p:cBhvr>
                                        <p:cTn id="7" dur="500"/>
                                        <p:tgtEl>
                                          <p:spTgt spid="819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7">
                                            <p:txEl>
                                              <p:pRg st="2" end="2"/>
                                            </p:txEl>
                                          </p:spTgt>
                                        </p:tgtEl>
                                        <p:attrNameLst>
                                          <p:attrName>style.visibility</p:attrName>
                                        </p:attrNameLst>
                                      </p:cBhvr>
                                      <p:to>
                                        <p:strVal val="visible"/>
                                      </p:to>
                                    </p:set>
                                    <p:animEffect transition="in" filter="dissolve">
                                      <p:cBhvr>
                                        <p:cTn id="10" dur="500"/>
                                        <p:tgtEl>
                                          <p:spTgt spid="819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197">
                                            <p:txEl>
                                              <p:pRg st="3" end="3"/>
                                            </p:txEl>
                                          </p:spTgt>
                                        </p:tgtEl>
                                        <p:attrNameLst>
                                          <p:attrName>style.visibility</p:attrName>
                                        </p:attrNameLst>
                                      </p:cBhvr>
                                      <p:to>
                                        <p:strVal val="visible"/>
                                      </p:to>
                                    </p:set>
                                    <p:animEffect transition="in" filter="dissolve">
                                      <p:cBhvr>
                                        <p:cTn id="13" dur="500"/>
                                        <p:tgtEl>
                                          <p:spTgt spid="8197">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197">
                                            <p:txEl>
                                              <p:pRg st="4" end="4"/>
                                            </p:txEl>
                                          </p:spTgt>
                                        </p:tgtEl>
                                        <p:attrNameLst>
                                          <p:attrName>style.visibility</p:attrName>
                                        </p:attrNameLst>
                                      </p:cBhvr>
                                      <p:to>
                                        <p:strVal val="visible"/>
                                      </p:to>
                                    </p:set>
                                    <p:animEffect transition="in" filter="dissolve">
                                      <p:cBhvr>
                                        <p:cTn id="16" dur="500"/>
                                        <p:tgtEl>
                                          <p:spTgt spid="819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197">
                                            <p:txEl>
                                              <p:pRg st="7" end="7"/>
                                            </p:txEl>
                                          </p:spTgt>
                                        </p:tgtEl>
                                        <p:attrNameLst>
                                          <p:attrName>style.visibility</p:attrName>
                                        </p:attrNameLst>
                                      </p:cBhvr>
                                      <p:to>
                                        <p:strVal val="visible"/>
                                      </p:to>
                                    </p:set>
                                    <p:animEffect transition="in" filter="dissolve">
                                      <p:cBhvr>
                                        <p:cTn id="21" dur="500"/>
                                        <p:tgtEl>
                                          <p:spTgt spid="8197">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197">
                                            <p:txEl>
                                              <p:pRg st="8" end="8"/>
                                            </p:txEl>
                                          </p:spTgt>
                                        </p:tgtEl>
                                        <p:attrNameLst>
                                          <p:attrName>style.visibility</p:attrName>
                                        </p:attrNameLst>
                                      </p:cBhvr>
                                      <p:to>
                                        <p:strVal val="visible"/>
                                      </p:to>
                                    </p:set>
                                    <p:animEffect transition="in" filter="dissolve">
                                      <p:cBhvr>
                                        <p:cTn id="24" dur="500"/>
                                        <p:tgtEl>
                                          <p:spTgt spid="8197">
                                            <p:txEl>
                                              <p:pRg st="8" end="8"/>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197">
                                            <p:txEl>
                                              <p:pRg st="9" end="9"/>
                                            </p:txEl>
                                          </p:spTgt>
                                        </p:tgtEl>
                                        <p:attrNameLst>
                                          <p:attrName>style.visibility</p:attrName>
                                        </p:attrNameLst>
                                      </p:cBhvr>
                                      <p:to>
                                        <p:strVal val="visible"/>
                                      </p:to>
                                    </p:set>
                                    <p:animEffect transition="in" filter="dissolve">
                                      <p:cBhvr>
                                        <p:cTn id="27" dur="500"/>
                                        <p:tgtEl>
                                          <p:spTgt spid="81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Communicating about Your Event to the Public:  Benefits</a:t>
            </a:r>
          </a:p>
        </p:txBody>
      </p:sp>
      <p:sp>
        <p:nvSpPr>
          <p:cNvPr id="107523" name="Rectangle 3"/>
          <p:cNvSpPr>
            <a:spLocks noGrp="1" noChangeArrowheads="1"/>
          </p:cNvSpPr>
          <p:nvPr>
            <p:ph type="body" idx="1"/>
          </p:nvPr>
        </p:nvSpPr>
        <p:spPr>
          <a:xfrm>
            <a:off x="914400" y="1676400"/>
            <a:ext cx="7859712" cy="4495800"/>
          </a:xfrm>
        </p:spPr>
        <p:txBody>
          <a:bodyPr/>
          <a:lstStyle/>
          <a:p>
            <a:pPr eaLnBrk="1" hangingPunct="1"/>
            <a:r>
              <a:rPr lang="en-US" sz="2200" dirty="0" smtClean="0"/>
              <a:t>Generate attendance</a:t>
            </a:r>
          </a:p>
          <a:p>
            <a:pPr eaLnBrk="1" hangingPunct="1"/>
            <a:r>
              <a:rPr lang="en-US" sz="2200" dirty="0" smtClean="0"/>
              <a:t>Become better known in the community</a:t>
            </a:r>
          </a:p>
          <a:p>
            <a:pPr eaLnBrk="1" hangingPunct="1"/>
            <a:r>
              <a:rPr lang="en-US" sz="2200" dirty="0"/>
              <a:t>Demonstrate chemistry’s relevancy</a:t>
            </a:r>
          </a:p>
          <a:p>
            <a:pPr eaLnBrk="1" hangingPunct="1"/>
            <a:r>
              <a:rPr lang="en-US" sz="2200" dirty="0" smtClean="0"/>
              <a:t>Encourage youngsters to study chemistry</a:t>
            </a:r>
          </a:p>
          <a:p>
            <a:pPr eaLnBrk="1" hangingPunct="1"/>
            <a:r>
              <a:rPr lang="en-US" sz="2200" dirty="0" smtClean="0"/>
              <a:t>Attract new members</a:t>
            </a:r>
          </a:p>
          <a:p>
            <a:pPr eaLnBrk="1" hangingPunct="1"/>
            <a:r>
              <a:rPr lang="en-US" sz="2200" dirty="0" smtClean="0"/>
              <a:t>Energize current members</a:t>
            </a:r>
          </a:p>
          <a:p>
            <a:pPr eaLnBrk="1" hangingPunct="1"/>
            <a:r>
              <a:rPr lang="en-US" sz="2200" dirty="0" smtClean="0"/>
              <a:t>Spark partnerships with other groups</a:t>
            </a:r>
          </a:p>
          <a:p>
            <a:pPr marL="0" indent="0" algn="ctr" eaLnBrk="1" hangingPunct="1">
              <a:buNone/>
            </a:pPr>
            <a:r>
              <a:rPr lang="en-US" sz="2400" b="1" dirty="0" smtClean="0"/>
              <a:t>Help the public learn about the </a:t>
            </a:r>
          </a:p>
          <a:p>
            <a:pPr marL="0" indent="0" algn="ctr" eaLnBrk="1" hangingPunct="1">
              <a:buNone/>
            </a:pPr>
            <a:r>
              <a:rPr lang="en-US" sz="2400" b="1" dirty="0" smtClean="0"/>
              <a:t>good work of chemists</a:t>
            </a:r>
          </a:p>
          <a:p>
            <a:pPr marL="457200" lvl="1" indent="0" eaLnBrk="1" hangingPunct="1">
              <a:buNone/>
            </a:pPr>
            <a:r>
              <a:rPr lang="en-US" dirty="0"/>
              <a:t>	</a:t>
            </a:r>
            <a:r>
              <a:rPr lang="en-US" dirty="0" smtClean="0"/>
              <a:t>		</a:t>
            </a:r>
          </a:p>
          <a:p>
            <a:pPr marL="457200" lvl="1" indent="0" eaLnBrk="1" hangingPunct="1">
              <a:buNone/>
            </a:pPr>
            <a:endParaRPr lang="en-US" dirty="0" smtClean="0"/>
          </a:p>
        </p:txBody>
      </p:sp>
      <p:sp>
        <p:nvSpPr>
          <p:cNvPr id="2" name="Slide Number Placeholder 1"/>
          <p:cNvSpPr>
            <a:spLocks noGrp="1"/>
          </p:cNvSpPr>
          <p:nvPr>
            <p:ph type="sldNum" sz="quarter" idx="11"/>
          </p:nvPr>
        </p:nvSpPr>
        <p:spPr/>
        <p:txBody>
          <a:bodyPr/>
          <a:lstStyle/>
          <a:p>
            <a:pPr>
              <a:defRPr/>
            </a:pPr>
            <a:fld id="{CDF633C7-CE21-4C8B-8F7A-0A57796D31B4}" type="slidenum">
              <a:rPr lang="en-GB" smtClean="0"/>
              <a:pPr>
                <a:defRPr/>
              </a:pPr>
              <a:t>3</a:t>
            </a:fld>
            <a:endParaRPr lang="en-GB" dirty="0"/>
          </a:p>
        </p:txBody>
      </p:sp>
    </p:spTree>
    <p:extLst>
      <p:ext uri="{BB962C8B-B14F-4D97-AF65-F5344CB8AC3E}">
        <p14:creationId xmlns:p14="http://schemas.microsoft.com/office/powerpoint/2010/main" val="2727017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663945-FD7B-430D-A3FC-5966C34CE1F4}" type="slidenum">
              <a:rPr lang="en-GB" altLang="en-US" smtClean="0">
                <a:solidFill>
                  <a:schemeClr val="bg1"/>
                </a:solidFill>
              </a:rPr>
              <a:pPr eaLnBrk="1" hangingPunct="1"/>
              <a:t>30</a:t>
            </a:fld>
            <a:endParaRPr lang="en-GB" altLang="en-US" dirty="0" smtClean="0">
              <a:solidFill>
                <a:schemeClr val="bg1"/>
              </a:solidFill>
            </a:endParaRPr>
          </a:p>
        </p:txBody>
      </p:sp>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smtClean="0">
                <a:solidFill>
                  <a:schemeClr val="bg1"/>
                </a:solidFill>
              </a:rPr>
              <a:t>American Chemical Society</a:t>
            </a:r>
          </a:p>
        </p:txBody>
      </p:sp>
      <p:sp>
        <p:nvSpPr>
          <p:cNvPr id="11268" name="Rectangle 2"/>
          <p:cNvSpPr>
            <a:spLocks noGrp="1" noChangeArrowheads="1"/>
          </p:cNvSpPr>
          <p:nvPr>
            <p:ph type="title"/>
          </p:nvPr>
        </p:nvSpPr>
        <p:spPr/>
        <p:txBody>
          <a:bodyPr/>
          <a:lstStyle/>
          <a:p>
            <a:pPr eaLnBrk="1" hangingPunct="1"/>
            <a:r>
              <a:rPr lang="en-GB" altLang="en-US" sz="3200" dirty="0" smtClean="0">
                <a:solidFill>
                  <a:srgbClr val="A14C05"/>
                </a:solidFill>
              </a:rPr>
              <a:t>SUMMARY</a:t>
            </a:r>
          </a:p>
        </p:txBody>
      </p:sp>
      <p:sp>
        <p:nvSpPr>
          <p:cNvPr id="9221" name="Rectangle 3"/>
          <p:cNvSpPr>
            <a:spLocks noGrp="1" noChangeArrowheads="1"/>
          </p:cNvSpPr>
          <p:nvPr>
            <p:ph type="body" idx="1"/>
          </p:nvPr>
        </p:nvSpPr>
        <p:spPr>
          <a:xfrm>
            <a:off x="533400" y="1447800"/>
            <a:ext cx="8229600" cy="4352925"/>
          </a:xfrm>
        </p:spPr>
        <p:txBody>
          <a:bodyPr/>
          <a:lstStyle/>
          <a:p>
            <a:pPr eaLnBrk="1" hangingPunct="1"/>
            <a:r>
              <a:rPr lang="en-GB" altLang="en-US" sz="2800" dirty="0" smtClean="0"/>
              <a:t>Determine what you need and  choose collaborators accordingly (or if they seek you out, what will you get from the relationship?)</a:t>
            </a:r>
          </a:p>
          <a:p>
            <a:pPr lvl="1" eaLnBrk="1" hangingPunct="1"/>
            <a:endParaRPr lang="en-GB" altLang="en-US" sz="1400" dirty="0" smtClean="0"/>
          </a:p>
          <a:p>
            <a:pPr eaLnBrk="1" hangingPunct="1"/>
            <a:r>
              <a:rPr lang="en-GB" altLang="en-US" sz="2800" dirty="0" smtClean="0"/>
              <a:t>Determine  cost to do and price to charge</a:t>
            </a:r>
          </a:p>
          <a:p>
            <a:pPr eaLnBrk="1" hangingPunct="1"/>
            <a:endParaRPr lang="en-GB" altLang="en-US" sz="1400" dirty="0" smtClean="0"/>
          </a:p>
          <a:p>
            <a:pPr eaLnBrk="1" hangingPunct="1"/>
            <a:r>
              <a:rPr lang="en-GB" altLang="en-US" sz="2800" dirty="0" smtClean="0"/>
              <a:t>Publicity options</a:t>
            </a:r>
          </a:p>
          <a:p>
            <a:pPr eaLnBrk="1" hangingPunct="1"/>
            <a:endParaRPr lang="en-GB" altLang="en-US" sz="1400" dirty="0" smtClean="0"/>
          </a:p>
          <a:p>
            <a:pPr eaLnBrk="1" hangingPunct="1"/>
            <a:r>
              <a:rPr lang="en-GB" altLang="en-US" sz="2800" dirty="0" smtClean="0">
                <a:solidFill>
                  <a:schemeClr val="accent2"/>
                </a:solidFill>
              </a:rPr>
              <a:t>Collaborations  are beneficial: can broaden your audience  and can save you time, effort and/or money!</a:t>
            </a:r>
          </a:p>
          <a:p>
            <a:pPr eaLnBrk="1" hangingPunct="1">
              <a:buFontTx/>
              <a:buNone/>
            </a:pPr>
            <a:endParaRPr lang="en-GB" altLang="en-US" sz="2800" dirty="0" smtClean="0"/>
          </a:p>
        </p:txBody>
      </p:sp>
    </p:spTree>
    <p:extLst>
      <p:ext uri="{BB962C8B-B14F-4D97-AF65-F5344CB8AC3E}">
        <p14:creationId xmlns:p14="http://schemas.microsoft.com/office/powerpoint/2010/main" val="315920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dissolve">
                                      <p:cBhvr>
                                        <p:cTn id="7" dur="5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21">
                                            <p:txEl>
                                              <p:pRg st="2" end="2"/>
                                            </p:txEl>
                                          </p:spTgt>
                                        </p:tgtEl>
                                        <p:attrNameLst>
                                          <p:attrName>style.visibility</p:attrName>
                                        </p:attrNameLst>
                                      </p:cBhvr>
                                      <p:to>
                                        <p:strVal val="visible"/>
                                      </p:to>
                                    </p:set>
                                    <p:animEffect transition="in" filter="dissolve">
                                      <p:cBhvr>
                                        <p:cTn id="12" dur="500"/>
                                        <p:tgtEl>
                                          <p:spTgt spid="92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221">
                                            <p:txEl>
                                              <p:pRg st="4" end="4"/>
                                            </p:txEl>
                                          </p:spTgt>
                                        </p:tgtEl>
                                        <p:attrNameLst>
                                          <p:attrName>style.visibility</p:attrName>
                                        </p:attrNameLst>
                                      </p:cBhvr>
                                      <p:to>
                                        <p:strVal val="visible"/>
                                      </p:to>
                                    </p:set>
                                    <p:animEffect transition="in" filter="dissolve">
                                      <p:cBhvr>
                                        <p:cTn id="17" dur="500"/>
                                        <p:tgtEl>
                                          <p:spTgt spid="922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221">
                                            <p:txEl>
                                              <p:pRg st="6" end="6"/>
                                            </p:txEl>
                                          </p:spTgt>
                                        </p:tgtEl>
                                        <p:attrNameLst>
                                          <p:attrName>style.visibility</p:attrName>
                                        </p:attrNameLst>
                                      </p:cBhvr>
                                      <p:to>
                                        <p:strVal val="visible"/>
                                      </p:to>
                                    </p:set>
                                    <p:animEffect transition="in" filter="dissolve">
                                      <p:cBhvr>
                                        <p:cTn id="22" dur="500"/>
                                        <p:tgtEl>
                                          <p:spTgt spid="9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5829300" cy="1463675"/>
          </a:xfrm>
        </p:spPr>
        <p:txBody>
          <a:bodyPr/>
          <a:lstStyle/>
          <a:p>
            <a:pPr algn="ctr" fontAlgn="auto">
              <a:spcAft>
                <a:spcPts val="0"/>
              </a:spcAft>
              <a:defRPr/>
            </a:pPr>
            <a:r>
              <a:rPr lang="en-US" sz="6000" dirty="0" smtClean="0"/>
              <a:t>Questions?</a:t>
            </a:r>
            <a:endParaRPr lang="en-US" sz="6000" dirty="0"/>
          </a:p>
        </p:txBody>
      </p:sp>
      <p:sp>
        <p:nvSpPr>
          <p:cNvPr id="4" name="TextBox 3"/>
          <p:cNvSpPr txBox="1"/>
          <p:nvPr/>
        </p:nvSpPr>
        <p:spPr>
          <a:xfrm>
            <a:off x="609600" y="3810000"/>
            <a:ext cx="5562600" cy="1446550"/>
          </a:xfrm>
          <a:prstGeom prst="rect">
            <a:avLst/>
          </a:prstGeom>
          <a:noFill/>
        </p:spPr>
        <p:txBody>
          <a:bodyPr wrap="square" rtlCol="0">
            <a:spAutoFit/>
          </a:bodyPr>
          <a:lstStyle/>
          <a:p>
            <a:pPr algn="ctr"/>
            <a:r>
              <a:rPr lang="en-US" sz="4400" dirty="0" smtClean="0">
                <a:solidFill>
                  <a:schemeClr val="bg1"/>
                </a:solidFill>
              </a:rPr>
              <a:t>Thank you for your participation!</a:t>
            </a:r>
            <a:endParaRPr lang="en-US" sz="4400" dirty="0">
              <a:solidFill>
                <a:schemeClr val="bg1"/>
              </a:solidFill>
            </a:endParaRPr>
          </a:p>
        </p:txBody>
      </p:sp>
    </p:spTree>
    <p:extLst>
      <p:ext uri="{BB962C8B-B14F-4D97-AF65-F5344CB8AC3E}">
        <p14:creationId xmlns:p14="http://schemas.microsoft.com/office/powerpoint/2010/main" val="387225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gotta have a plan</a:t>
            </a:r>
            <a:endParaRPr lang="en-US" dirty="0"/>
          </a:p>
        </p:txBody>
      </p:sp>
      <p:sp>
        <p:nvSpPr>
          <p:cNvPr id="4" name="Slide Number Placeholder 3"/>
          <p:cNvSpPr>
            <a:spLocks noGrp="1"/>
          </p:cNvSpPr>
          <p:nvPr>
            <p:ph type="sldNum" sz="quarter" idx="11"/>
          </p:nvPr>
        </p:nvSpPr>
        <p:spPr/>
        <p:txBody>
          <a:bodyPr/>
          <a:lstStyle/>
          <a:p>
            <a:pPr>
              <a:defRPr/>
            </a:pPr>
            <a:fld id="{CDF633C7-CE21-4C8B-8F7A-0A57796D31B4}" type="slidenum">
              <a:rPr lang="en-GB" smtClean="0"/>
              <a:pPr>
                <a:defRPr/>
              </a:pPr>
              <a:t>4</a:t>
            </a:fld>
            <a:endParaRPr lang="en-GB"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4400" y="2438400"/>
            <a:ext cx="3869531" cy="3869531"/>
          </a:xfrm>
        </p:spPr>
      </p:pic>
      <p:sp>
        <p:nvSpPr>
          <p:cNvPr id="3" name="TextBox 2"/>
          <p:cNvSpPr txBox="1"/>
          <p:nvPr/>
        </p:nvSpPr>
        <p:spPr>
          <a:xfrm>
            <a:off x="1295400" y="2438400"/>
            <a:ext cx="3756991" cy="1938992"/>
          </a:xfrm>
          <a:prstGeom prst="rect">
            <a:avLst/>
          </a:prstGeom>
          <a:noFill/>
        </p:spPr>
        <p:txBody>
          <a:bodyPr wrap="none" rtlCol="0">
            <a:spAutoFit/>
          </a:bodyPr>
          <a:lstStyle/>
          <a:p>
            <a:r>
              <a:rPr lang="en-US" sz="2400" dirty="0" smtClean="0">
                <a:solidFill>
                  <a:srgbClr val="0039A6"/>
                </a:solidFill>
              </a:rPr>
              <a:t>Traditional News Media</a:t>
            </a:r>
          </a:p>
          <a:p>
            <a:endParaRPr lang="en-US" sz="2400" dirty="0" smtClean="0">
              <a:solidFill>
                <a:srgbClr val="0039A6"/>
              </a:solidFill>
            </a:endParaRPr>
          </a:p>
          <a:p>
            <a:r>
              <a:rPr lang="en-US" sz="2400" dirty="0" smtClean="0">
                <a:solidFill>
                  <a:srgbClr val="0039A6"/>
                </a:solidFill>
              </a:rPr>
              <a:t>Social Media</a:t>
            </a:r>
          </a:p>
          <a:p>
            <a:endParaRPr lang="en-US" sz="2400" dirty="0" smtClean="0">
              <a:solidFill>
                <a:srgbClr val="0039A6"/>
              </a:solidFill>
            </a:endParaRPr>
          </a:p>
          <a:p>
            <a:r>
              <a:rPr lang="en-US" sz="2400" dirty="0" smtClean="0">
                <a:solidFill>
                  <a:srgbClr val="0039A6"/>
                </a:solidFill>
              </a:rPr>
              <a:t>Working with other groups</a:t>
            </a:r>
            <a:endParaRPr lang="en-US" sz="2400" dirty="0">
              <a:solidFill>
                <a:srgbClr val="0039A6"/>
              </a:solidFill>
            </a:endParaRPr>
          </a:p>
        </p:txBody>
      </p:sp>
    </p:spTree>
    <p:extLst>
      <p:ext uri="{BB962C8B-B14F-4D97-AF65-F5344CB8AC3E}">
        <p14:creationId xmlns:p14="http://schemas.microsoft.com/office/powerpoint/2010/main" val="2976045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News </a:t>
            </a:r>
            <a:r>
              <a:rPr lang="en-US" dirty="0"/>
              <a:t>M</a:t>
            </a:r>
            <a:r>
              <a:rPr lang="en-US" dirty="0" smtClean="0"/>
              <a:t>edia</a:t>
            </a:r>
            <a:br>
              <a:rPr lang="en-US" dirty="0" smtClean="0"/>
            </a:br>
            <a:r>
              <a:rPr lang="en-US" dirty="0" smtClean="0"/>
              <a:t>Who are they?</a:t>
            </a:r>
            <a:endParaRPr lang="en-US" dirty="0"/>
          </a:p>
        </p:txBody>
      </p:sp>
      <p:sp>
        <p:nvSpPr>
          <p:cNvPr id="3" name="Content Placeholder 2"/>
          <p:cNvSpPr>
            <a:spLocks noGrp="1"/>
          </p:cNvSpPr>
          <p:nvPr>
            <p:ph idx="1"/>
          </p:nvPr>
        </p:nvSpPr>
        <p:spPr>
          <a:xfrm>
            <a:off x="762000" y="1447800"/>
            <a:ext cx="7859712" cy="4352925"/>
          </a:xfrm>
        </p:spPr>
        <p:txBody>
          <a:bodyPr/>
          <a:lstStyle/>
          <a:p>
            <a:r>
              <a:rPr lang="en-US" sz="2000" dirty="0" smtClean="0"/>
              <a:t>Newspapers</a:t>
            </a:r>
          </a:p>
          <a:p>
            <a:pPr lvl="1"/>
            <a:r>
              <a:rPr lang="en-US" sz="2000" dirty="0" smtClean="0"/>
              <a:t>print and .com</a:t>
            </a:r>
          </a:p>
          <a:p>
            <a:pPr lvl="1"/>
            <a:r>
              <a:rPr lang="en-US" sz="2000" dirty="0" smtClean="0"/>
              <a:t>large city and community</a:t>
            </a:r>
          </a:p>
          <a:p>
            <a:pPr lvl="1"/>
            <a:r>
              <a:rPr lang="en-US" sz="2000" dirty="0" smtClean="0"/>
              <a:t>daily and weekly</a:t>
            </a:r>
          </a:p>
          <a:p>
            <a:r>
              <a:rPr lang="en-US" sz="2000" dirty="0" smtClean="0"/>
              <a:t>Radio</a:t>
            </a:r>
          </a:p>
          <a:p>
            <a:r>
              <a:rPr lang="en-US" sz="2000" dirty="0" smtClean="0"/>
              <a:t>TV—on air and/or webpage</a:t>
            </a:r>
          </a:p>
          <a:p>
            <a:r>
              <a:rPr lang="en-US" sz="2000" dirty="0" smtClean="0"/>
              <a:t>Make list of all news outlets that might be interested in your event</a:t>
            </a:r>
          </a:p>
          <a:p>
            <a:pPr lvl="1"/>
            <a:r>
              <a:rPr lang="en-US" sz="2000" dirty="0" smtClean="0"/>
              <a:t>Enlist help of university, museum, corp., or ACS Office of Public Affairs:      202-872-6229</a:t>
            </a:r>
          </a:p>
          <a:p>
            <a:r>
              <a:rPr lang="en-US" sz="2000" dirty="0" smtClean="0"/>
              <a:t>Lead times—3 weeks and again a few days ahead</a:t>
            </a:r>
          </a:p>
          <a:p>
            <a:endParaRPr lang="en-US" dirty="0"/>
          </a:p>
        </p:txBody>
      </p:sp>
      <p:sp>
        <p:nvSpPr>
          <p:cNvPr id="4" name="Slide Number Placeholder 3"/>
          <p:cNvSpPr>
            <a:spLocks noGrp="1"/>
          </p:cNvSpPr>
          <p:nvPr>
            <p:ph type="sldNum" sz="quarter" idx="11"/>
          </p:nvPr>
        </p:nvSpPr>
        <p:spPr/>
        <p:txBody>
          <a:bodyPr/>
          <a:lstStyle/>
          <a:p>
            <a:pPr>
              <a:defRPr/>
            </a:pPr>
            <a:fld id="{CDF633C7-CE21-4C8B-8F7A-0A57796D31B4}" type="slidenum">
              <a:rPr lang="en-GB" smtClean="0"/>
              <a:pPr>
                <a:defRPr/>
              </a:pPr>
              <a:t>5</a:t>
            </a:fld>
            <a:endParaRPr lang="en-GB"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34517" b="65596"/>
          <a:stretch/>
        </p:blipFill>
        <p:spPr bwMode="auto">
          <a:xfrm>
            <a:off x="4800600" y="1143000"/>
            <a:ext cx="3891915" cy="2895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202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News Media</a:t>
            </a:r>
            <a:br>
              <a:rPr lang="en-US" dirty="0" smtClean="0"/>
            </a:br>
            <a:r>
              <a:rPr lang="en-US" dirty="0" smtClean="0"/>
              <a:t>How they might cover your event</a:t>
            </a:r>
            <a:endParaRPr lang="en-US" dirty="0"/>
          </a:p>
        </p:txBody>
      </p:sp>
      <p:sp>
        <p:nvSpPr>
          <p:cNvPr id="3" name="Content Placeholder 2"/>
          <p:cNvSpPr>
            <a:spLocks noGrp="1"/>
          </p:cNvSpPr>
          <p:nvPr>
            <p:ph idx="1"/>
          </p:nvPr>
        </p:nvSpPr>
        <p:spPr/>
        <p:txBody>
          <a:bodyPr/>
          <a:lstStyle/>
          <a:p>
            <a:pPr marL="0" indent="0">
              <a:buNone/>
            </a:pPr>
            <a:r>
              <a:rPr lang="en-US" b="1" dirty="0" smtClean="0"/>
              <a:t>In advance of the event:</a:t>
            </a:r>
          </a:p>
          <a:p>
            <a:pPr>
              <a:buFontTx/>
              <a:buChar char="-"/>
            </a:pPr>
            <a:r>
              <a:rPr lang="en-US" dirty="0" smtClean="0"/>
              <a:t>Article or Calendar listing—online or in print.  Check websites of newspapers, radio and TV.  You may be able to enter the info yourself.  </a:t>
            </a:r>
          </a:p>
          <a:p>
            <a:pPr>
              <a:buFontTx/>
              <a:buChar char="-"/>
            </a:pPr>
            <a:r>
              <a:rPr lang="en-US" dirty="0" smtClean="0"/>
              <a:t>Radio Public Service Announcement</a:t>
            </a:r>
          </a:p>
          <a:p>
            <a:pPr marL="0" indent="0">
              <a:buNone/>
            </a:pPr>
            <a:r>
              <a:rPr lang="en-US" b="1" dirty="0" smtClean="0"/>
              <a:t>At the event:</a:t>
            </a:r>
          </a:p>
          <a:p>
            <a:pPr>
              <a:buFontTx/>
              <a:buChar char="-"/>
            </a:pPr>
            <a:r>
              <a:rPr lang="en-US" dirty="0" smtClean="0"/>
              <a:t>Reporters could be on the scene, reporting live with microphone and/or TV camera, or tweeting on social media.  Be prepared to help them, introduce them to your spokesperson, offer good photo opps.</a:t>
            </a:r>
          </a:p>
          <a:p>
            <a:pPr marL="0" indent="0">
              <a:buNone/>
            </a:pPr>
            <a:r>
              <a:rPr lang="en-US" b="1" dirty="0" smtClean="0"/>
              <a:t>After the event:</a:t>
            </a:r>
          </a:p>
          <a:p>
            <a:pPr marL="0" indent="0">
              <a:buNone/>
            </a:pPr>
            <a:r>
              <a:rPr lang="en-US" dirty="0" smtClean="0"/>
              <a:t>- There could be a story on that evening’s TV news, the newspaper next day  or next weekend.</a:t>
            </a:r>
          </a:p>
          <a:p>
            <a:pPr marL="0" indent="0">
              <a:buNone/>
            </a:pPr>
            <a:endParaRPr lang="en-US" dirty="0" smtClean="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1"/>
          </p:nvPr>
        </p:nvSpPr>
        <p:spPr/>
        <p:txBody>
          <a:bodyPr/>
          <a:lstStyle/>
          <a:p>
            <a:pPr>
              <a:defRPr/>
            </a:pPr>
            <a:fld id="{CDF633C7-CE21-4C8B-8F7A-0A57796D31B4}" type="slidenum">
              <a:rPr lang="en-GB" smtClean="0"/>
              <a:pPr>
                <a:defRPr/>
              </a:pPr>
              <a:t>6</a:t>
            </a:fld>
            <a:endParaRPr lang="en-GB" dirty="0"/>
          </a:p>
        </p:txBody>
      </p:sp>
    </p:spTree>
    <p:extLst>
      <p:ext uri="{BB962C8B-B14F-4D97-AF65-F5344CB8AC3E}">
        <p14:creationId xmlns:p14="http://schemas.microsoft.com/office/powerpoint/2010/main" val="48930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39A6"/>
                </a:solidFill>
              </a:rPr>
              <a:t>American Chemical Society</a:t>
            </a:r>
          </a:p>
        </p:txBody>
      </p:sp>
      <p:sp>
        <p:nvSpPr>
          <p:cNvPr id="8195"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05F5DD-6394-47EA-9ED1-4E9BD3A07252}" type="slidenum">
              <a:rPr lang="en-GB" smtClean="0">
                <a:solidFill>
                  <a:srgbClr val="0039A6"/>
                </a:solidFill>
              </a:rPr>
              <a:pPr eaLnBrk="1" hangingPunct="1"/>
              <a:t>7</a:t>
            </a:fld>
            <a:endParaRPr lang="en-GB" dirty="0" smtClean="0">
              <a:solidFill>
                <a:srgbClr val="0039A6"/>
              </a:solidFill>
            </a:endParaRPr>
          </a:p>
        </p:txBody>
      </p:sp>
      <p:sp>
        <p:nvSpPr>
          <p:cNvPr id="8196" name="Rectangle 4"/>
          <p:cNvSpPr>
            <a:spLocks noGrp="1" noChangeArrowheads="1"/>
          </p:cNvSpPr>
          <p:nvPr>
            <p:ph type="title"/>
          </p:nvPr>
        </p:nvSpPr>
        <p:spPr/>
        <p:txBody>
          <a:bodyPr/>
          <a:lstStyle/>
          <a:p>
            <a:pPr eaLnBrk="1" hangingPunct="1"/>
            <a:r>
              <a:rPr lang="en-GB" dirty="0" smtClean="0"/>
              <a:t>Traditional News Media</a:t>
            </a:r>
            <a:br>
              <a:rPr lang="en-GB" dirty="0" smtClean="0"/>
            </a:br>
            <a:r>
              <a:rPr lang="en-GB" dirty="0" smtClean="0"/>
              <a:t>How to reach them?</a:t>
            </a:r>
            <a:br>
              <a:rPr lang="en-GB" dirty="0" smtClean="0"/>
            </a:br>
            <a:endParaRPr lang="en-GB" sz="1800" dirty="0" smtClean="0"/>
          </a:p>
        </p:txBody>
      </p:sp>
      <p:sp>
        <p:nvSpPr>
          <p:cNvPr id="8197" name="Rectangle 5"/>
          <p:cNvSpPr>
            <a:spLocks noGrp="1" noChangeArrowheads="1"/>
          </p:cNvSpPr>
          <p:nvPr>
            <p:ph type="body" idx="1"/>
          </p:nvPr>
        </p:nvSpPr>
        <p:spPr/>
        <p:txBody>
          <a:bodyPr/>
          <a:lstStyle/>
          <a:p>
            <a:pPr marL="0" indent="0" eaLnBrk="1" hangingPunct="1"/>
            <a:r>
              <a:rPr lang="en-GB" dirty="0" smtClean="0"/>
              <a:t>Reporters are busy!</a:t>
            </a:r>
          </a:p>
        </p:txBody>
      </p:sp>
      <p:pic>
        <p:nvPicPr>
          <p:cNvPr id="8198" name="Picture 8" descr="edi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7088">
            <a:off x="5724525" y="2420938"/>
            <a:ext cx="322738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newsroom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12397">
            <a:off x="539750" y="2349500"/>
            <a:ext cx="280828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paper_sta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357563"/>
            <a:ext cx="28321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7923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39A6"/>
                </a:solidFill>
              </a:rPr>
              <a:t>American Chemical Society</a:t>
            </a:r>
          </a:p>
        </p:txBody>
      </p:sp>
      <p:sp>
        <p:nvSpPr>
          <p:cNvPr id="9219"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218E6A-7CBA-4EF4-86D0-9E8B46867017}" type="slidenum">
              <a:rPr lang="en-GB" smtClean="0">
                <a:solidFill>
                  <a:srgbClr val="0039A6"/>
                </a:solidFill>
              </a:rPr>
              <a:pPr eaLnBrk="1" hangingPunct="1"/>
              <a:t>8</a:t>
            </a:fld>
            <a:endParaRPr lang="en-GB" dirty="0" smtClean="0">
              <a:solidFill>
                <a:srgbClr val="0039A6"/>
              </a:solidFill>
            </a:endParaRPr>
          </a:p>
        </p:txBody>
      </p:sp>
      <p:sp>
        <p:nvSpPr>
          <p:cNvPr id="9220" name="Rectangle 2"/>
          <p:cNvSpPr>
            <a:spLocks noGrp="1" noChangeArrowheads="1"/>
          </p:cNvSpPr>
          <p:nvPr>
            <p:ph type="title"/>
          </p:nvPr>
        </p:nvSpPr>
        <p:spPr/>
        <p:txBody>
          <a:bodyPr/>
          <a:lstStyle/>
          <a:p>
            <a:pPr eaLnBrk="1" hangingPunct="1"/>
            <a:r>
              <a:rPr lang="en-GB" dirty="0" smtClean="0"/>
              <a:t>Traditional News Media</a:t>
            </a:r>
            <a:br>
              <a:rPr lang="en-GB" dirty="0" smtClean="0"/>
            </a:br>
            <a:r>
              <a:rPr lang="en-GB" dirty="0" smtClean="0"/>
              <a:t>How to reach them</a:t>
            </a:r>
            <a:br>
              <a:rPr lang="en-GB" dirty="0" smtClean="0"/>
            </a:br>
            <a:endParaRPr lang="en-GB" sz="1800" dirty="0" smtClean="0"/>
          </a:p>
        </p:txBody>
      </p:sp>
      <p:sp>
        <p:nvSpPr>
          <p:cNvPr id="9221" name="Rectangle 3"/>
          <p:cNvSpPr>
            <a:spLocks noGrp="1" noChangeArrowheads="1"/>
          </p:cNvSpPr>
          <p:nvPr>
            <p:ph type="body" idx="1"/>
          </p:nvPr>
        </p:nvSpPr>
        <p:spPr/>
        <p:txBody>
          <a:bodyPr/>
          <a:lstStyle/>
          <a:p>
            <a:pPr algn="l" eaLnBrk="1" hangingPunct="1"/>
            <a:r>
              <a:rPr lang="en-GB" sz="2000" dirty="0" smtClean="0"/>
              <a:t>The 5 W’s and Inverted Pyramid</a:t>
            </a:r>
          </a:p>
          <a:p>
            <a:pPr algn="l" eaLnBrk="1" hangingPunct="1"/>
            <a:endParaRPr lang="en-GB" dirty="0" smtClean="0"/>
          </a:p>
          <a:p>
            <a:pPr algn="l" eaLnBrk="1" hangingPunct="1">
              <a:buFontTx/>
              <a:buChar char="•"/>
            </a:pPr>
            <a:r>
              <a:rPr lang="en-GB" dirty="0" smtClean="0"/>
              <a:t>Who						 Lead</a:t>
            </a:r>
          </a:p>
          <a:p>
            <a:pPr algn="l" eaLnBrk="1" hangingPunct="1">
              <a:buFontTx/>
              <a:buChar char="•"/>
            </a:pPr>
            <a:r>
              <a:rPr lang="en-GB" dirty="0" smtClean="0"/>
              <a:t>What</a:t>
            </a:r>
          </a:p>
          <a:p>
            <a:pPr algn="l" eaLnBrk="1" hangingPunct="1">
              <a:buFontTx/>
              <a:buChar char="•"/>
            </a:pPr>
            <a:r>
              <a:rPr lang="en-GB" dirty="0" smtClean="0"/>
              <a:t>Where					    O</a:t>
            </a:r>
          </a:p>
          <a:p>
            <a:pPr algn="l" eaLnBrk="1" hangingPunct="1">
              <a:buFontTx/>
              <a:buChar char="•"/>
            </a:pPr>
            <a:r>
              <a:rPr lang="en-GB" dirty="0" smtClean="0"/>
              <a:t>When					    D</a:t>
            </a:r>
          </a:p>
          <a:p>
            <a:pPr algn="l" eaLnBrk="1" hangingPunct="1">
              <a:buFontTx/>
              <a:buChar char="•"/>
            </a:pPr>
            <a:r>
              <a:rPr lang="en-GB" dirty="0" smtClean="0"/>
              <a:t>Why						     I</a:t>
            </a:r>
          </a:p>
          <a:p>
            <a:pPr algn="l" eaLnBrk="1" hangingPunct="1">
              <a:buFontTx/>
              <a:buChar char="•"/>
            </a:pPr>
            <a:r>
              <a:rPr lang="en-GB" dirty="0" smtClean="0"/>
              <a:t>and sometimes How</a:t>
            </a:r>
          </a:p>
          <a:p>
            <a:pPr algn="l" eaLnBrk="1" hangingPunct="1"/>
            <a:r>
              <a:rPr lang="en-GB" dirty="0" smtClean="0"/>
              <a:t>					          </a:t>
            </a:r>
          </a:p>
          <a:p>
            <a:pPr algn="l" eaLnBrk="1" hangingPunct="1"/>
            <a:r>
              <a:rPr lang="en-GB" dirty="0" smtClean="0"/>
              <a:t>					         Order of Descending Importance</a:t>
            </a:r>
          </a:p>
        </p:txBody>
      </p:sp>
      <p:sp>
        <p:nvSpPr>
          <p:cNvPr id="9222" name="Line 4"/>
          <p:cNvSpPr>
            <a:spLocks noChangeShapeType="1"/>
          </p:cNvSpPr>
          <p:nvPr/>
        </p:nvSpPr>
        <p:spPr bwMode="auto">
          <a:xfrm>
            <a:off x="5508625" y="2565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3" name="Line 5"/>
          <p:cNvSpPr>
            <a:spLocks noChangeShapeType="1"/>
          </p:cNvSpPr>
          <p:nvPr/>
        </p:nvSpPr>
        <p:spPr bwMode="auto">
          <a:xfrm>
            <a:off x="5435600" y="2565400"/>
            <a:ext cx="2305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4" name="Line 6"/>
          <p:cNvSpPr>
            <a:spLocks noChangeShapeType="1"/>
          </p:cNvSpPr>
          <p:nvPr/>
        </p:nvSpPr>
        <p:spPr bwMode="auto">
          <a:xfrm>
            <a:off x="5435600" y="2565400"/>
            <a:ext cx="1296988" cy="2735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5" name="Line 8"/>
          <p:cNvSpPr>
            <a:spLocks noChangeShapeType="1"/>
          </p:cNvSpPr>
          <p:nvPr/>
        </p:nvSpPr>
        <p:spPr bwMode="auto">
          <a:xfrm flipH="1">
            <a:off x="6732588" y="2565400"/>
            <a:ext cx="1008062" cy="2735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9226" name="Line 9"/>
          <p:cNvSpPr>
            <a:spLocks noChangeShapeType="1"/>
          </p:cNvSpPr>
          <p:nvPr/>
        </p:nvSpPr>
        <p:spPr bwMode="auto">
          <a:xfrm>
            <a:off x="5651500" y="2997200"/>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2" name="TextBox 1"/>
          <p:cNvSpPr txBox="1"/>
          <p:nvPr/>
        </p:nvSpPr>
        <p:spPr>
          <a:xfrm>
            <a:off x="702230" y="1393763"/>
            <a:ext cx="1911101" cy="400110"/>
          </a:xfrm>
          <a:prstGeom prst="rect">
            <a:avLst/>
          </a:prstGeom>
          <a:noFill/>
        </p:spPr>
        <p:txBody>
          <a:bodyPr wrap="none" rtlCol="0">
            <a:spAutoFit/>
          </a:bodyPr>
          <a:lstStyle/>
          <a:p>
            <a:r>
              <a:rPr lang="en-US" sz="2000" dirty="0" smtClean="0"/>
              <a:t> </a:t>
            </a:r>
            <a:r>
              <a:rPr lang="en-US" sz="2000" dirty="0" smtClean="0">
                <a:solidFill>
                  <a:srgbClr val="0039A6"/>
                </a:solidFill>
              </a:rPr>
              <a:t>News Release</a:t>
            </a:r>
            <a:endParaRPr lang="en-US" sz="2000" dirty="0">
              <a:solidFill>
                <a:srgbClr val="0039A6"/>
              </a:solidFill>
            </a:endParaRPr>
          </a:p>
        </p:txBody>
      </p:sp>
    </p:spTree>
    <p:extLst>
      <p:ext uri="{BB962C8B-B14F-4D97-AF65-F5344CB8AC3E}">
        <p14:creationId xmlns:p14="http://schemas.microsoft.com/office/powerpoint/2010/main" val="346143807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smtClean="0">
                <a:solidFill>
                  <a:srgbClr val="0039A6"/>
                </a:solidFill>
              </a:rPr>
              <a:t>American Chemical Society</a:t>
            </a:r>
          </a:p>
        </p:txBody>
      </p:sp>
      <p:sp>
        <p:nvSpPr>
          <p:cNvPr id="10243"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E8ABCA-08DA-45EB-8E73-4DE124AADC58}" type="slidenum">
              <a:rPr lang="en-GB" smtClean="0">
                <a:solidFill>
                  <a:srgbClr val="0039A6"/>
                </a:solidFill>
              </a:rPr>
              <a:pPr eaLnBrk="1" hangingPunct="1"/>
              <a:t>9</a:t>
            </a:fld>
            <a:endParaRPr lang="en-GB" dirty="0" smtClean="0">
              <a:solidFill>
                <a:srgbClr val="0039A6"/>
              </a:solidFill>
            </a:endParaRPr>
          </a:p>
        </p:txBody>
      </p:sp>
      <p:sp>
        <p:nvSpPr>
          <p:cNvPr id="10244" name="Rectangle 2"/>
          <p:cNvSpPr>
            <a:spLocks noGrp="1" noChangeArrowheads="1"/>
          </p:cNvSpPr>
          <p:nvPr>
            <p:ph type="title"/>
          </p:nvPr>
        </p:nvSpPr>
        <p:spPr>
          <a:xfrm>
            <a:off x="762000" y="0"/>
            <a:ext cx="5616575" cy="944563"/>
          </a:xfrm>
        </p:spPr>
        <p:txBody>
          <a:bodyPr/>
          <a:lstStyle/>
          <a:p>
            <a:pPr eaLnBrk="1" hangingPunct="1"/>
            <a:r>
              <a:rPr lang="en-GB" dirty="0" smtClean="0">
                <a:solidFill>
                  <a:srgbClr val="0054A6"/>
                </a:solidFill>
              </a:rPr>
              <a:t>News </a:t>
            </a:r>
            <a:r>
              <a:rPr lang="en-GB" dirty="0">
                <a:solidFill>
                  <a:srgbClr val="0054A6"/>
                </a:solidFill>
              </a:rPr>
              <a:t>R</a:t>
            </a:r>
            <a:r>
              <a:rPr lang="en-GB" dirty="0" smtClean="0">
                <a:solidFill>
                  <a:srgbClr val="0054A6"/>
                </a:solidFill>
              </a:rPr>
              <a:t>elease </a:t>
            </a:r>
            <a:r>
              <a:rPr lang="en-GB" dirty="0" smtClean="0">
                <a:solidFill>
                  <a:srgbClr val="002060"/>
                </a:solidFill>
              </a:rPr>
              <a:t/>
            </a:r>
            <a:br>
              <a:rPr lang="en-GB" dirty="0" smtClean="0">
                <a:solidFill>
                  <a:srgbClr val="002060"/>
                </a:solidFill>
              </a:rPr>
            </a:br>
            <a:endParaRPr lang="en-GB" sz="1800" dirty="0" smtClean="0">
              <a:solidFill>
                <a:srgbClr val="002060"/>
              </a:solidFill>
            </a:endParaRPr>
          </a:p>
        </p:txBody>
      </p:sp>
      <p:sp>
        <p:nvSpPr>
          <p:cNvPr id="10245" name="Rectangle 3"/>
          <p:cNvSpPr>
            <a:spLocks noGrp="1" noChangeArrowheads="1"/>
          </p:cNvSpPr>
          <p:nvPr>
            <p:ph type="body" idx="1"/>
          </p:nvPr>
        </p:nvSpPr>
        <p:spPr>
          <a:xfrm>
            <a:off x="827088" y="765175"/>
            <a:ext cx="7859712" cy="5832475"/>
          </a:xfrm>
        </p:spPr>
        <p:txBody>
          <a:bodyPr/>
          <a:lstStyle/>
          <a:p>
            <a:pPr algn="l" eaLnBrk="1" hangingPunct="1">
              <a:lnSpc>
                <a:spcPct val="80000"/>
              </a:lnSpc>
            </a:pPr>
            <a:r>
              <a:rPr lang="en-US" sz="1000" dirty="0" smtClean="0"/>
              <a:t>[</a:t>
            </a:r>
            <a:r>
              <a:rPr lang="en-US" sz="1000" u="sng" dirty="0" smtClean="0"/>
              <a:t>Section name</a:t>
            </a:r>
            <a:r>
              <a:rPr lang="en-US" sz="1000" dirty="0" smtClean="0"/>
              <a:t>] Section, American Chemical Society</a:t>
            </a:r>
          </a:p>
          <a:p>
            <a:pPr algn="l" eaLnBrk="1" hangingPunct="1">
              <a:lnSpc>
                <a:spcPct val="80000"/>
              </a:lnSpc>
            </a:pPr>
            <a:endParaRPr lang="en-US" sz="1000" b="1" dirty="0" smtClean="0"/>
          </a:p>
          <a:p>
            <a:pPr algn="l" eaLnBrk="1" hangingPunct="1">
              <a:lnSpc>
                <a:spcPct val="80000"/>
              </a:lnSpc>
            </a:pPr>
            <a:r>
              <a:rPr lang="en-US" sz="1400" b="1" dirty="0" smtClean="0"/>
              <a:t>For immediate release	</a:t>
            </a:r>
            <a:r>
              <a:rPr lang="en-US" sz="1000" b="1" dirty="0" smtClean="0"/>
              <a:t>				</a:t>
            </a:r>
            <a:r>
              <a:rPr lang="en-US" sz="1000" dirty="0" smtClean="0"/>
              <a:t>[Date release issued]</a:t>
            </a:r>
          </a:p>
          <a:p>
            <a:pPr algn="l" eaLnBrk="1" hangingPunct="1">
              <a:lnSpc>
                <a:spcPct val="80000"/>
              </a:lnSpc>
            </a:pPr>
            <a:r>
              <a:rPr lang="en-US" sz="1000" dirty="0" smtClean="0"/>
              <a:t>Contacts: Name of contact – 800-123-4567; Name of contact – 800-123-4567			</a:t>
            </a:r>
            <a:endParaRPr lang="en-US" sz="1000" b="1" dirty="0" smtClean="0"/>
          </a:p>
          <a:p>
            <a:pPr algn="l" eaLnBrk="1" hangingPunct="1">
              <a:lnSpc>
                <a:spcPct val="80000"/>
              </a:lnSpc>
            </a:pPr>
            <a:endParaRPr lang="en-US" sz="1000" b="1" dirty="0" smtClean="0"/>
          </a:p>
          <a:p>
            <a:pPr algn="l" eaLnBrk="1" hangingPunct="1">
              <a:lnSpc>
                <a:spcPct val="80000"/>
              </a:lnSpc>
            </a:pPr>
            <a:r>
              <a:rPr lang="en-US" sz="1200" b="1" dirty="0" smtClean="0"/>
              <a:t>Free pizza and a slice of chemistry</a:t>
            </a:r>
          </a:p>
          <a:p>
            <a:pPr algn="l" eaLnBrk="1" hangingPunct="1">
              <a:lnSpc>
                <a:spcPct val="80000"/>
              </a:lnSpc>
            </a:pPr>
            <a:endParaRPr lang="en-US" sz="1200" b="1" dirty="0" smtClean="0"/>
          </a:p>
          <a:p>
            <a:pPr algn="l">
              <a:lnSpc>
                <a:spcPct val="80000"/>
              </a:lnSpc>
            </a:pPr>
            <a:r>
              <a:rPr lang="en-US" sz="900" dirty="0" smtClean="0"/>
              <a:t>Free pizza will be on the menu at Big Mama’s Pizza Parlor, Sunday, May 5, between 3:00–4:00 p.m. during a special public event sponsored by the Woe</a:t>
            </a:r>
          </a:p>
          <a:p>
            <a:pPr algn="l">
              <a:lnSpc>
                <a:spcPct val="80000"/>
              </a:lnSpc>
            </a:pPr>
            <a:r>
              <a:rPr lang="en-US" sz="900" dirty="0" smtClean="0"/>
              <a:t>Be-Gone Section of the American Chemical Society.</a:t>
            </a:r>
          </a:p>
          <a:p>
            <a:pPr algn="l">
              <a:lnSpc>
                <a:spcPct val="80000"/>
              </a:lnSpc>
            </a:pPr>
            <a:endParaRPr lang="en-US" sz="900" dirty="0" smtClean="0"/>
          </a:p>
          <a:p>
            <a:pPr algn="l">
              <a:lnSpc>
                <a:spcPct val="80000"/>
              </a:lnSpc>
            </a:pPr>
            <a:r>
              <a:rPr lang="en-US" sz="900" dirty="0" smtClean="0"/>
              <a:t>Jack Pepper, </a:t>
            </a:r>
            <a:r>
              <a:rPr lang="en-US" sz="900" dirty="0"/>
              <a:t>one of the country’s leading experts on cheese, will be on hand to discuss what consumers should look for when shopping for top</a:t>
            </a:r>
          </a:p>
          <a:p>
            <a:pPr algn="l">
              <a:lnSpc>
                <a:spcPct val="80000"/>
              </a:lnSpc>
            </a:pPr>
            <a:r>
              <a:rPr lang="en-US" sz="900" dirty="0"/>
              <a:t>quality cheeses among the many different varieties. </a:t>
            </a:r>
            <a:r>
              <a:rPr lang="en-US" sz="900" dirty="0" smtClean="0"/>
              <a:t>Pepper </a:t>
            </a:r>
            <a:r>
              <a:rPr lang="en-US" sz="900" dirty="0"/>
              <a:t>is a research chemist with the U.S. Department of Agriculture and specializes in investigating</a:t>
            </a:r>
          </a:p>
          <a:p>
            <a:pPr algn="l">
              <a:lnSpc>
                <a:spcPct val="80000"/>
              </a:lnSpc>
            </a:pPr>
            <a:r>
              <a:rPr lang="en-US" sz="900" dirty="0"/>
              <a:t>the chemistry of dairy products. He has helped develop a low-fat Mozzarella cheese for the National School Lunch Program and </a:t>
            </a:r>
            <a:r>
              <a:rPr lang="en-US" sz="900" dirty="0" smtClean="0"/>
              <a:t>devise </a:t>
            </a:r>
            <a:r>
              <a:rPr lang="en-US" sz="900" dirty="0"/>
              <a:t>methods for</a:t>
            </a:r>
          </a:p>
          <a:p>
            <a:pPr algn="l">
              <a:lnSpc>
                <a:spcPct val="80000"/>
              </a:lnSpc>
            </a:pPr>
            <a:r>
              <a:rPr lang="en-US" sz="900" dirty="0"/>
              <a:t>detecting mislabeled cheese for U. S. Customs.</a:t>
            </a:r>
          </a:p>
          <a:p>
            <a:pPr algn="l">
              <a:lnSpc>
                <a:spcPct val="80000"/>
              </a:lnSpc>
            </a:pPr>
            <a:endParaRPr lang="en-US" sz="900" dirty="0" smtClean="0"/>
          </a:p>
          <a:p>
            <a:pPr algn="l">
              <a:lnSpc>
                <a:spcPct val="80000"/>
              </a:lnSpc>
            </a:pPr>
            <a:r>
              <a:rPr lang="en-US" sz="900" dirty="0" smtClean="0"/>
              <a:t>The </a:t>
            </a:r>
            <a:r>
              <a:rPr lang="en-US" sz="900" dirty="0"/>
              <a:t>event, “A Slice of Chemistry,” is part of the </a:t>
            </a:r>
            <a:r>
              <a:rPr lang="en-US" sz="900" i="1" dirty="0"/>
              <a:t>Science Café </a:t>
            </a:r>
            <a:r>
              <a:rPr lang="en-US" sz="900" dirty="0"/>
              <a:t>public outreach program organized by the Woe-Be-Gone </a:t>
            </a:r>
            <a:r>
              <a:rPr lang="en-US" sz="900" dirty="0" smtClean="0"/>
              <a:t>Section. </a:t>
            </a:r>
            <a:r>
              <a:rPr lang="en-US" sz="900" dirty="0"/>
              <a:t>The program is designed </a:t>
            </a:r>
            <a:r>
              <a:rPr lang="en-US" sz="900" dirty="0" smtClean="0"/>
              <a:t>to</a:t>
            </a:r>
          </a:p>
          <a:p>
            <a:pPr algn="l">
              <a:lnSpc>
                <a:spcPct val="80000"/>
              </a:lnSpc>
            </a:pPr>
            <a:r>
              <a:rPr lang="en-US" sz="900" dirty="0" smtClean="0"/>
              <a:t>demonstrate </a:t>
            </a:r>
            <a:r>
              <a:rPr lang="en-US" sz="900" dirty="0"/>
              <a:t>the relevance and importance </a:t>
            </a:r>
            <a:r>
              <a:rPr lang="en-US" sz="900" dirty="0" smtClean="0"/>
              <a:t>of chemistry </a:t>
            </a:r>
            <a:r>
              <a:rPr lang="en-US" sz="900" dirty="0"/>
              <a:t>in everyday life in simple, non-technical language</a:t>
            </a:r>
            <a:r>
              <a:rPr lang="en-US" sz="900" dirty="0" smtClean="0"/>
              <a:t>.</a:t>
            </a:r>
          </a:p>
          <a:p>
            <a:pPr algn="l">
              <a:lnSpc>
                <a:spcPct val="80000"/>
              </a:lnSpc>
            </a:pPr>
            <a:endParaRPr lang="en-US" sz="900" dirty="0" smtClean="0"/>
          </a:p>
          <a:p>
            <a:pPr algn="l">
              <a:lnSpc>
                <a:spcPct val="80000"/>
              </a:lnSpc>
            </a:pPr>
            <a:r>
              <a:rPr lang="en-US" sz="900" dirty="0"/>
              <a:t>Seating and free pizza are limited to 50 people. No reservations are available. Seating is first-come, first-served.</a:t>
            </a:r>
          </a:p>
          <a:p>
            <a:pPr algn="l">
              <a:lnSpc>
                <a:spcPct val="80000"/>
              </a:lnSpc>
            </a:pPr>
            <a:endParaRPr lang="en-US" sz="900" dirty="0"/>
          </a:p>
          <a:p>
            <a:pPr algn="l">
              <a:lnSpc>
                <a:spcPct val="80000"/>
              </a:lnSpc>
            </a:pPr>
            <a:r>
              <a:rPr lang="en-US" sz="900" dirty="0"/>
              <a:t>Visit </a:t>
            </a:r>
            <a:r>
              <a:rPr lang="en-US" sz="900" dirty="0" smtClean="0"/>
              <a:t>www.acs.org/woe-be-gone/cafe for </a:t>
            </a:r>
            <a:r>
              <a:rPr lang="en-US" sz="900" dirty="0"/>
              <a:t>more information.</a:t>
            </a:r>
          </a:p>
          <a:p>
            <a:pPr algn="l" eaLnBrk="1" hangingPunct="1">
              <a:lnSpc>
                <a:spcPct val="80000"/>
              </a:lnSpc>
            </a:pPr>
            <a:endParaRPr lang="en-US" sz="1000" dirty="0" smtClean="0"/>
          </a:p>
          <a:p>
            <a:pPr eaLnBrk="1" hangingPunct="1">
              <a:lnSpc>
                <a:spcPct val="80000"/>
              </a:lnSpc>
            </a:pPr>
            <a:r>
              <a:rPr lang="en-US" sz="900" dirty="0" smtClean="0"/>
              <a:t>###</a:t>
            </a:r>
          </a:p>
          <a:p>
            <a:pPr algn="l" eaLnBrk="1" hangingPunct="1">
              <a:lnSpc>
                <a:spcPct val="80000"/>
              </a:lnSpc>
            </a:pPr>
            <a:r>
              <a:rPr lang="en-US" sz="800" dirty="0" smtClean="0"/>
              <a:t>The Woe-Be-Gone section is one of 187 local sections of the American Chemical Society, the world’s largest scientific society, with more than 163,000 members.</a:t>
            </a:r>
          </a:p>
          <a:p>
            <a:pPr algn="l" eaLnBrk="1" hangingPunct="1">
              <a:lnSpc>
                <a:spcPct val="80000"/>
              </a:lnSpc>
            </a:pPr>
            <a:r>
              <a:rPr lang="en-US" sz="800" dirty="0" smtClean="0"/>
              <a:t>Chartered by the U.S. Congress, the nonprofit organization is a global leader in providing access to chemistry-related research and educational resources.</a:t>
            </a:r>
          </a:p>
          <a:p>
            <a:pPr algn="l" eaLnBrk="1" hangingPunct="1">
              <a:lnSpc>
                <a:spcPct val="80000"/>
              </a:lnSpc>
            </a:pPr>
            <a:endParaRPr lang="en-GB" sz="800" dirty="0" smtClean="0"/>
          </a:p>
          <a:p>
            <a:pPr algn="l" eaLnBrk="1" hangingPunct="1">
              <a:lnSpc>
                <a:spcPct val="80000"/>
              </a:lnSpc>
            </a:pPr>
            <a:r>
              <a:rPr lang="en-US" sz="800" b="1" dirty="0" smtClean="0"/>
              <a:t>(Name of section), American Chemical Society</a:t>
            </a:r>
            <a:endParaRPr lang="en-US" sz="800" dirty="0" smtClean="0"/>
          </a:p>
          <a:p>
            <a:pPr algn="l" eaLnBrk="1" hangingPunct="1">
              <a:lnSpc>
                <a:spcPct val="80000"/>
              </a:lnSpc>
            </a:pPr>
            <a:r>
              <a:rPr lang="en-US" sz="800" dirty="0" smtClean="0"/>
              <a:t>Section address    </a:t>
            </a:r>
            <a:r>
              <a:rPr lang="en-US" sz="800" b="1" dirty="0" smtClean="0"/>
              <a:t>T</a:t>
            </a:r>
            <a:r>
              <a:rPr lang="en-US" sz="800" dirty="0" smtClean="0"/>
              <a:t> [123] 123 4567    </a:t>
            </a:r>
            <a:r>
              <a:rPr lang="en-US" sz="800" b="1" dirty="0" smtClean="0"/>
              <a:t>F</a:t>
            </a:r>
            <a:r>
              <a:rPr lang="en-US" sz="800" dirty="0" smtClean="0"/>
              <a:t> [123] 123 4567    Web site url</a:t>
            </a:r>
            <a:endParaRPr lang="en-GB" sz="800" dirty="0" smtClean="0"/>
          </a:p>
        </p:txBody>
      </p:sp>
    </p:spTree>
    <p:extLst>
      <p:ext uri="{BB962C8B-B14F-4D97-AF65-F5344CB8AC3E}">
        <p14:creationId xmlns:p14="http://schemas.microsoft.com/office/powerpoint/2010/main" val="351841847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arkle - opening session">
  <a:themeElements>
    <a:clrScheme name="Sparkle - opening ses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arkle - opening se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arkle - opening ses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rkle - opening ses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rkle - opening ses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rkle - opening ses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rkle - opening ses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rkle - opening ses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rkle - opening ses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rkle - opening ses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rkle - opening ses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rkle - opening ses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rkle - opening ses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rkle - opening ses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parkle - media relations 2 single slide">
  <a:themeElements>
    <a:clrScheme name="Sparkle - media relations 2 sing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arkle - media relations 2 sing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arkle - media relations 2 sing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rkle - media relations 2 sing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rkle - media relations 2 sing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rkle - media relations 2 sing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rkle - media relations 2 sing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rkle - media relations 2 sing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rkle - media relations 2 sing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rkle - media relations 2 sing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rkle - media relations 2 sing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rkle - media relations 2 sing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rkle - media relations 2 sing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rkle - media relations 2 sing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s Release Writing - FINAL">
  <a:themeElements>
    <a:clrScheme name="Sparkle release writing - 10-05 - FINAL 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arkle release writing - 10-05 - FINAL 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arkle release writing - 10-05 - FINAL 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rkle release writing - 10-05 - FINAL O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rkle release writing - 10-05 - FINAL O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rkle release writing - 10-05 - FINAL O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rkle release writing - 10-05 - FINAL O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rkle release writing - 10-05 - FINAL O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rkle release writing - 10-05 - FINAL O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rkle release writing - 10-05 - FINAL O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rkle release writing - 10-05 - FINAL O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rkle release writing - 10-05 - FINAL O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rkle release writing - 10-05 - FINAL O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rkle release writing - 10-05 - FINAL O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2417</Words>
  <Application>Microsoft Office PowerPoint</Application>
  <PresentationFormat>On-screen Show (4:3)</PresentationFormat>
  <Paragraphs>303</Paragraphs>
  <Slides>31</Slides>
  <Notes>16</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31</vt:i4>
      </vt:variant>
    </vt:vector>
  </HeadingPairs>
  <TitlesOfParts>
    <vt:vector size="41" baseType="lpstr">
      <vt:lpstr>2_Custom Design</vt:lpstr>
      <vt:lpstr>Sparkle - opening session</vt:lpstr>
      <vt:lpstr>1_Sparkle - media relations 2 single slide</vt:lpstr>
      <vt:lpstr>Press Release Writing - FINAL</vt:lpstr>
      <vt:lpstr>2_Office Theme</vt:lpstr>
      <vt:lpstr>Office Theme</vt:lpstr>
      <vt:lpstr>1_Office Theme</vt:lpstr>
      <vt:lpstr>3_Custom Design</vt:lpstr>
      <vt:lpstr>Image</vt:lpstr>
      <vt:lpstr>Document</vt:lpstr>
      <vt:lpstr>Communicating with the Public about ACS Local Section Events</vt:lpstr>
      <vt:lpstr>Traditional Methods of Communication to the Public </vt:lpstr>
      <vt:lpstr>Communicating about Your Event to the Public:  Benefits</vt:lpstr>
      <vt:lpstr>You gotta have a plan</vt:lpstr>
      <vt:lpstr>Traditional News Media Who are they?</vt:lpstr>
      <vt:lpstr>Traditional News Media How they might cover your event</vt:lpstr>
      <vt:lpstr>Traditional News Media How to reach them? </vt:lpstr>
      <vt:lpstr>Traditional News Media How to reach them </vt:lpstr>
      <vt:lpstr>News Release  </vt:lpstr>
      <vt:lpstr>Traditional News Media Sample news releases</vt:lpstr>
      <vt:lpstr>Traditional News Media How to Avoid a Bad News Release</vt:lpstr>
      <vt:lpstr>Traditional News Media To call or not to call?</vt:lpstr>
      <vt:lpstr>Traditional News Media What if no reporters show an interest?</vt:lpstr>
      <vt:lpstr>Social Media and the Local Section  </vt:lpstr>
      <vt:lpstr>PowerPoint Presentation</vt:lpstr>
      <vt:lpstr>Local Sections: Getting Started with Social Media</vt:lpstr>
      <vt:lpstr>PowerPoint Presentation</vt:lpstr>
      <vt:lpstr>PowerPoint Presentation</vt:lpstr>
      <vt:lpstr>Local Sections: Facebook</vt:lpstr>
      <vt:lpstr>Local Sections: Create a Customized Facebook URL</vt:lpstr>
      <vt:lpstr>PowerPoint Presentation</vt:lpstr>
      <vt:lpstr>PowerPoint Presentation</vt:lpstr>
      <vt:lpstr>PowerPoint Presentation</vt:lpstr>
      <vt:lpstr>PowerPoint Presentation</vt:lpstr>
      <vt:lpstr>Developing Collaborations for Outreach and Other Programs  </vt:lpstr>
      <vt:lpstr>OVERVIEW</vt:lpstr>
      <vt:lpstr>Types of Collaboration</vt:lpstr>
      <vt:lpstr>Areas of overlap (continued)</vt:lpstr>
      <vt:lpstr>Considerations</vt:lpstr>
      <vt:lpstr>SUMMARY</vt:lpstr>
      <vt:lpstr>Questions?</vt:lpstr>
    </vt:vector>
  </TitlesOfParts>
  <Company>American Chemical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Marv D. Coyner (Contractor)</dc:creator>
  <cp:lastModifiedBy>barnoski</cp:lastModifiedBy>
  <cp:revision>73</cp:revision>
  <cp:lastPrinted>2013-05-03T19:18:10Z</cp:lastPrinted>
  <dcterms:created xsi:type="dcterms:W3CDTF">2013-04-25T12:20:09Z</dcterms:created>
  <dcterms:modified xsi:type="dcterms:W3CDTF">2015-09-28T13:43:03Z</dcterms:modified>
</cp:coreProperties>
</file>