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71" r:id="rId3"/>
    <p:sldId id="257" r:id="rId4"/>
    <p:sldId id="272" r:id="rId5"/>
    <p:sldId id="293" r:id="rId6"/>
    <p:sldId id="273" r:id="rId7"/>
    <p:sldId id="276" r:id="rId8"/>
    <p:sldId id="277" r:id="rId9"/>
    <p:sldId id="274" r:id="rId10"/>
    <p:sldId id="275" r:id="rId11"/>
    <p:sldId id="280" r:id="rId12"/>
    <p:sldId id="281" r:id="rId13"/>
    <p:sldId id="282" r:id="rId14"/>
    <p:sldId id="294" r:id="rId15"/>
    <p:sldId id="279" r:id="rId16"/>
    <p:sldId id="283" r:id="rId17"/>
    <p:sldId id="284" r:id="rId18"/>
    <p:sldId id="295" r:id="rId19"/>
    <p:sldId id="285" r:id="rId20"/>
    <p:sldId id="286" r:id="rId21"/>
    <p:sldId id="287" r:id="rId22"/>
    <p:sldId id="291" r:id="rId23"/>
    <p:sldId id="292" r:id="rId24"/>
    <p:sldId id="288" r:id="rId25"/>
    <p:sldId id="289" r:id="rId26"/>
    <p:sldId id="270" r:id="rId27"/>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83BCF7B8-44AE-4D8D-8BE3-FC6621504E14}" type="datetimeFigureOut">
              <a:rPr lang="en-US" smtClean="0"/>
              <a:pPr/>
              <a:t>8/23/2010</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7056DCAD-EE97-45BE-B53E-BB98CAA0233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8/23/2010</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8/23/2010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8/23/2010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8/23/2010</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8/23/2010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8/23/2010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8/23/2010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8/23/2010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8/23/2010</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bm@io.harvar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Climate Change </a:t>
            </a:r>
            <a:r>
              <a:rPr lang="en-US" b="0" dirty="0" smtClean="0"/>
              <a:t>Science</a:t>
            </a:r>
            <a:endParaRPr lang="en-US" dirty="0"/>
          </a:p>
        </p:txBody>
      </p:sp>
      <p:sp>
        <p:nvSpPr>
          <p:cNvPr id="3" name="Subtitle 2"/>
          <p:cNvSpPr>
            <a:spLocks noGrp="1"/>
          </p:cNvSpPr>
          <p:nvPr>
            <p:ph type="subTitle" idx="1"/>
          </p:nvPr>
        </p:nvSpPr>
        <p:spPr/>
        <p:txBody>
          <a:bodyPr>
            <a:normAutofit/>
          </a:bodyPr>
          <a:lstStyle/>
          <a:p>
            <a:pPr algn="ctr"/>
            <a:r>
              <a:rPr lang="en-US" dirty="0" smtClean="0">
                <a:latin typeface="+mj-lt"/>
              </a:rPr>
              <a:t>Michael B. McElroy</a:t>
            </a:r>
          </a:p>
          <a:p>
            <a:pPr algn="ctr"/>
            <a:r>
              <a:rPr lang="en-US" dirty="0" smtClean="0">
                <a:latin typeface="+mj-lt"/>
                <a:hlinkClick r:id="rId2"/>
              </a:rPr>
              <a:t>mbm@io.harvard.edu</a:t>
            </a:r>
            <a:endParaRPr lang="en-US" dirty="0" smtClean="0">
              <a:latin typeface="+mj-lt"/>
            </a:endParaRPr>
          </a:p>
          <a:p>
            <a:pPr algn="ctr"/>
            <a:r>
              <a:rPr lang="en-US" b="1" dirty="0" smtClean="0">
                <a:latin typeface="+mj-lt"/>
              </a:rPr>
              <a:t>ACS August 23rd</a:t>
            </a:r>
            <a:r>
              <a:rPr lang="en-US" dirty="0" smtClean="0">
                <a:latin typeface="+mj-lt"/>
              </a:rPr>
              <a:t>, 2010</a:t>
            </a:r>
            <a:endParaRPr lang="en-US"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752600" y="1447800"/>
            <a:ext cx="6056861" cy="4419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43000"/>
            <a:ext cx="6629400" cy="704088"/>
          </a:xfrm>
        </p:spPr>
        <p:txBody>
          <a:bodyPr>
            <a:normAutofit/>
          </a:bodyPr>
          <a:lstStyle/>
          <a:p>
            <a:r>
              <a:rPr lang="en-US" sz="2400" b="1" dirty="0" smtClean="0">
                <a:solidFill>
                  <a:srgbClr val="0070C0"/>
                </a:solidFill>
              </a:rPr>
              <a:t>Cumulative CO</a:t>
            </a:r>
            <a:r>
              <a:rPr lang="en-US" sz="1600" b="1" dirty="0" smtClean="0">
                <a:solidFill>
                  <a:srgbClr val="0070C0"/>
                </a:solidFill>
              </a:rPr>
              <a:t>2</a:t>
            </a:r>
            <a:r>
              <a:rPr lang="en-US" sz="2400" b="1" dirty="0" smtClean="0">
                <a:solidFill>
                  <a:srgbClr val="0070C0"/>
                </a:solidFill>
              </a:rPr>
              <a:t> Emission: Top 10 Countries in 2007</a:t>
            </a:r>
            <a:endParaRPr lang="en-US" sz="2400" b="1" dirty="0">
              <a:solidFill>
                <a:srgbClr val="0070C0"/>
              </a:solidFill>
            </a:endParaRPr>
          </a:p>
        </p:txBody>
      </p:sp>
      <p:pic>
        <p:nvPicPr>
          <p:cNvPr id="5" name="Content Placeholder 4" descr="CO2_emissiosn.tif"/>
          <p:cNvPicPr>
            <a:picLocks noGrp="1" noChangeAspect="1"/>
          </p:cNvPicPr>
          <p:nvPr>
            <p:ph idx="1"/>
          </p:nvPr>
        </p:nvPicPr>
        <p:blipFill>
          <a:blip r:embed="rId2" cstate="print"/>
          <a:stretch>
            <a:fillRect/>
          </a:stretch>
        </p:blipFill>
        <p:spPr>
          <a:xfrm>
            <a:off x="1371600" y="2163796"/>
            <a:ext cx="6324600" cy="426615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929454" y="6488668"/>
            <a:ext cx="1571636" cy="369332"/>
          </a:xfrm>
          <a:prstGeom prst="rect">
            <a:avLst/>
          </a:prstGeom>
          <a:noFill/>
        </p:spPr>
        <p:txBody>
          <a:bodyPr wrap="square" rtlCol="0">
            <a:spAutoFit/>
          </a:bodyPr>
          <a:lstStyle/>
          <a:p>
            <a:r>
              <a:rPr lang="en-US" dirty="0" smtClean="0"/>
              <a:t>CDIAC, 2007</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ipcc_ddc_co2_scenarios.jpg"/>
          <p:cNvPicPr>
            <a:picLocks noGrp="1" noChangeAspect="1"/>
          </p:cNvPicPr>
          <p:nvPr>
            <p:ph idx="1"/>
          </p:nvPr>
        </p:nvPicPr>
        <p:blipFill>
          <a:blip r:embed="rId2" cstate="print"/>
          <a:srcRect l="8680" t="8680" r="3436" b="4521"/>
          <a:stretch>
            <a:fillRect/>
          </a:stretch>
        </p:blipFill>
        <p:spPr>
          <a:xfrm>
            <a:off x="762000" y="1981200"/>
            <a:ext cx="7543800" cy="4656667"/>
          </a:xfrm>
        </p:spPr>
      </p:pic>
      <p:sp>
        <p:nvSpPr>
          <p:cNvPr id="14" name="TextBox 13"/>
          <p:cNvSpPr txBox="1"/>
          <p:nvPr/>
        </p:nvSpPr>
        <p:spPr>
          <a:xfrm>
            <a:off x="685800" y="990600"/>
            <a:ext cx="7924800" cy="1015663"/>
          </a:xfrm>
          <a:prstGeom prst="rect">
            <a:avLst/>
          </a:prstGeom>
          <a:noFill/>
        </p:spPr>
        <p:txBody>
          <a:bodyPr wrap="square" rtlCol="0">
            <a:spAutoFit/>
          </a:bodyPr>
          <a:lstStyle/>
          <a:p>
            <a:pPr algn="just"/>
            <a:r>
              <a:rPr lang="en-US" sz="2000" b="1" dirty="0" smtClean="0">
                <a:solidFill>
                  <a:srgbClr val="0070C0"/>
                </a:solidFill>
                <a:latin typeface="+mj-lt"/>
              </a:rPr>
              <a:t>Atmospheric CO</a:t>
            </a:r>
            <a:r>
              <a:rPr lang="en-US" sz="1400" b="1" dirty="0" smtClean="0">
                <a:solidFill>
                  <a:srgbClr val="0070C0"/>
                </a:solidFill>
                <a:latin typeface="+mj-lt"/>
              </a:rPr>
              <a:t>2</a:t>
            </a:r>
            <a:r>
              <a:rPr lang="en-US" sz="2000" b="1" dirty="0" smtClean="0">
                <a:solidFill>
                  <a:srgbClr val="0070C0"/>
                </a:solidFill>
                <a:latin typeface="+mj-lt"/>
              </a:rPr>
              <a:t> concentrations as observed at Mauna Loa from 1958 to 2008 (black dashed line) and projected under the 6 SRES marker and illustrative scenarios. </a:t>
            </a:r>
            <a:endParaRPr lang="en-US" sz="2000" b="1" dirty="0">
              <a:solidFill>
                <a:srgbClr val="0070C0"/>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752600" y="1143000"/>
            <a:ext cx="5410200" cy="5410199"/>
          </a:xfrm>
          <a:prstGeom prst="rect">
            <a:avLst/>
          </a:prstGeom>
          <a:noFill/>
          <a:ln w="9525">
            <a:noFill/>
            <a:miter lim="800000"/>
            <a:headEnd/>
            <a:tailEnd/>
          </a:ln>
        </p:spPr>
      </p:pic>
      <p:sp>
        <p:nvSpPr>
          <p:cNvPr id="5" name="TextBox 4"/>
          <p:cNvSpPr txBox="1"/>
          <p:nvPr/>
        </p:nvSpPr>
        <p:spPr>
          <a:xfrm>
            <a:off x="6858000" y="5105400"/>
            <a:ext cx="2133600" cy="1446550"/>
          </a:xfrm>
          <a:prstGeom prst="rect">
            <a:avLst/>
          </a:prstGeom>
          <a:noFill/>
        </p:spPr>
        <p:txBody>
          <a:bodyPr wrap="square" rtlCol="0">
            <a:spAutoFit/>
          </a:bodyPr>
          <a:lstStyle/>
          <a:p>
            <a:r>
              <a:rPr lang="en-US" sz="1400" dirty="0" smtClean="0"/>
              <a:t>Summary of the principal components of the radiative forcing of climate change. From IPCC (2007)</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2209800"/>
            <a:ext cx="6553200" cy="2743200"/>
          </a:xfrm>
          <a:prstGeom prst="rect">
            <a:avLst/>
          </a:prstGeom>
        </p:spPr>
        <p:txBody>
          <a:bodyPr>
            <a:noAutofit/>
          </a:bodyPr>
          <a:lstStyle/>
          <a:p>
            <a:pPr lvl="0" algn="just">
              <a:spcBef>
                <a:spcPct val="0"/>
              </a:spcBef>
            </a:pPr>
            <a:r>
              <a:rPr lang="en-US" sz="2000" b="1" dirty="0" smtClean="0">
                <a:latin typeface="+mj-lt"/>
                <a:ea typeface="+mj-ea"/>
                <a:cs typeface="+mj-cs"/>
              </a:rPr>
              <a:t>Radiative forcing at an average rate of 1.6 W∙m</a:t>
            </a:r>
            <a:r>
              <a:rPr lang="en-US" sz="2000" b="1" baseline="30000" dirty="0" smtClean="0">
                <a:latin typeface="+mj-lt"/>
                <a:ea typeface="+mj-ea"/>
                <a:cs typeface="+mj-cs"/>
              </a:rPr>
              <a:t>-2  </a:t>
            </a:r>
            <a:r>
              <a:rPr lang="en-US" sz="2000" b="1" dirty="0" smtClean="0">
                <a:latin typeface="+mj-lt"/>
                <a:ea typeface="+mj-ea"/>
                <a:cs typeface="+mj-cs"/>
              </a:rPr>
              <a:t>would imply that the earth is gaining energy at  a rate 57 times greater than the rate associated with total global commercial consumption of energy !</a:t>
            </a:r>
          </a:p>
          <a:p>
            <a:pPr lvl="0" algn="just">
              <a:spcBef>
                <a:spcPct val="0"/>
              </a:spcBef>
            </a:pPr>
            <a:endParaRPr lang="en-US" sz="2000" b="1" dirty="0" smtClean="0">
              <a:latin typeface="+mj-lt"/>
              <a:ea typeface="+mj-ea"/>
              <a:cs typeface="+mj-cs"/>
            </a:endParaRPr>
          </a:p>
          <a:p>
            <a:pPr lvl="0" algn="just">
              <a:spcBef>
                <a:spcPct val="0"/>
              </a:spcBef>
            </a:pPr>
            <a:r>
              <a:rPr lang="en-US" sz="2000" b="1" dirty="0" smtClean="0">
                <a:latin typeface="+mj-lt"/>
                <a:ea typeface="+mj-ea"/>
                <a:cs typeface="+mj-cs"/>
              </a:rPr>
              <a:t>If emission of sulfur (largely from the use of coal) were eliminated, contemporary </a:t>
            </a:r>
            <a:r>
              <a:rPr lang="en-US" sz="2000" b="1" dirty="0" err="1" smtClean="0">
                <a:latin typeface="+mj-lt"/>
                <a:ea typeface="+mj-ea"/>
                <a:cs typeface="+mj-cs"/>
              </a:rPr>
              <a:t>radiative</a:t>
            </a:r>
            <a:r>
              <a:rPr lang="en-US" sz="2000" b="1" dirty="0" smtClean="0">
                <a:latin typeface="+mj-lt"/>
                <a:ea typeface="+mj-ea"/>
                <a:cs typeface="+mj-cs"/>
              </a:rPr>
              <a:t> forcing could be as large as 3 </a:t>
            </a:r>
            <a:r>
              <a:rPr lang="en-US" altLang="zh-CN" sz="2000" b="1" dirty="0" smtClean="0">
                <a:latin typeface="+mj-lt"/>
              </a:rPr>
              <a:t>W∙m</a:t>
            </a:r>
            <a:r>
              <a:rPr lang="en-US" altLang="zh-CN" sz="2000" b="1" baseline="30000" dirty="0" smtClean="0">
                <a:latin typeface="+mj-lt"/>
              </a:rPr>
              <a:t>-2</a:t>
            </a:r>
            <a:r>
              <a:rPr lang="en-US" altLang="zh-CN" sz="2000" b="1" dirty="0" smtClean="0">
                <a:latin typeface="+mj-lt"/>
              </a:rPr>
              <a:t>, more than 100 times current global commercial consumption of energy.</a:t>
            </a:r>
            <a:endParaRPr lang="en-US" altLang="zh-CN" sz="2000" b="1" baseline="30000" dirty="0" smtClean="0">
              <a:latin typeface="+mj-lt"/>
            </a:endParaRPr>
          </a:p>
          <a:p>
            <a:pPr lvl="0" algn="just">
              <a:spcBef>
                <a:spcPct val="0"/>
              </a:spcBef>
            </a:pPr>
            <a:endParaRPr lang="en-US" altLang="zh-CN" b="1" baseline="30000" dirty="0" smtClean="0"/>
          </a:p>
          <a:p>
            <a:pPr lvl="0" algn="just">
              <a:spcBef>
                <a:spcPct val="0"/>
              </a:spcBef>
            </a:pPr>
            <a:r>
              <a:rPr lang="en-US" altLang="zh-CN" b="1" baseline="30000" dirty="0" smtClean="0"/>
              <a:t>      </a:t>
            </a:r>
            <a:endParaRPr lang="en-US" b="1" dirty="0" smtClean="0">
              <a:latin typeface="+mj-lt"/>
              <a:ea typeface="+mj-ea"/>
              <a:cs typeface="+mj-cs"/>
            </a:endParaRPr>
          </a:p>
          <a:p>
            <a:pPr lvl="0" algn="just">
              <a:spcBef>
                <a:spcPct val="0"/>
              </a:spcBef>
            </a:pPr>
            <a:endParaRPr lang="en-US" b="1" baseline="30000" dirty="0">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0600" y="1066800"/>
            <a:ext cx="7239000" cy="762000"/>
          </a:xfrm>
          <a:prstGeom prst="rect">
            <a:avLst/>
          </a:prstGeom>
        </p:spPr>
        <p:txBody>
          <a:bodyPr>
            <a:noAutofit/>
          </a:bodyPr>
          <a:lstStyle/>
          <a:p>
            <a:pPr lvl="0" algn="just">
              <a:spcBef>
                <a:spcPct val="0"/>
              </a:spcBef>
            </a:pPr>
            <a:r>
              <a:rPr lang="en-US" sz="2400" b="1" dirty="0" smtClean="0">
                <a:solidFill>
                  <a:srgbClr val="0070C0"/>
                </a:solidFill>
                <a:latin typeface="+mj-lt"/>
                <a:ea typeface="+mj-ea"/>
                <a:cs typeface="+mj-cs"/>
              </a:rPr>
              <a:t>A significant fraction (up to 80 %) of the excess energy absorbed  by the earth has been stored in the ocean (over the depth range 0-700m):</a:t>
            </a:r>
            <a:endParaRPr lang="en-US" sz="2400" b="1" baseline="30000" dirty="0">
              <a:solidFill>
                <a:srgbClr val="0070C0"/>
              </a:solidFill>
              <a:latin typeface="+mj-lt"/>
              <a:ea typeface="+mj-ea"/>
              <a:cs typeface="+mj-cs"/>
            </a:endParaRPr>
          </a:p>
        </p:txBody>
      </p:sp>
      <p:pic>
        <p:nvPicPr>
          <p:cNvPr id="4" name="Picture 2" descr="13"/>
          <p:cNvPicPr>
            <a:picLocks noChangeAspect="1" noChangeArrowheads="1"/>
          </p:cNvPicPr>
          <p:nvPr/>
        </p:nvPicPr>
        <p:blipFill>
          <a:blip r:embed="rId2" cstate="print"/>
          <a:srcRect/>
          <a:stretch>
            <a:fillRect/>
          </a:stretch>
        </p:blipFill>
        <p:spPr bwMode="auto">
          <a:xfrm>
            <a:off x="1295400" y="2209800"/>
            <a:ext cx="5867400" cy="4348261"/>
          </a:xfrm>
          <a:prstGeom prst="rect">
            <a:avLst/>
          </a:prstGeom>
          <a:noFill/>
          <a:ln w="9525">
            <a:noFill/>
            <a:miter lim="800000"/>
            <a:headEnd/>
            <a:tailEnd/>
          </a:ln>
        </p:spPr>
      </p:pic>
      <p:sp>
        <p:nvSpPr>
          <p:cNvPr id="5" name="TextBox 4"/>
          <p:cNvSpPr txBox="1"/>
          <p:nvPr/>
        </p:nvSpPr>
        <p:spPr>
          <a:xfrm>
            <a:off x="7315200" y="5638800"/>
            <a:ext cx="1600200" cy="646331"/>
          </a:xfrm>
          <a:prstGeom prst="rect">
            <a:avLst/>
          </a:prstGeom>
          <a:noFill/>
        </p:spPr>
        <p:txBody>
          <a:bodyPr wrap="square" rtlCol="0">
            <a:spAutoFit/>
          </a:bodyPr>
          <a:lstStyle/>
          <a:p>
            <a:r>
              <a:rPr lang="en-US" dirty="0" smtClean="0"/>
              <a:t>From IPCC (2007).</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990600"/>
            <a:ext cx="7239000" cy="5105400"/>
          </a:xfrm>
          <a:prstGeom prst="rect">
            <a:avLst/>
          </a:prstGeom>
        </p:spPr>
        <p:txBody>
          <a:bodyPr>
            <a:noAutofit/>
          </a:bodyPr>
          <a:lstStyle/>
          <a:p>
            <a:pPr lvl="0">
              <a:spcBef>
                <a:spcPct val="0"/>
              </a:spcBef>
            </a:pPr>
            <a:r>
              <a:rPr lang="en-US" sz="2400" b="1" dirty="0" smtClean="0">
                <a:solidFill>
                  <a:srgbClr val="0070C0"/>
                </a:solidFill>
                <a:latin typeface="+mj-lt"/>
                <a:ea typeface="+mj-ea"/>
                <a:cs typeface="+mj-cs"/>
              </a:rPr>
              <a:t>Important radiative feedbacks:</a:t>
            </a:r>
          </a:p>
          <a:p>
            <a:pPr marL="274320" lvl="0" indent="-274320" algn="just">
              <a:spcBef>
                <a:spcPct val="20000"/>
              </a:spcBef>
              <a:buClr>
                <a:schemeClr val="accent3"/>
              </a:buClr>
              <a:buSzPct val="95000"/>
              <a:buFont typeface="Wingdings 2"/>
              <a:buChar char=""/>
              <a:defRPr/>
            </a:pPr>
            <a:r>
              <a:rPr lang="en-US" sz="2400" dirty="0" smtClean="0">
                <a:latin typeface="+mj-lt"/>
              </a:rPr>
              <a:t>Changes in H</a:t>
            </a:r>
            <a:r>
              <a:rPr lang="en-US" sz="1600" dirty="0" smtClean="0">
                <a:latin typeface="+mj-lt"/>
              </a:rPr>
              <a:t>2</a:t>
            </a:r>
            <a:r>
              <a:rPr lang="en-US" sz="2400" dirty="0" smtClean="0">
                <a:latin typeface="+mj-lt"/>
              </a:rPr>
              <a:t>O vapor (+)</a:t>
            </a:r>
          </a:p>
          <a:p>
            <a:pPr marL="274320" lvl="0" indent="-274320" algn="just">
              <a:spcBef>
                <a:spcPct val="20000"/>
              </a:spcBef>
              <a:buClr>
                <a:schemeClr val="accent3"/>
              </a:buClr>
              <a:buSzPct val="95000"/>
              <a:buFont typeface="Wingdings 2"/>
              <a:buChar char=""/>
              <a:defRPr/>
            </a:pPr>
            <a:r>
              <a:rPr lang="en-US" sz="2400" dirty="0" smtClean="0">
                <a:latin typeface="+mj-lt"/>
              </a:rPr>
              <a:t>Changes in cloud cover (+ and -)</a:t>
            </a:r>
          </a:p>
          <a:p>
            <a:pPr marL="274320" lvl="0" indent="-274320" algn="just">
              <a:spcBef>
                <a:spcPct val="20000"/>
              </a:spcBef>
              <a:buClr>
                <a:schemeClr val="accent3"/>
              </a:buClr>
              <a:buSzPct val="95000"/>
              <a:buFont typeface="Wingdings 2"/>
              <a:buChar char=""/>
              <a:defRPr/>
            </a:pPr>
            <a:r>
              <a:rPr lang="en-US" sz="2400" dirty="0" smtClean="0">
                <a:latin typeface="+mj-lt"/>
              </a:rPr>
              <a:t>Changes in CH</a:t>
            </a:r>
            <a:r>
              <a:rPr lang="en-US" sz="1600" dirty="0" smtClean="0">
                <a:latin typeface="+mj-lt"/>
              </a:rPr>
              <a:t>4</a:t>
            </a:r>
            <a:r>
              <a:rPr lang="en-US" sz="2400" dirty="0" smtClean="0">
                <a:latin typeface="+mj-lt"/>
              </a:rPr>
              <a:t> (likely +) </a:t>
            </a:r>
          </a:p>
          <a:p>
            <a:pPr marL="274320" lvl="0" indent="-274320" algn="just">
              <a:spcBef>
                <a:spcPct val="20000"/>
              </a:spcBef>
              <a:buClr>
                <a:schemeClr val="accent3"/>
              </a:buClr>
              <a:buSzPct val="95000"/>
              <a:buFont typeface="Wingdings 2"/>
              <a:buChar char=""/>
              <a:defRPr/>
            </a:pPr>
            <a:r>
              <a:rPr lang="en-US" sz="2400" dirty="0" smtClean="0">
                <a:latin typeface="+mj-lt"/>
              </a:rPr>
              <a:t>Changes in sea ice (likely +)</a:t>
            </a:r>
          </a:p>
          <a:p>
            <a:pPr marL="274320" lvl="0" indent="-274320" algn="just">
              <a:spcBef>
                <a:spcPct val="20000"/>
              </a:spcBef>
              <a:buClr>
                <a:schemeClr val="accent3"/>
              </a:buClr>
              <a:buSzPct val="95000"/>
              <a:buFont typeface="Wingdings 2"/>
              <a:buChar char=""/>
              <a:defRPr/>
            </a:pPr>
            <a:r>
              <a:rPr lang="en-US" sz="2400" dirty="0" smtClean="0">
                <a:latin typeface="+mj-lt"/>
              </a:rPr>
              <a:t>Changes in land use (+ and -)</a:t>
            </a:r>
          </a:p>
          <a:p>
            <a:pPr marL="274320" lvl="0" indent="-274320" algn="just">
              <a:spcBef>
                <a:spcPct val="20000"/>
              </a:spcBef>
              <a:buClr>
                <a:schemeClr val="accent3"/>
              </a:buClr>
              <a:buSzPct val="95000"/>
              <a:buFont typeface="Wingdings 2"/>
              <a:buChar char=""/>
              <a:defRPr/>
            </a:pPr>
            <a:r>
              <a:rPr lang="en-US" sz="2400" dirty="0" smtClean="0">
                <a:latin typeface="+mj-lt"/>
              </a:rPr>
              <a:t>Changes in upper troposphere and stratosphere H</a:t>
            </a:r>
            <a:r>
              <a:rPr lang="en-US" sz="1600" dirty="0" smtClean="0">
                <a:latin typeface="+mj-lt"/>
              </a:rPr>
              <a:t>2</a:t>
            </a:r>
            <a:r>
              <a:rPr lang="en-US" sz="2400" dirty="0" smtClean="0">
                <a:latin typeface="+mj-lt"/>
              </a:rPr>
              <a:t>O (probably +)</a:t>
            </a:r>
          </a:p>
          <a:p>
            <a:pPr marL="274320" lvl="0" indent="-274320" algn="just">
              <a:spcBef>
                <a:spcPct val="20000"/>
              </a:spcBef>
              <a:buClr>
                <a:schemeClr val="accent3"/>
              </a:buClr>
              <a:buSzPct val="95000"/>
              <a:defRPr/>
            </a:pPr>
            <a:endParaRPr lang="en-US" sz="2400" dirty="0" smtClean="0"/>
          </a:p>
          <a:p>
            <a:pPr marL="274320" lvl="0" indent="-274320" algn="just">
              <a:spcBef>
                <a:spcPct val="20000"/>
              </a:spcBef>
              <a:buClr>
                <a:schemeClr val="accent3"/>
              </a:buClr>
              <a:buSzPct val="95000"/>
              <a:buFont typeface="Wingdings 2"/>
              <a:buChar char=""/>
              <a:defRPr/>
            </a:pPr>
            <a:endParaRPr lang="en-US" sz="2400" dirty="0" smtClean="0"/>
          </a:p>
          <a:p>
            <a:pPr lvl="0">
              <a:spcBef>
                <a:spcPct val="0"/>
              </a:spcBef>
            </a:pPr>
            <a:endParaRPr lang="en-US" sz="2400" b="1" dirty="0" smtClean="0">
              <a:solidFill>
                <a:srgbClr val="0070C0"/>
              </a:solidFill>
              <a:latin typeface="+mj-lt"/>
              <a:ea typeface="+mj-ea"/>
              <a:cs typeface="+mj-cs"/>
            </a:endParaRPr>
          </a:p>
          <a:p>
            <a:pPr lvl="0">
              <a:spcBef>
                <a:spcPct val="0"/>
              </a:spcBef>
            </a:pPr>
            <a:endParaRPr lang="en-US" sz="2400" b="1" baseline="30000" dirty="0">
              <a:solidFill>
                <a:srgbClr val="0070C0"/>
              </a:solidFill>
              <a:latin typeface="+mj-lt"/>
              <a:ea typeface="+mj-ea"/>
              <a:cs typeface="+mj-cs"/>
            </a:endParaRPr>
          </a:p>
        </p:txBody>
      </p:sp>
      <p:sp>
        <p:nvSpPr>
          <p:cNvPr id="3" name="Title 1"/>
          <p:cNvSpPr txBox="1">
            <a:spLocks/>
          </p:cNvSpPr>
          <p:nvPr/>
        </p:nvSpPr>
        <p:spPr>
          <a:xfrm>
            <a:off x="990600" y="4876800"/>
            <a:ext cx="7239000" cy="762000"/>
          </a:xfrm>
          <a:prstGeom prst="rect">
            <a:avLst/>
          </a:prstGeom>
        </p:spPr>
        <p:txBody>
          <a:bodyPr>
            <a:noAutofit/>
          </a:bodyPr>
          <a:lstStyle/>
          <a:p>
            <a:pPr algn="just">
              <a:spcBef>
                <a:spcPct val="0"/>
              </a:spcBef>
            </a:pPr>
            <a:r>
              <a:rPr lang="en-US" altLang="zh-CN" sz="2400" b="1" dirty="0" smtClean="0">
                <a:solidFill>
                  <a:srgbClr val="0070C0"/>
                </a:solidFill>
                <a:latin typeface="+mj-lt"/>
              </a:rPr>
              <a:t>The key challenge for models is to accurately account for these feedbacks.</a:t>
            </a:r>
          </a:p>
          <a:p>
            <a:pPr lvl="0" algn="just">
              <a:spcBef>
                <a:spcPct val="0"/>
              </a:spcBef>
            </a:pPr>
            <a:endParaRPr lang="en-US" sz="2400" b="1" baseline="30000" dirty="0">
              <a:solidFill>
                <a:srgbClr val="0070C0"/>
              </a:solidFill>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726668"/>
            <a:ext cx="4419600" cy="369332"/>
          </a:xfrm>
          <a:prstGeom prst="rect">
            <a:avLst/>
          </a:prstGeom>
          <a:noFill/>
        </p:spPr>
        <p:txBody>
          <a:bodyPr wrap="square" rtlCol="0">
            <a:spAutoFit/>
          </a:bodyPr>
          <a:lstStyle/>
          <a:p>
            <a:r>
              <a:rPr lang="en-US" dirty="0" smtClean="0"/>
              <a:t>From James E Hansen (NASA GISS).</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1981200" y="1447800"/>
            <a:ext cx="5486400" cy="39881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52600" y="1600200"/>
            <a:ext cx="5943601" cy="4020036"/>
          </a:xfrm>
          <a:prstGeom prst="rect">
            <a:avLst/>
          </a:prstGeom>
          <a:noFill/>
          <a:ln w="9525">
            <a:noFill/>
            <a:miter lim="800000"/>
            <a:headEnd/>
            <a:tailEnd/>
          </a:ln>
        </p:spPr>
      </p:pic>
      <p:sp>
        <p:nvSpPr>
          <p:cNvPr id="3" name="TextBox 2"/>
          <p:cNvSpPr txBox="1"/>
          <p:nvPr/>
        </p:nvSpPr>
        <p:spPr>
          <a:xfrm>
            <a:off x="3048000" y="5726668"/>
            <a:ext cx="4419600" cy="369332"/>
          </a:xfrm>
          <a:prstGeom prst="rect">
            <a:avLst/>
          </a:prstGeom>
          <a:noFill/>
        </p:spPr>
        <p:txBody>
          <a:bodyPr wrap="square" rtlCol="0">
            <a:spAutoFit/>
          </a:bodyPr>
          <a:lstStyle/>
          <a:p>
            <a:r>
              <a:rPr lang="en-US" dirty="0" smtClean="0"/>
              <a:t>From James E Hansen (NASA GISS).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38200" y="1066800"/>
            <a:ext cx="7620000" cy="5161935"/>
          </a:xfrm>
          <a:prstGeom prst="rect">
            <a:avLst/>
          </a:prstGeom>
          <a:noFill/>
          <a:ln w="9525">
            <a:noFill/>
            <a:miter lim="800000"/>
            <a:headEnd/>
            <a:tailEnd/>
          </a:ln>
        </p:spPr>
      </p:pic>
      <p:sp>
        <p:nvSpPr>
          <p:cNvPr id="3" name="TextBox 2"/>
          <p:cNvSpPr txBox="1"/>
          <p:nvPr/>
        </p:nvSpPr>
        <p:spPr>
          <a:xfrm>
            <a:off x="3124200" y="6248400"/>
            <a:ext cx="4191000" cy="369332"/>
          </a:xfrm>
          <a:prstGeom prst="rect">
            <a:avLst/>
          </a:prstGeom>
          <a:noFill/>
        </p:spPr>
        <p:txBody>
          <a:bodyPr wrap="square" rtlCol="0">
            <a:spAutoFit/>
          </a:bodyPr>
          <a:lstStyle/>
          <a:p>
            <a:r>
              <a:rPr lang="en-US" dirty="0" smtClean="0"/>
              <a:t>From James E Hansen</a:t>
            </a:r>
            <a:r>
              <a:rPr lang="en-US" altLang="zh-CN" dirty="0" smtClean="0"/>
              <a:t> (NASA GISS).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8077200" cy="1143000"/>
          </a:xfrm>
        </p:spPr>
        <p:txBody>
          <a:bodyPr>
            <a:normAutofit/>
          </a:bodyPr>
          <a:lstStyle/>
          <a:p>
            <a:r>
              <a:rPr lang="en-US" sz="3200" b="1" i="1" dirty="0" smtClean="0"/>
              <a:t>Estimate of the Earth’s annual and global mean energy balance:</a:t>
            </a:r>
            <a:endParaRPr lang="en-US" sz="3200" b="1" dirty="0"/>
          </a:p>
        </p:txBody>
      </p:sp>
      <p:pic>
        <p:nvPicPr>
          <p:cNvPr id="2050" name="Picture 2"/>
          <p:cNvPicPr>
            <a:picLocks noChangeAspect="1" noChangeArrowheads="1"/>
          </p:cNvPicPr>
          <p:nvPr/>
        </p:nvPicPr>
        <p:blipFill>
          <a:blip r:embed="rId2" cstate="print"/>
          <a:srcRect/>
          <a:stretch>
            <a:fillRect/>
          </a:stretch>
        </p:blipFill>
        <p:spPr bwMode="auto">
          <a:xfrm>
            <a:off x="685800" y="1905000"/>
            <a:ext cx="7910513" cy="464470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barron\My Documents\Downloads\July_2010_temp_anomaly.gif"/>
          <p:cNvPicPr>
            <a:picLocks noChangeAspect="1" noChangeArrowheads="1"/>
          </p:cNvPicPr>
          <p:nvPr/>
        </p:nvPicPr>
        <p:blipFill>
          <a:blip r:embed="rId2" cstate="print"/>
          <a:srcRect/>
          <a:stretch>
            <a:fillRect/>
          </a:stretch>
        </p:blipFill>
        <p:spPr bwMode="auto">
          <a:xfrm>
            <a:off x="1524000" y="1066800"/>
            <a:ext cx="6191250" cy="50863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219200"/>
            <a:ext cx="7772400" cy="5105400"/>
          </a:xfrm>
          <a:prstGeom prst="rect">
            <a:avLst/>
          </a:prstGeom>
        </p:spPr>
        <p:txBody>
          <a:bodyPr>
            <a:noAutofit/>
          </a:bodyPr>
          <a:lstStyle/>
          <a:p>
            <a:pPr lvl="0">
              <a:spcBef>
                <a:spcPct val="0"/>
              </a:spcBef>
            </a:pPr>
            <a:r>
              <a:rPr lang="en-US" sz="2400" b="1" dirty="0" smtClean="0">
                <a:solidFill>
                  <a:srgbClr val="0070C0"/>
                </a:solidFill>
                <a:latin typeface="+mj-lt"/>
                <a:ea typeface="+mj-ea"/>
                <a:cs typeface="+mj-cs"/>
              </a:rPr>
              <a:t>Climate Change Issues:</a:t>
            </a:r>
          </a:p>
          <a:p>
            <a:pPr marL="274320" lvl="0" indent="-274320" algn="just">
              <a:spcBef>
                <a:spcPct val="20000"/>
              </a:spcBef>
              <a:buClr>
                <a:schemeClr val="accent3"/>
              </a:buClr>
              <a:buSzPct val="95000"/>
              <a:buFont typeface="Wingdings 2"/>
              <a:buChar char=""/>
              <a:defRPr/>
            </a:pPr>
            <a:r>
              <a:rPr lang="en-US" sz="2000" dirty="0" smtClean="0">
                <a:latin typeface="+mj-lt"/>
              </a:rPr>
              <a:t>Global average temperature likely to continue to increase.</a:t>
            </a:r>
          </a:p>
          <a:p>
            <a:pPr marL="274320" lvl="0" indent="-274320" algn="just">
              <a:spcBef>
                <a:spcPct val="20000"/>
              </a:spcBef>
              <a:buClr>
                <a:schemeClr val="accent3"/>
              </a:buClr>
              <a:buSzPct val="95000"/>
              <a:buFont typeface="Wingdings 2"/>
              <a:buChar char=""/>
              <a:defRPr/>
            </a:pPr>
            <a:r>
              <a:rPr lang="en-US" sz="2000" dirty="0" smtClean="0">
                <a:latin typeface="+mj-lt"/>
              </a:rPr>
              <a:t>H</a:t>
            </a:r>
            <a:r>
              <a:rPr lang="en-US" sz="1400" dirty="0" smtClean="0">
                <a:latin typeface="+mj-lt"/>
              </a:rPr>
              <a:t>2</a:t>
            </a:r>
            <a:r>
              <a:rPr lang="en-US" sz="2000" dirty="0" smtClean="0">
                <a:latin typeface="+mj-lt"/>
              </a:rPr>
              <a:t>O vapor content of atmosphere likely to  increase.</a:t>
            </a:r>
          </a:p>
          <a:p>
            <a:pPr marL="274320" lvl="0" indent="-274320" algn="just">
              <a:spcBef>
                <a:spcPct val="20000"/>
              </a:spcBef>
              <a:buClr>
                <a:schemeClr val="accent3"/>
              </a:buClr>
              <a:buSzPct val="95000"/>
              <a:buFont typeface="Wingdings 2"/>
              <a:buChar char=""/>
              <a:defRPr/>
            </a:pPr>
            <a:r>
              <a:rPr lang="en-US" sz="2000" dirty="0" smtClean="0">
                <a:latin typeface="+mj-lt"/>
              </a:rPr>
              <a:t>While global precipitation may not increase very much, likely that it will be distributed differently both in space an time: more floods and more droughts.</a:t>
            </a:r>
          </a:p>
          <a:p>
            <a:pPr marL="274320" lvl="0" indent="-274320" algn="just">
              <a:spcBef>
                <a:spcPct val="20000"/>
              </a:spcBef>
              <a:buClr>
                <a:schemeClr val="accent3"/>
              </a:buClr>
              <a:buSzPct val="95000"/>
              <a:buFont typeface="Wingdings 2"/>
              <a:buChar char=""/>
              <a:defRPr/>
            </a:pPr>
            <a:r>
              <a:rPr lang="en-US" sz="2000" dirty="0" smtClean="0">
                <a:latin typeface="+mj-lt"/>
              </a:rPr>
              <a:t> Destabilization of  Greenland and Antarctic ice combined with increases in ocean temperature may be expected to cause a continuing rise in sea level: rise could occur very rapidly. </a:t>
            </a:r>
          </a:p>
          <a:p>
            <a:pPr marL="274320" lvl="0" indent="-274320" algn="just">
              <a:spcBef>
                <a:spcPct val="20000"/>
              </a:spcBef>
              <a:buClr>
                <a:schemeClr val="accent3"/>
              </a:buClr>
              <a:buSzPct val="95000"/>
              <a:buFont typeface="Wingdings 2"/>
              <a:buChar char=""/>
              <a:defRPr/>
            </a:pPr>
            <a:r>
              <a:rPr lang="en-US" sz="2000" dirty="0" smtClean="0">
                <a:latin typeface="+mj-lt"/>
              </a:rPr>
              <a:t>Warming of Arctic tundra could trigger a major increase in release of CH</a:t>
            </a:r>
            <a:r>
              <a:rPr lang="en-US" sz="1400" dirty="0" smtClean="0">
                <a:latin typeface="+mj-lt"/>
              </a:rPr>
              <a:t>4</a:t>
            </a:r>
            <a:r>
              <a:rPr lang="en-US" sz="2000" dirty="0" smtClean="0">
                <a:latin typeface="+mj-lt"/>
              </a:rPr>
              <a:t>.</a:t>
            </a:r>
          </a:p>
          <a:p>
            <a:pPr marL="274320" lvl="0" indent="-274320" algn="just">
              <a:spcBef>
                <a:spcPct val="20000"/>
              </a:spcBef>
              <a:buClr>
                <a:schemeClr val="accent3"/>
              </a:buClr>
              <a:buSzPct val="95000"/>
              <a:buFont typeface="Wingdings 2"/>
              <a:buChar char=""/>
              <a:defRPr/>
            </a:pPr>
            <a:r>
              <a:rPr lang="en-US" sz="2000" dirty="0" smtClean="0">
                <a:latin typeface="+mj-lt"/>
              </a:rPr>
              <a:t> Potentially serious changes in availability of fresh water in specific regions. Special cases of China, Pakistan, India, Mexico, and Sahel.</a:t>
            </a:r>
          </a:p>
          <a:p>
            <a:pPr marL="274320" lvl="0" indent="-274320" algn="just">
              <a:spcBef>
                <a:spcPct val="20000"/>
              </a:spcBef>
              <a:buClr>
                <a:schemeClr val="accent3"/>
              </a:buClr>
              <a:buSzPct val="95000"/>
              <a:buFont typeface="Wingdings 2"/>
              <a:buChar char=""/>
              <a:defRPr/>
            </a:pPr>
            <a:r>
              <a:rPr lang="en-US" sz="2000" dirty="0" smtClean="0">
                <a:latin typeface="+mj-lt"/>
              </a:rPr>
              <a:t> Decrease in Arctic sea ice cover.  </a:t>
            </a:r>
          </a:p>
          <a:p>
            <a:pPr lvl="0">
              <a:spcBef>
                <a:spcPct val="0"/>
              </a:spcBef>
            </a:pPr>
            <a:endParaRPr lang="en-US" sz="2400" b="1" baseline="30000" dirty="0">
              <a:solidFill>
                <a:srgbClr val="0070C0"/>
              </a:solidFill>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295400" y="1600200"/>
            <a:ext cx="6443390" cy="4419600"/>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914400" y="762000"/>
            <a:ext cx="7772400" cy="1066800"/>
          </a:xfrm>
          <a:prstGeom prst="rect">
            <a:avLst/>
          </a:prstGeom>
        </p:spPr>
        <p:txBody>
          <a:bodyPr>
            <a:noAutofit/>
          </a:bodyPr>
          <a:lstStyle/>
          <a:p>
            <a:pPr lvl="0" algn="just">
              <a:spcBef>
                <a:spcPct val="0"/>
              </a:spcBef>
            </a:pPr>
            <a:r>
              <a:rPr lang="en-US" b="1" dirty="0" smtClean="0">
                <a:solidFill>
                  <a:srgbClr val="0070C0"/>
                </a:solidFill>
                <a:latin typeface="+mj-lt"/>
                <a:ea typeface="+mj-ea"/>
                <a:cs typeface="+mj-cs"/>
              </a:rPr>
              <a:t>Multi-model means of surface warming (relative to 1980-1999) for the scenarios A2, A1B, and B1, shown as continuations of the 20</a:t>
            </a:r>
            <a:r>
              <a:rPr lang="en-US" b="1" baseline="30000" dirty="0" smtClean="0">
                <a:solidFill>
                  <a:srgbClr val="0070C0"/>
                </a:solidFill>
                <a:latin typeface="+mj-lt"/>
                <a:ea typeface="+mj-ea"/>
                <a:cs typeface="+mj-cs"/>
              </a:rPr>
              <a:t>th</a:t>
            </a:r>
            <a:r>
              <a:rPr lang="en-US" b="1" dirty="0" smtClean="0">
                <a:solidFill>
                  <a:srgbClr val="0070C0"/>
                </a:solidFill>
                <a:latin typeface="+mj-lt"/>
                <a:ea typeface="+mj-ea"/>
                <a:cs typeface="+mj-cs"/>
              </a:rPr>
              <a:t> century simulation.</a:t>
            </a:r>
            <a:endParaRPr lang="en-US" b="1" baseline="30000" dirty="0">
              <a:solidFill>
                <a:srgbClr val="0070C0"/>
              </a:solidFill>
              <a:latin typeface="+mj-lt"/>
              <a:ea typeface="+mj-ea"/>
              <a:cs typeface="+mj-cs"/>
            </a:endParaRPr>
          </a:p>
        </p:txBody>
      </p:sp>
      <p:sp>
        <p:nvSpPr>
          <p:cNvPr id="4" name="TextBox 3"/>
          <p:cNvSpPr txBox="1"/>
          <p:nvPr/>
        </p:nvSpPr>
        <p:spPr>
          <a:xfrm>
            <a:off x="3657600" y="6324600"/>
            <a:ext cx="4191000" cy="369332"/>
          </a:xfrm>
          <a:prstGeom prst="rect">
            <a:avLst/>
          </a:prstGeom>
          <a:noFill/>
        </p:spPr>
        <p:txBody>
          <a:bodyPr wrap="square" rtlCol="0">
            <a:spAutoFit/>
          </a:bodyPr>
          <a:lstStyle/>
          <a:p>
            <a:r>
              <a:rPr lang="en-US" dirty="0" smtClean="0"/>
              <a:t>From IPCC 2007</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990600"/>
            <a:ext cx="7620000" cy="830997"/>
          </a:xfrm>
          <a:prstGeom prst="rect">
            <a:avLst/>
          </a:prstGeom>
        </p:spPr>
        <p:txBody>
          <a:bodyPr wrap="square">
            <a:spAutoFit/>
          </a:bodyPr>
          <a:lstStyle/>
          <a:p>
            <a:pPr algn="just"/>
            <a:r>
              <a:rPr lang="en-US" sz="1600" b="1" dirty="0" smtClean="0">
                <a:solidFill>
                  <a:srgbClr val="0070C0"/>
                </a:solidFill>
                <a:latin typeface="+mj-lt"/>
                <a:ea typeface="+mj-ea"/>
                <a:cs typeface="+mj-cs"/>
              </a:rPr>
              <a:t>Multi-model mean of annual mean surface warming (surface air temperature change, °C) for the scenarios B1 (top), A1B (middle) and A2 (bottom), and three time periods, 2011 to 2030 (left), 2046 to 2065 (middle) and 2080 to 2099 (right). </a:t>
            </a:r>
          </a:p>
        </p:txBody>
      </p:sp>
      <p:pic>
        <p:nvPicPr>
          <p:cNvPr id="8195" name="Picture 3"/>
          <p:cNvPicPr>
            <a:picLocks noChangeAspect="1" noChangeArrowheads="1"/>
          </p:cNvPicPr>
          <p:nvPr/>
        </p:nvPicPr>
        <p:blipFill>
          <a:blip r:embed="rId2" cstate="print"/>
          <a:srcRect/>
          <a:stretch>
            <a:fillRect/>
          </a:stretch>
        </p:blipFill>
        <p:spPr bwMode="auto">
          <a:xfrm>
            <a:off x="1219200" y="2057400"/>
            <a:ext cx="7069694" cy="4236368"/>
          </a:xfrm>
          <a:prstGeom prst="rect">
            <a:avLst/>
          </a:prstGeom>
          <a:noFill/>
          <a:ln w="9525">
            <a:noFill/>
            <a:miter lim="800000"/>
            <a:headEnd/>
            <a:tailEnd/>
          </a:ln>
        </p:spPr>
      </p:pic>
      <p:sp>
        <p:nvSpPr>
          <p:cNvPr id="4" name="TextBox 3"/>
          <p:cNvSpPr txBox="1"/>
          <p:nvPr/>
        </p:nvSpPr>
        <p:spPr>
          <a:xfrm>
            <a:off x="3657600" y="6324600"/>
            <a:ext cx="4191000" cy="369332"/>
          </a:xfrm>
          <a:prstGeom prst="rect">
            <a:avLst/>
          </a:prstGeom>
          <a:noFill/>
        </p:spPr>
        <p:txBody>
          <a:bodyPr wrap="square" rtlCol="0">
            <a:spAutoFit/>
          </a:bodyPr>
          <a:lstStyle/>
          <a:p>
            <a:r>
              <a:rPr lang="en-US" dirty="0" smtClean="0"/>
              <a:t>From IPCC 2007</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1600200"/>
            <a:ext cx="7772400" cy="4038600"/>
          </a:xfrm>
          <a:prstGeom prst="rect">
            <a:avLst/>
          </a:prstGeom>
        </p:spPr>
        <p:txBody>
          <a:bodyPr>
            <a:noAutofit/>
          </a:bodyPr>
          <a:lstStyle/>
          <a:p>
            <a:pPr lvl="0">
              <a:spcBef>
                <a:spcPct val="0"/>
              </a:spcBef>
            </a:pPr>
            <a:r>
              <a:rPr lang="en-US" sz="2000" b="1" dirty="0" smtClean="0">
                <a:solidFill>
                  <a:srgbClr val="0070C0"/>
                </a:solidFill>
                <a:latin typeface="+mj-lt"/>
                <a:ea typeface="+mj-ea"/>
                <a:cs typeface="+mj-cs"/>
              </a:rPr>
              <a:t>Immediate challenge is to reduce the rate of increase in emission of primary greenhouse gases:</a:t>
            </a:r>
          </a:p>
          <a:p>
            <a:pPr marL="274320" lvl="0" indent="-274320" algn="just">
              <a:spcBef>
                <a:spcPct val="20000"/>
              </a:spcBef>
              <a:buClr>
                <a:schemeClr val="accent3"/>
              </a:buClr>
              <a:buSzPct val="95000"/>
              <a:buFont typeface="Wingdings 2"/>
              <a:buChar char=""/>
              <a:defRPr/>
            </a:pPr>
            <a:r>
              <a:rPr lang="en-US" sz="2000" dirty="0" smtClean="0">
                <a:latin typeface="+mj-lt"/>
              </a:rPr>
              <a:t>Decreasing emissions of SO</a:t>
            </a:r>
            <a:r>
              <a:rPr lang="en-US" sz="1400" dirty="0" smtClean="0">
                <a:latin typeface="+mj-lt"/>
              </a:rPr>
              <a:t>2</a:t>
            </a:r>
            <a:r>
              <a:rPr lang="en-US" sz="2000" dirty="0" smtClean="0">
                <a:latin typeface="+mj-lt"/>
              </a:rPr>
              <a:t>, </a:t>
            </a:r>
            <a:r>
              <a:rPr lang="en-US" sz="2000" dirty="0" err="1" smtClean="0">
                <a:latin typeface="+mj-lt"/>
              </a:rPr>
              <a:t>NO</a:t>
            </a:r>
            <a:r>
              <a:rPr lang="en-US" sz="1400" dirty="0" err="1" smtClean="0">
                <a:latin typeface="+mj-lt"/>
              </a:rPr>
              <a:t>x</a:t>
            </a:r>
            <a:r>
              <a:rPr lang="en-US" sz="2000" dirty="0" smtClean="0">
                <a:latin typeface="+mj-lt"/>
              </a:rPr>
              <a:t> may exacerbate anticipated future radiative forcing. </a:t>
            </a:r>
          </a:p>
          <a:p>
            <a:pPr marL="274320" lvl="0" indent="-274320" algn="just">
              <a:spcBef>
                <a:spcPct val="20000"/>
              </a:spcBef>
              <a:buClr>
                <a:schemeClr val="accent3"/>
              </a:buClr>
              <a:buSzPct val="95000"/>
              <a:buFont typeface="Wingdings 2"/>
              <a:buChar char=""/>
              <a:defRPr/>
            </a:pPr>
            <a:r>
              <a:rPr lang="en-US" sz="2000" dirty="0" smtClean="0">
                <a:latin typeface="+mj-lt"/>
              </a:rPr>
              <a:t>Renewable sources of energy (wind, solar, biomass, hydro and geothermal)  and nuclear can potentially substitute for carbon emitting fossil sources.</a:t>
            </a:r>
          </a:p>
          <a:p>
            <a:pPr marL="274320" lvl="0" indent="-274320" algn="just">
              <a:spcBef>
                <a:spcPct val="20000"/>
              </a:spcBef>
              <a:buClr>
                <a:schemeClr val="accent3"/>
              </a:buClr>
              <a:buSzPct val="95000"/>
              <a:buFont typeface="Wingdings 2"/>
              <a:buChar char=""/>
              <a:defRPr/>
            </a:pPr>
            <a:r>
              <a:rPr lang="en-US" sz="2000" dirty="0" smtClean="0">
                <a:latin typeface="+mj-lt"/>
              </a:rPr>
              <a:t>Carbon capture and sequestration?</a:t>
            </a:r>
          </a:p>
          <a:p>
            <a:pPr marL="274320" lvl="0" indent="-274320" algn="just">
              <a:spcBef>
                <a:spcPct val="20000"/>
              </a:spcBef>
              <a:buClr>
                <a:schemeClr val="accent3"/>
              </a:buClr>
              <a:buSzPct val="95000"/>
              <a:buFont typeface="Wingdings 2"/>
              <a:buChar char=""/>
              <a:defRPr/>
            </a:pPr>
            <a:r>
              <a:rPr lang="en-US" sz="2000" dirty="0" smtClean="0">
                <a:latin typeface="+mj-lt"/>
              </a:rPr>
              <a:t>Greater reliance on electricity produced from non-carbon sources?</a:t>
            </a:r>
          </a:p>
          <a:p>
            <a:pPr lvl="0" algn="just">
              <a:spcBef>
                <a:spcPct val="0"/>
              </a:spcBef>
            </a:pPr>
            <a:endParaRPr lang="en-US" sz="2400" b="1" baseline="30000" dirty="0">
              <a:solidFill>
                <a:srgbClr val="0070C0"/>
              </a:solidFill>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057400" y="1905000"/>
            <a:ext cx="4762500" cy="4762500"/>
          </a:xfrm>
          <a:prstGeom prst="rect">
            <a:avLst/>
          </a:prstGeom>
          <a:noFill/>
          <a:ln w="9525">
            <a:noFill/>
            <a:miter lim="800000"/>
            <a:headEnd/>
            <a:tailEnd/>
          </a:ln>
        </p:spPr>
      </p:pic>
      <p:sp>
        <p:nvSpPr>
          <p:cNvPr id="3" name="Title 1"/>
          <p:cNvSpPr txBox="1">
            <a:spLocks/>
          </p:cNvSpPr>
          <p:nvPr/>
        </p:nvSpPr>
        <p:spPr>
          <a:xfrm>
            <a:off x="990600" y="990600"/>
            <a:ext cx="7772400" cy="1066800"/>
          </a:xfrm>
          <a:prstGeom prst="rect">
            <a:avLst/>
          </a:prstGeom>
        </p:spPr>
        <p:txBody>
          <a:bodyPr>
            <a:noAutofit/>
          </a:bodyPr>
          <a:lstStyle/>
          <a:p>
            <a:pPr lvl="0" algn="just">
              <a:spcBef>
                <a:spcPct val="0"/>
              </a:spcBef>
            </a:pPr>
            <a:r>
              <a:rPr lang="en-US" b="1" dirty="0" smtClean="0">
                <a:solidFill>
                  <a:srgbClr val="0070C0"/>
                </a:solidFill>
                <a:latin typeface="+mj-lt"/>
                <a:ea typeface="+mj-ea"/>
                <a:cs typeface="+mj-cs"/>
              </a:rPr>
              <a:t>Further discussion of these issues in Energy: Perspectives, Problems and Prospects  published by Oxford University Press 2010.</a:t>
            </a:r>
            <a:endParaRPr lang="en-US" b="1" baseline="30000" dirty="0">
              <a:solidFill>
                <a:srgbClr val="0070C0"/>
              </a:solidFill>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514600"/>
            <a:ext cx="4191000" cy="1295400"/>
          </a:xfrm>
        </p:spPr>
        <p:txBody>
          <a:bodyPr>
            <a:normAutofit/>
          </a:bodyPr>
          <a:lstStyle/>
          <a:p>
            <a:pPr algn="l"/>
            <a:r>
              <a:rPr lang="en-US" sz="6600" dirty="0" smtClean="0"/>
              <a:t>Thanks</a:t>
            </a:r>
            <a:endParaRPr lang="en-US"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038600"/>
          </a:xfrm>
        </p:spPr>
        <p:txBody>
          <a:bodyPr>
            <a:normAutofit lnSpcReduction="10000"/>
          </a:bodyPr>
          <a:lstStyle/>
          <a:p>
            <a:pPr algn="just"/>
            <a:r>
              <a:rPr lang="en-US" dirty="0" smtClean="0">
                <a:latin typeface="+mj-lt"/>
              </a:rPr>
              <a:t>30 %  of incident solar energy is reflected back to space.</a:t>
            </a:r>
          </a:p>
          <a:p>
            <a:pPr algn="just"/>
            <a:r>
              <a:rPr lang="en-US" dirty="0" smtClean="0">
                <a:latin typeface="+mj-lt"/>
              </a:rPr>
              <a:t>70 % is absorbed.</a:t>
            </a:r>
          </a:p>
          <a:p>
            <a:pPr algn="just"/>
            <a:r>
              <a:rPr lang="en-US" dirty="0" smtClean="0">
                <a:latin typeface="+mj-lt"/>
              </a:rPr>
              <a:t>Rate at which energy is absorbed globally = 1.23x10</a:t>
            </a:r>
            <a:r>
              <a:rPr lang="en-US" baseline="30000" dirty="0" smtClean="0">
                <a:latin typeface="+mj-lt"/>
              </a:rPr>
              <a:t>17</a:t>
            </a:r>
            <a:r>
              <a:rPr lang="en-US" dirty="0" smtClean="0">
                <a:latin typeface="+mj-lt"/>
              </a:rPr>
              <a:t> W.</a:t>
            </a:r>
          </a:p>
          <a:p>
            <a:pPr algn="just"/>
            <a:r>
              <a:rPr lang="en-US" dirty="0" smtClean="0">
                <a:latin typeface="+mj-lt"/>
              </a:rPr>
              <a:t>Total rate at which energy is consumed globally by humans (435quad = 4.61x10</a:t>
            </a:r>
            <a:r>
              <a:rPr lang="en-US" baseline="30000" dirty="0" smtClean="0"/>
              <a:t>20</a:t>
            </a:r>
            <a:r>
              <a:rPr lang="en-US" dirty="0" smtClean="0"/>
              <a:t>J</a:t>
            </a:r>
            <a:r>
              <a:rPr lang="en-US" dirty="0" smtClean="0">
                <a:latin typeface="+mj-lt"/>
              </a:rPr>
              <a:t>) is less than energy absorbed from sun by a factor  of 8500.</a:t>
            </a:r>
          </a:p>
          <a:p>
            <a:pPr algn="just"/>
            <a:r>
              <a:rPr lang="en-US" dirty="0" smtClean="0">
                <a:latin typeface="+mj-lt"/>
              </a:rPr>
              <a:t>In a steady state, the energy absorbed from the sun should be equal to the energy radiated to space. Assume earth radiates as a black body at an average temperature.  Then </a:t>
            </a:r>
            <a:r>
              <a:rPr lang="en-US" dirty="0" smtClean="0">
                <a:latin typeface="+mj-lt"/>
              </a:rPr>
              <a:t>T=255K</a:t>
            </a:r>
            <a:r>
              <a:rPr lang="en-US" dirty="0" smtClean="0">
                <a:latin typeface="+mj-lt"/>
              </a:rPr>
              <a:t>. </a:t>
            </a:r>
          </a:p>
          <a:p>
            <a:endParaRPr lang="en-US"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arron\Desktop\troposphere.1.jpg"/>
          <p:cNvPicPr>
            <a:picLocks noChangeAspect="1" noChangeArrowheads="1"/>
          </p:cNvPicPr>
          <p:nvPr/>
        </p:nvPicPr>
        <p:blipFill>
          <a:blip r:embed="rId2" cstate="print"/>
          <a:srcRect/>
          <a:stretch>
            <a:fillRect/>
          </a:stretch>
        </p:blipFill>
        <p:spPr bwMode="auto">
          <a:xfrm>
            <a:off x="2895600" y="2005932"/>
            <a:ext cx="3352800" cy="4394868"/>
          </a:xfrm>
          <a:prstGeom prst="rect">
            <a:avLst/>
          </a:prstGeom>
          <a:noFill/>
        </p:spPr>
      </p:pic>
      <p:sp>
        <p:nvSpPr>
          <p:cNvPr id="6" name="Title 1"/>
          <p:cNvSpPr>
            <a:spLocks noGrp="1"/>
          </p:cNvSpPr>
          <p:nvPr>
            <p:ph type="title"/>
          </p:nvPr>
        </p:nvSpPr>
        <p:spPr>
          <a:xfrm>
            <a:off x="1752600" y="1066800"/>
            <a:ext cx="6172200" cy="627888"/>
          </a:xfrm>
        </p:spPr>
        <p:txBody>
          <a:bodyPr>
            <a:normAutofit/>
          </a:bodyPr>
          <a:lstStyle/>
          <a:p>
            <a:r>
              <a:rPr lang="en-US" sz="2400" b="1" i="1" dirty="0" smtClean="0"/>
              <a:t>Globally averaged vertical temperature profile</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1676400"/>
            <a:ext cx="8077200" cy="3733800"/>
          </a:xfrm>
          <a:prstGeom prst="rect">
            <a:avLst/>
          </a:prstGeom>
        </p:spPr>
        <p:txBody>
          <a:bodyP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b="1" i="1" dirty="0" smtClean="0">
              <a:solidFill>
                <a:schemeClr val="tx2"/>
              </a:solidFill>
              <a:latin typeface="+mj-lt"/>
              <a:ea typeface="+mj-ea"/>
              <a:cs typeface="+mj-cs"/>
            </a:endParaRPr>
          </a:p>
          <a:p>
            <a:pPr algn="just">
              <a:buNone/>
            </a:pPr>
            <a:r>
              <a:rPr lang="en-US" altLang="zh-CN" sz="2900" b="1" dirty="0" smtClean="0">
                <a:latin typeface="+mj-lt"/>
              </a:rPr>
              <a:t>Radiation of energy to space takes place from the mid-troposphere, from an altitude of about 5km.  This illustrates the significance of the greenhouse effect. In the absence of infrared absorbing agents in the atmosphere, radiation to space would originate from the surface. The global average temperature in this case would be almost 40K lower than is the actual situation today.</a:t>
            </a:r>
          </a:p>
          <a:p>
            <a:pPr algn="just">
              <a:buNone/>
            </a:pPr>
            <a:endParaRPr lang="en-US" altLang="zh-CN" sz="2900" b="1" dirty="0" smtClean="0">
              <a:latin typeface="+mj-lt"/>
            </a:endParaRPr>
          </a:p>
          <a:p>
            <a:pPr algn="just">
              <a:buNone/>
            </a:pPr>
            <a:endParaRPr lang="en-US" altLang="zh-CN" sz="2900" dirty="0" smtClean="0">
              <a:latin typeface="+mj-lt"/>
            </a:endParaRPr>
          </a:p>
          <a:p>
            <a:pPr algn="just">
              <a:buNone/>
            </a:pPr>
            <a:r>
              <a:rPr lang="en-US" altLang="zh-CN" sz="2900" b="1" dirty="0" smtClean="0">
                <a:latin typeface="+mj-lt"/>
              </a:rPr>
              <a:t>Conclusion:</a:t>
            </a:r>
          </a:p>
          <a:p>
            <a:pPr algn="just">
              <a:buNone/>
            </a:pPr>
            <a:r>
              <a:rPr lang="en-US" altLang="zh-CN" sz="2900" b="1" dirty="0" smtClean="0">
                <a:latin typeface="+mj-lt"/>
              </a:rPr>
              <a:t>The greenhouse effect is responsible for about a 40K  increase in global average surface temperature.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3000" y="1447800"/>
            <a:ext cx="7467600" cy="4038600"/>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Infrared</a:t>
            </a:r>
            <a:r>
              <a:rPr lang="en-US" sz="2600" dirty="0" smtClean="0">
                <a:latin typeface="+mj-lt"/>
              </a:rPr>
              <a:t>-</a:t>
            </a:r>
            <a:r>
              <a:rPr kumimoji="0" lang="en-US" sz="2600" b="0" i="0" u="none" strike="noStrike" kern="1200" cap="none" spc="0" normalizeH="0" noProof="0" dirty="0" smtClean="0">
                <a:ln>
                  <a:noFill/>
                </a:ln>
                <a:solidFill>
                  <a:schemeClr val="tx1"/>
                </a:solidFill>
                <a:effectLst/>
                <a:uLnTx/>
                <a:uFillTx/>
                <a:latin typeface="+mj-lt"/>
                <a:ea typeface="+mn-ea"/>
                <a:cs typeface="+mn-cs"/>
              </a:rPr>
              <a:t>absorbing gases (greenhouse gases) in the atmosphere in order of importance are:</a:t>
            </a:r>
          </a:p>
          <a:p>
            <a:pPr marL="274320" lvl="0" indent="-274320" algn="just">
              <a:spcBef>
                <a:spcPct val="20000"/>
              </a:spcBef>
              <a:buClr>
                <a:schemeClr val="accent3"/>
              </a:buClr>
              <a:buSzPct val="95000"/>
            </a:pPr>
            <a:r>
              <a:rPr lang="en-US" sz="2600" dirty="0" smtClean="0">
                <a:latin typeface="+mj-lt"/>
              </a:rPr>
              <a:t>    H</a:t>
            </a:r>
            <a:r>
              <a:rPr lang="en-US" sz="1400" dirty="0" smtClean="0">
                <a:latin typeface="+mj-lt"/>
              </a:rPr>
              <a:t>2</a:t>
            </a:r>
            <a:r>
              <a:rPr lang="en-US" sz="2600" dirty="0" smtClean="0">
                <a:latin typeface="+mj-lt"/>
              </a:rPr>
              <a:t>O, CO</a:t>
            </a:r>
            <a:r>
              <a:rPr lang="en-US" sz="1400" dirty="0" smtClean="0">
                <a:latin typeface="+mj-lt"/>
              </a:rPr>
              <a:t>2</a:t>
            </a:r>
            <a:r>
              <a:rPr lang="en-US" sz="2600" dirty="0" smtClean="0">
                <a:latin typeface="+mj-lt"/>
              </a:rPr>
              <a:t>, CH</a:t>
            </a:r>
            <a:r>
              <a:rPr lang="en-US" sz="1400" dirty="0" smtClean="0">
                <a:latin typeface="+mj-lt"/>
              </a:rPr>
              <a:t>4</a:t>
            </a:r>
            <a:r>
              <a:rPr lang="en-US" sz="2600" dirty="0" smtClean="0">
                <a:latin typeface="+mj-lt"/>
              </a:rPr>
              <a:t>, O</a:t>
            </a:r>
            <a:r>
              <a:rPr lang="en-US" sz="1400" dirty="0" smtClean="0">
                <a:latin typeface="+mj-lt"/>
              </a:rPr>
              <a:t>3</a:t>
            </a:r>
            <a:r>
              <a:rPr lang="en-US" sz="2600" dirty="0" smtClean="0">
                <a:latin typeface="+mj-lt"/>
              </a:rPr>
              <a:t>, N</a:t>
            </a:r>
            <a:r>
              <a:rPr lang="en-US" sz="1600" dirty="0" smtClean="0">
                <a:latin typeface="+mj-lt"/>
              </a:rPr>
              <a:t>2</a:t>
            </a:r>
            <a:r>
              <a:rPr lang="en-US" sz="2600" dirty="0" smtClean="0">
                <a:latin typeface="+mj-lt"/>
              </a:rPr>
              <a:t>O, and Halocarbons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mj-lt"/>
              </a:rPr>
              <a:t>Concentrations of greenhouse  gases are increasing rapidly, at a rate unprecedented at least over the past 650,000 years, due to diverse forms of human activity. </a:t>
            </a:r>
            <a:endParaRPr kumimoji="0" lang="en-US" sz="2600" b="0" i="0" u="none" strike="noStrike" kern="1200" cap="none" spc="0" normalizeH="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baseline="0" dirty="0" smtClean="0">
                <a:latin typeface="+mj-lt"/>
              </a:rPr>
              <a:t>   </a:t>
            </a:r>
            <a:endParaRPr kumimoji="0" lang="en-US"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4088"/>
            <a:ext cx="7620000" cy="1143000"/>
          </a:xfrm>
        </p:spPr>
        <p:txBody>
          <a:bodyPr>
            <a:normAutofit/>
          </a:bodyPr>
          <a:lstStyle/>
          <a:p>
            <a:r>
              <a:rPr lang="en-US" sz="2400" b="1" dirty="0" smtClean="0">
                <a:solidFill>
                  <a:srgbClr val="0070C0"/>
                </a:solidFill>
              </a:rPr>
              <a:t>Changes in concentrations of the greenhouse gases CO</a:t>
            </a:r>
            <a:r>
              <a:rPr lang="en-US" sz="2400" b="1" baseline="-25000" dirty="0" smtClean="0">
                <a:solidFill>
                  <a:srgbClr val="0070C0"/>
                </a:solidFill>
              </a:rPr>
              <a:t>2</a:t>
            </a:r>
            <a:r>
              <a:rPr lang="en-US" sz="2400" b="1" dirty="0" smtClean="0">
                <a:solidFill>
                  <a:srgbClr val="0070C0"/>
                </a:solidFill>
              </a:rPr>
              <a:t> (red), CH</a:t>
            </a:r>
            <a:r>
              <a:rPr lang="en-US" sz="2400" b="1" baseline="-25000" dirty="0" smtClean="0">
                <a:solidFill>
                  <a:srgbClr val="0070C0"/>
                </a:solidFill>
              </a:rPr>
              <a:t>4</a:t>
            </a:r>
            <a:r>
              <a:rPr lang="zh-CN" altLang="en-US" sz="2400" b="1" dirty="0" smtClean="0">
                <a:solidFill>
                  <a:srgbClr val="0070C0"/>
                </a:solidFill>
              </a:rPr>
              <a:t> </a:t>
            </a:r>
            <a:r>
              <a:rPr lang="en-US" sz="2400" b="1" dirty="0" smtClean="0">
                <a:solidFill>
                  <a:srgbClr val="0070C0"/>
                </a:solidFill>
              </a:rPr>
              <a:t>(blue), and N</a:t>
            </a:r>
            <a:r>
              <a:rPr lang="en-US" sz="2400" b="1" baseline="-25000" dirty="0" smtClean="0">
                <a:solidFill>
                  <a:srgbClr val="0070C0"/>
                </a:solidFill>
              </a:rPr>
              <a:t>2</a:t>
            </a:r>
            <a:r>
              <a:rPr lang="en-US" sz="2400" b="1" dirty="0" smtClean="0">
                <a:solidFill>
                  <a:srgbClr val="0070C0"/>
                </a:solidFill>
              </a:rPr>
              <a:t>O (green)</a:t>
            </a:r>
            <a:endParaRPr lang="en-US" sz="2400" b="1" dirty="0">
              <a:solidFill>
                <a:srgbClr val="0070C0"/>
              </a:solidFill>
            </a:endParaRPr>
          </a:p>
        </p:txBody>
      </p:sp>
      <p:pic>
        <p:nvPicPr>
          <p:cNvPr id="5122" name="Picture 2" descr="f13-01"/>
          <p:cNvPicPr>
            <a:picLocks noChangeAspect="1" noChangeArrowheads="1"/>
          </p:cNvPicPr>
          <p:nvPr/>
        </p:nvPicPr>
        <p:blipFill>
          <a:blip r:embed="rId2" cstate="print"/>
          <a:srcRect/>
          <a:stretch>
            <a:fillRect/>
          </a:stretch>
        </p:blipFill>
        <p:spPr bwMode="auto">
          <a:xfrm>
            <a:off x="533400" y="2057400"/>
            <a:ext cx="6705600" cy="4439356"/>
          </a:xfrm>
          <a:prstGeom prst="rect">
            <a:avLst/>
          </a:prstGeom>
          <a:noFill/>
          <a:ln w="9525">
            <a:noFill/>
            <a:miter lim="800000"/>
            <a:headEnd/>
            <a:tailEnd/>
          </a:ln>
        </p:spPr>
      </p:pic>
      <p:sp>
        <p:nvSpPr>
          <p:cNvPr id="5" name="TextBox 4"/>
          <p:cNvSpPr txBox="1"/>
          <p:nvPr/>
        </p:nvSpPr>
        <p:spPr>
          <a:xfrm>
            <a:off x="7543800" y="5638800"/>
            <a:ext cx="1600200" cy="646331"/>
          </a:xfrm>
          <a:prstGeom prst="rect">
            <a:avLst/>
          </a:prstGeom>
          <a:noFill/>
        </p:spPr>
        <p:txBody>
          <a:bodyPr wrap="square" rtlCol="0">
            <a:spAutoFit/>
          </a:bodyPr>
          <a:lstStyle/>
          <a:p>
            <a:r>
              <a:rPr lang="en-US" dirty="0" smtClean="0"/>
              <a:t>From IPCC (2007).</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0070C0"/>
                </a:solidFill>
              </a:rPr>
              <a:t>Concentrations and contribution to radiative forcing over the past 20,000 years for (a) CO</a:t>
            </a:r>
            <a:r>
              <a:rPr lang="en-US" sz="2400" b="1" baseline="-25000" dirty="0" smtClean="0">
                <a:solidFill>
                  <a:srgbClr val="0070C0"/>
                </a:solidFill>
              </a:rPr>
              <a:t>2</a:t>
            </a:r>
            <a:r>
              <a:rPr lang="en-US" sz="2400" b="1" dirty="0" smtClean="0">
                <a:solidFill>
                  <a:srgbClr val="0070C0"/>
                </a:solidFill>
              </a:rPr>
              <a:t>, (b) CH</a:t>
            </a:r>
            <a:r>
              <a:rPr lang="en-US" sz="2400" b="1" baseline="-25000" dirty="0" smtClean="0">
                <a:solidFill>
                  <a:srgbClr val="0070C0"/>
                </a:solidFill>
              </a:rPr>
              <a:t>4</a:t>
            </a:r>
            <a:r>
              <a:rPr lang="en-US" sz="2400" b="1" dirty="0" smtClean="0">
                <a:solidFill>
                  <a:srgbClr val="0070C0"/>
                </a:solidFill>
              </a:rPr>
              <a:t>, and (c) N</a:t>
            </a:r>
            <a:r>
              <a:rPr lang="en-US" sz="2400" b="1" baseline="-25000" dirty="0" smtClean="0">
                <a:solidFill>
                  <a:srgbClr val="0070C0"/>
                </a:solidFill>
              </a:rPr>
              <a:t>2</a:t>
            </a:r>
            <a:r>
              <a:rPr lang="en-US" sz="2400" b="1" dirty="0" smtClean="0">
                <a:solidFill>
                  <a:srgbClr val="0070C0"/>
                </a:solidFill>
              </a:rPr>
              <a:t>O:</a:t>
            </a:r>
            <a:endParaRPr lang="en-US" sz="2400" b="1" dirty="0">
              <a:solidFill>
                <a:srgbClr val="0070C0"/>
              </a:solidFill>
            </a:endParaRPr>
          </a:p>
        </p:txBody>
      </p:sp>
      <p:pic>
        <p:nvPicPr>
          <p:cNvPr id="6146" name="Picture 2" descr="f13-02"/>
          <p:cNvPicPr>
            <a:picLocks noChangeAspect="1" noChangeArrowheads="1"/>
          </p:cNvPicPr>
          <p:nvPr/>
        </p:nvPicPr>
        <p:blipFill>
          <a:blip r:embed="rId2" cstate="print"/>
          <a:srcRect/>
          <a:stretch>
            <a:fillRect/>
          </a:stretch>
        </p:blipFill>
        <p:spPr bwMode="auto">
          <a:xfrm>
            <a:off x="838200" y="1905000"/>
            <a:ext cx="6553200" cy="4812980"/>
          </a:xfrm>
          <a:prstGeom prst="rect">
            <a:avLst/>
          </a:prstGeom>
          <a:noFill/>
          <a:ln w="9525">
            <a:noFill/>
            <a:miter lim="800000"/>
            <a:headEnd/>
            <a:tailEnd/>
          </a:ln>
        </p:spPr>
      </p:pic>
      <p:sp>
        <p:nvSpPr>
          <p:cNvPr id="5" name="TextBox 4"/>
          <p:cNvSpPr txBox="1"/>
          <p:nvPr/>
        </p:nvSpPr>
        <p:spPr>
          <a:xfrm>
            <a:off x="7543800" y="5638800"/>
            <a:ext cx="1600200" cy="646331"/>
          </a:xfrm>
          <a:prstGeom prst="rect">
            <a:avLst/>
          </a:prstGeom>
          <a:noFill/>
        </p:spPr>
        <p:txBody>
          <a:bodyPr wrap="square" rtlCol="0">
            <a:spAutoFit/>
          </a:bodyPr>
          <a:lstStyle/>
          <a:p>
            <a:r>
              <a:rPr lang="en-US" dirty="0" smtClean="0"/>
              <a:t>From IPCC (2007).</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47800" y="1752600"/>
            <a:ext cx="6438900" cy="4975514"/>
          </a:xfrm>
          <a:prstGeom prst="rect">
            <a:avLst/>
          </a:prstGeom>
          <a:noFill/>
          <a:ln w="9525">
            <a:noFill/>
            <a:miter lim="800000"/>
            <a:headEnd/>
            <a:tailEnd/>
          </a:ln>
        </p:spPr>
      </p:pic>
      <p:sp>
        <p:nvSpPr>
          <p:cNvPr id="4" name="Title 1"/>
          <p:cNvSpPr txBox="1">
            <a:spLocks/>
          </p:cNvSpPr>
          <p:nvPr/>
        </p:nvSpPr>
        <p:spPr>
          <a:xfrm>
            <a:off x="1143000" y="762000"/>
            <a:ext cx="7239000" cy="896112"/>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70C0"/>
                </a:solidFill>
                <a:effectLst/>
                <a:uLnTx/>
                <a:uFillTx/>
                <a:latin typeface="+mj-lt"/>
                <a:ea typeface="+mj-ea"/>
                <a:cs typeface="+mj-cs"/>
              </a:rPr>
              <a:t>Monthly mean atmospheric carbon dioxide (red curve) at Mauna Loa Observatory, Hawaii.</a:t>
            </a:r>
            <a:endParaRPr kumimoji="0" lang="en-US" sz="24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292</TotalTime>
  <Words>900</Words>
  <Application>Microsoft Office PowerPoint</Application>
  <PresentationFormat>全屏显示(4:3)</PresentationFormat>
  <Paragraphs>70</Paragraphs>
  <Slides>26</Slides>
  <Notes>0</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Flow</vt:lpstr>
      <vt:lpstr>Climate Change Science</vt:lpstr>
      <vt:lpstr>Estimate of the Earth’s annual and global mean energy balance:</vt:lpstr>
      <vt:lpstr>幻灯片 3</vt:lpstr>
      <vt:lpstr>Globally averaged vertical temperature profile</vt:lpstr>
      <vt:lpstr>幻灯片 5</vt:lpstr>
      <vt:lpstr>幻灯片 6</vt:lpstr>
      <vt:lpstr>Changes in concentrations of the greenhouse gases CO2 (red), CH4 (blue), and N2O (green)</vt:lpstr>
      <vt:lpstr>Concentrations and contribution to radiative forcing over the past 20,000 years for (a) CO2, (b) CH4, and (c) N2O:</vt:lpstr>
      <vt:lpstr>幻灯片 9</vt:lpstr>
      <vt:lpstr>幻灯片 10</vt:lpstr>
      <vt:lpstr>Cumulative CO2 Emission: Top 10 Countries in 2007</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Perspectives, Problems and Prospects  </dc:title>
  <dc:creator>xilu</dc:creator>
  <cp:lastModifiedBy>HJL</cp:lastModifiedBy>
  <cp:revision>41</cp:revision>
  <dcterms:created xsi:type="dcterms:W3CDTF">2010-01-26T17:33:27Z</dcterms:created>
  <dcterms:modified xsi:type="dcterms:W3CDTF">2010-08-23T19:14:51Z</dcterms:modified>
</cp:coreProperties>
</file>