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394" r:id="rId2"/>
    <p:sldId id="478" r:id="rId3"/>
    <p:sldId id="472" r:id="rId4"/>
    <p:sldId id="436" r:id="rId5"/>
    <p:sldId id="437" r:id="rId6"/>
    <p:sldId id="469" r:id="rId7"/>
    <p:sldId id="511" r:id="rId8"/>
    <p:sldId id="512" r:id="rId9"/>
    <p:sldId id="434" r:id="rId10"/>
    <p:sldId id="435" r:id="rId11"/>
    <p:sldId id="448" r:id="rId12"/>
    <p:sldId id="312" r:id="rId13"/>
    <p:sldId id="313" r:id="rId14"/>
    <p:sldId id="311" r:id="rId15"/>
    <p:sldId id="513" r:id="rId16"/>
    <p:sldId id="446" r:id="rId17"/>
    <p:sldId id="468" r:id="rId18"/>
    <p:sldId id="462" r:id="rId19"/>
    <p:sldId id="463" r:id="rId20"/>
    <p:sldId id="465" r:id="rId21"/>
    <p:sldId id="466" r:id="rId22"/>
    <p:sldId id="467" r:id="rId23"/>
    <p:sldId id="402" r:id="rId24"/>
    <p:sldId id="445" r:id="rId25"/>
    <p:sldId id="403" r:id="rId26"/>
    <p:sldId id="318" r:id="rId27"/>
    <p:sldId id="319" r:id="rId28"/>
    <p:sldId id="414" r:id="rId29"/>
    <p:sldId id="496" r:id="rId30"/>
    <p:sldId id="398" r:id="rId31"/>
    <p:sldId id="483" r:id="rId32"/>
    <p:sldId id="412" r:id="rId33"/>
    <p:sldId id="500" r:id="rId34"/>
    <p:sldId id="367" r:id="rId35"/>
    <p:sldId id="329" r:id="rId36"/>
    <p:sldId id="330" r:id="rId37"/>
    <p:sldId id="331" r:id="rId38"/>
    <p:sldId id="415" r:id="rId39"/>
    <p:sldId id="353" r:id="rId40"/>
    <p:sldId id="373" r:id="rId41"/>
    <p:sldId id="332" r:id="rId42"/>
    <p:sldId id="333" r:id="rId43"/>
    <p:sldId id="292" r:id="rId44"/>
    <p:sldId id="294" r:id="rId45"/>
    <p:sldId id="473" r:id="rId46"/>
    <p:sldId id="474" r:id="rId47"/>
    <p:sldId id="505" r:id="rId48"/>
    <p:sldId id="506" r:id="rId49"/>
    <p:sldId id="507" r:id="rId50"/>
    <p:sldId id="508" r:id="rId51"/>
    <p:sldId id="509" r:id="rId52"/>
    <p:sldId id="510" r:id="rId53"/>
    <p:sldId id="501" r:id="rId54"/>
    <p:sldId id="502" r:id="rId55"/>
    <p:sldId id="503" r:id="rId56"/>
    <p:sldId id="477" r:id="rId57"/>
    <p:sldId id="504" r:id="rId58"/>
    <p:sldId id="295" r:id="rId59"/>
    <p:sldId id="486" r:id="rId60"/>
    <p:sldId id="487" r:id="rId61"/>
    <p:sldId id="488" r:id="rId62"/>
    <p:sldId id="490" r:id="rId63"/>
    <p:sldId id="489" r:id="rId64"/>
    <p:sldId id="498" r:id="rId6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046" autoAdjust="0"/>
  </p:normalViewPr>
  <p:slideViewPr>
    <p:cSldViewPr snapToObjects="1">
      <p:cViewPr varScale="1">
        <p:scale>
          <a:sx n="87" d="100"/>
          <a:sy n="87" d="100"/>
        </p:scale>
        <p:origin x="-33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3F88BCC-6E17-4771-859A-78D4FA914F6F}" type="datetimeFigureOut">
              <a:rPr lang="en-US"/>
              <a:pPr>
                <a:defRPr/>
              </a:pPr>
              <a:t>9/17/2010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14191C7-85BB-404B-BE17-58B16F84B10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sciencemag.org/cgi/content/short/321/5894/1343"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03BDD0-1D1C-4FF0-99CB-DC8039C2A538}" type="slidenum">
              <a:rPr lang="en-US"/>
              <a:pPr fontAlgn="base">
                <a:spcBef>
                  <a:spcPct val="0"/>
                </a:spcBef>
                <a:spcAft>
                  <a:spcPct val="0"/>
                </a:spcAft>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993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ea typeface="ヒラギノ角ゴ Pro W3"/>
              <a:cs typeface="ヒラギノ角ゴ Pro W3"/>
            </a:endParaRPr>
          </a:p>
        </p:txBody>
      </p:sp>
      <p:sp>
        <p:nvSpPr>
          <p:cNvPr id="39939"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ea typeface="ヒラギノ角ゴ Pro W3"/>
                <a:cs typeface="ヒラギノ角ゴ Pro W3"/>
              </a:rPr>
              <a:t>JJM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18165A-73B5-4B4D-9D68-03E996DFE4B2}" type="slidenum">
              <a:rPr lang="en-US"/>
              <a:pPr fontAlgn="base">
                <a:spcBef>
                  <a:spcPct val="0"/>
                </a:spcBef>
                <a:spcAft>
                  <a:spcPct val="0"/>
                </a:spcAft>
                <a:defRPr/>
              </a:pPr>
              <a:t>17</a:t>
            </a:fld>
            <a:endParaRPr lang="en-US"/>
          </a:p>
        </p:txBody>
      </p:sp>
      <p:sp>
        <p:nvSpPr>
          <p:cNvPr id="41986"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t>Unique marine ecosystem beneath, upon, and within the ice</a:t>
            </a:r>
          </a:p>
          <a:p>
            <a:pPr eaLnBrk="1" hangingPunct="1">
              <a:spcBef>
                <a:spcPct val="0"/>
              </a:spcBef>
            </a:pPr>
            <a:r>
              <a:rPr lang="en-US" smtClean="0"/>
              <a:t>Barb’s hot spots start within the ice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Figure 2.28 </a:t>
            </a:r>
            <a:r>
              <a:rPr lang="en-US" smtClean="0"/>
              <a:t>Schematic representation of the seasonal cycle of the Antarctic pack ice, with emphasis on important processes of incorporation of biological material and the physical evolution of sea ice until the melting season. Adapted from Belem (2002).</a:t>
            </a:r>
          </a:p>
          <a:p>
            <a:pPr eaLnBrk="1" hangingPunct="1">
              <a:spcBef>
                <a:spcPct val="0"/>
              </a:spcBef>
            </a:pPr>
            <a:endParaRPr lang="en-US" smtClean="0"/>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DEDF43-BB4A-4C74-A755-4AC3678AD22B}" type="slidenum">
              <a:rPr lang="en-US"/>
              <a:pPr fontAlgn="base">
                <a:spcBef>
                  <a:spcPct val="0"/>
                </a:spcBef>
                <a:spcAft>
                  <a:spcPct val="0"/>
                </a:spcAft>
                <a:defRPr/>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Krill Swarm</a:t>
            </a:r>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18FADE-58A8-4074-8F6E-69B30441C534}" type="slidenum">
              <a:rPr lang="en-US"/>
              <a:pPr fontAlgn="base">
                <a:spcBef>
                  <a:spcPct val="0"/>
                </a:spcBef>
                <a:spcAft>
                  <a:spcPct val="0"/>
                </a:spcAft>
                <a:defRPr/>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Arctic cod</a:t>
            </a:r>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33474E-2248-4092-B3FE-164FEDEF8CD1}" type="slidenum">
              <a:rPr lang="en-US"/>
              <a:pPr fontAlgn="base">
                <a:spcBef>
                  <a:spcPct val="0"/>
                </a:spcBef>
                <a:spcAft>
                  <a:spcPct val="0"/>
                </a:spcAft>
                <a:defRPr/>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metaphor for Arctic climate change</a:t>
            </a:r>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2BBD24-0E77-49F2-B969-F5018A2D7364}" type="slidenum">
              <a:rPr lang="en-US"/>
              <a:pPr fontAlgn="base">
                <a:spcBef>
                  <a:spcPct val="0"/>
                </a:spcBef>
                <a:spcAft>
                  <a:spcPct val="0"/>
                </a:spcAft>
                <a:defRPr/>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AC7D31-31F1-4804-8D10-A27EADAD9AC0}" type="slidenum">
              <a:rPr lang="en-US"/>
              <a:pPr fontAlgn="base">
                <a:spcBef>
                  <a:spcPct val="0"/>
                </a:spcBef>
                <a:spcAft>
                  <a:spcPct val="0"/>
                </a:spcAft>
                <a:defRPr/>
              </a:pPr>
              <a:t>24</a:t>
            </a:fld>
            <a:endParaRPr lang="en-US"/>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ED8079-7CF8-4801-AEF9-42BFBA846BB7}" type="slidenum">
              <a:rPr lang="en-US" smtClean="0">
                <a:latin typeface="Times" pitchFamily="18" charset="0"/>
              </a:rPr>
              <a:pPr fontAlgn="base">
                <a:spcBef>
                  <a:spcPct val="0"/>
                </a:spcBef>
                <a:spcAft>
                  <a:spcPct val="0"/>
                </a:spcAft>
              </a:pPr>
              <a:t>26</a:t>
            </a:fld>
            <a:endParaRPr lang="en-US" smtClean="0">
              <a:latin typeface="Times" pitchFamily="18" charset="0"/>
            </a:endParaRPr>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pitchFamily="18" charset="0"/>
              <a:ea typeface="ヒラギノ角ゴ Pro W3"/>
              <a:cs typeface="ヒラギノ角ゴ Pro W3"/>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Global warming vs. Climate change</a:t>
            </a:r>
          </a:p>
          <a:p>
            <a:pPr eaLnBrk="1" hangingPunct="1">
              <a:spcBef>
                <a:spcPct val="0"/>
              </a:spcBef>
            </a:pPr>
            <a:r>
              <a:rPr lang="en-US" smtClean="0"/>
              <a:t>Climate disruption</a:t>
            </a:r>
          </a:p>
          <a:p>
            <a:pPr eaLnBrk="1" hangingPunct="1">
              <a:spcBef>
                <a:spcPct val="0"/>
              </a:spcBef>
            </a:pPr>
            <a:r>
              <a:rPr lang="en-US" smtClean="0"/>
              <a:t>Climate shock</a:t>
            </a:r>
          </a:p>
          <a:p>
            <a:pPr eaLnBrk="1" hangingPunct="1">
              <a:spcBef>
                <a:spcPct val="0"/>
              </a:spcBef>
            </a:pPr>
            <a:endParaRPr lang="en-US" smtClean="0"/>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A7C01B-96FF-4AE9-A2A7-59D953607945}" type="slidenum">
              <a:rPr lang="en-US"/>
              <a:pPr fontAlgn="base">
                <a:spcBef>
                  <a:spcPct val="0"/>
                </a:spcBef>
                <a:spcAft>
                  <a:spcPct val="0"/>
                </a:spcAft>
                <a:defRPr/>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EA339F-4C2B-404F-B74C-43F8EC3ECD20}" type="slidenum">
              <a:rPr lang="en-US" smtClean="0">
                <a:latin typeface="Times" pitchFamily="18" charset="0"/>
              </a:rPr>
              <a:pPr fontAlgn="base">
                <a:spcBef>
                  <a:spcPct val="0"/>
                </a:spcBef>
                <a:spcAft>
                  <a:spcPct val="0"/>
                </a:spcAft>
              </a:pPr>
              <a:t>30</a:t>
            </a:fld>
            <a:endParaRPr lang="en-US" smtClean="0">
              <a:latin typeface="Times" pitchFamily="18" charset="0"/>
            </a:endParaRPr>
          </a:p>
        </p:txBody>
      </p:sp>
      <p:sp>
        <p:nvSpPr>
          <p:cNvPr id="63490"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349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latin typeface="Times" pitchFamily="18" charset="0"/>
                <a:ea typeface="ヒラギノ角ゴ Pro W3"/>
                <a:cs typeface="ヒラギノ角ゴ Pro W3"/>
              </a:rPr>
              <a:t>Necessarily a bad thing?</a:t>
            </a:r>
          </a:p>
          <a:p>
            <a:pPr eaLnBrk="1" hangingPunct="1">
              <a:spcBef>
                <a:spcPct val="0"/>
              </a:spcBef>
            </a:pPr>
            <a:r>
              <a:rPr lang="en-US" smtClean="0">
                <a:latin typeface="Times" pitchFamily="18" charset="0"/>
                <a:ea typeface="ヒラギノ角ゴ Pro W3"/>
                <a:cs typeface="ヒラギノ角ゴ Pro W3"/>
              </a:rPr>
              <a:t>Won’t there be winners (nations, businesses, etc) with some aspects of climate change?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Profile upper 2000m every 10 day,    3325 deployed at this time,  22 participating nations</a:t>
            </a:r>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D300BA-EA12-4566-9862-8DCF00193758}" type="slidenum">
              <a:rPr lang="en-US"/>
              <a:pPr fontAlgn="base">
                <a:spcBef>
                  <a:spcPct val="0"/>
                </a:spcBef>
                <a:spcAft>
                  <a:spcPct val="0"/>
                </a:spcAft>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2E0B67-4BFA-403A-B014-FC905D0CA8F0}" type="slidenum">
              <a:rPr lang="en-US"/>
              <a:pPr fontAlgn="base">
                <a:spcBef>
                  <a:spcPct val="0"/>
                </a:spcBef>
                <a:spcAft>
                  <a:spcPct val="0"/>
                </a:spcAft>
                <a:defRPr/>
              </a:pPr>
              <a:t>32</a:t>
            </a:fld>
            <a:endParaRPr lang="en-US"/>
          </a:p>
        </p:txBody>
      </p:sp>
      <p:sp>
        <p:nvSpPr>
          <p:cNvPr id="665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ヒラギノ角ゴ Pro W3"/>
              <a:cs typeface="ヒラギノ角ゴ Pro W3"/>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Global warming, climate change, climate disruption, climate shock</a:t>
            </a:r>
          </a:p>
        </p:txBody>
      </p:sp>
      <p:sp>
        <p:nvSpPr>
          <p:cNvPr id="68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B217B7-22D8-4A36-8214-F3F74787F6FB}" type="slidenum">
              <a:rPr lang="en-US"/>
              <a:pPr fontAlgn="base">
                <a:spcBef>
                  <a:spcPct val="0"/>
                </a:spcBef>
                <a:spcAft>
                  <a:spcPct val="0"/>
                </a:spcAft>
                <a:defRPr/>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D97C27-830E-40EA-8DBD-29437E628DDA}" type="slidenum">
              <a:rPr lang="en-US"/>
              <a:pPr fontAlgn="base">
                <a:spcBef>
                  <a:spcPct val="0"/>
                </a:spcBef>
                <a:spcAft>
                  <a:spcPct val="0"/>
                </a:spcAft>
                <a:defRPr/>
              </a:pPr>
              <a:t>35</a:t>
            </a:fld>
            <a:endParaRPr lang="en-US"/>
          </a:p>
        </p:txBody>
      </p:sp>
      <p:sp>
        <p:nvSpPr>
          <p:cNvPr id="71682"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t>Summer 2005 hundreds of US cities and towns set all time daily T records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DE5024-3F2F-4155-9193-3385FDDE46F2}" type="slidenum">
              <a:rPr lang="en-US"/>
              <a:pPr fontAlgn="base">
                <a:spcBef>
                  <a:spcPct val="0"/>
                </a:spcBef>
                <a:spcAft>
                  <a:spcPct val="0"/>
                </a:spcAft>
                <a:defRPr/>
              </a:pPr>
              <a:t>36</a:t>
            </a:fld>
            <a:endParaRPr lang="en-US"/>
          </a:p>
        </p:txBody>
      </p:sp>
      <p:sp>
        <p:nvSpPr>
          <p:cNvPr id="73730"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373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4DAF84-FADE-4018-B058-42CA7522EA0A}" type="slidenum">
              <a:rPr lang="en-US"/>
              <a:pPr fontAlgn="base">
                <a:spcBef>
                  <a:spcPct val="0"/>
                </a:spcBef>
                <a:spcAft>
                  <a:spcPct val="0"/>
                </a:spcAft>
                <a:defRPr/>
              </a:pPr>
              <a:t>37</a:t>
            </a:fld>
            <a:endParaRPr lang="en-US"/>
          </a:p>
        </p:txBody>
      </p:sp>
      <p:sp>
        <p:nvSpPr>
          <p:cNvPr id="75778"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577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t>Five European nations 21,000</a:t>
            </a:r>
          </a:p>
          <a:p>
            <a:pPr eaLnBrk="1" hangingPunct="1">
              <a:spcBef>
                <a:spcPct val="0"/>
              </a:spcBef>
            </a:pPr>
            <a:r>
              <a:rPr lang="en-US" smtClean="0"/>
              <a:t>France 15,000</a:t>
            </a:r>
          </a:p>
          <a:p>
            <a:pPr eaLnBrk="1" hangingPunct="1">
              <a:spcBef>
                <a:spcPct val="0"/>
              </a:spcBef>
            </a:pPr>
            <a:r>
              <a:rPr lang="en-US" smtClean="0"/>
              <a:t>Scaled to U.S. = 75,000 in two week period</a:t>
            </a:r>
          </a:p>
          <a:p>
            <a:pPr eaLnBrk="1" hangingPunct="1">
              <a:spcBef>
                <a:spcPct val="0"/>
              </a:spcBef>
            </a:pPr>
            <a:r>
              <a:rPr lang="en-US" smtClean="0">
                <a:latin typeface="Times New Roman" pitchFamily="18" charset="0"/>
              </a:rPr>
              <a:t>most of the deceased were not likely to have died soon from other causes. Temperatures in Portugal reached 117 deg F, and widespread wildfires and crop failures accompanied the human tragedy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77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2A649F-5666-4EA3-B54F-D8F73504A604}" type="slidenum">
              <a:rPr lang="en-US">
                <a:ea typeface="ＭＳ Ｐゴシック"/>
                <a:cs typeface="ＭＳ Ｐゴシック"/>
              </a:rPr>
              <a:pPr fontAlgn="base">
                <a:spcBef>
                  <a:spcPct val="0"/>
                </a:spcBef>
                <a:spcAft>
                  <a:spcPct val="0"/>
                </a:spcAft>
                <a:defRPr/>
              </a:pPr>
              <a:t>38</a:t>
            </a:fld>
            <a:endParaRPr lang="en-US">
              <a:ea typeface="ＭＳ Ｐゴシック"/>
              <a:cs typeface="ＭＳ Ｐゴシック"/>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752A4C-CA12-45AE-8CC0-C9E24A3594F6}" type="slidenum">
              <a:rPr lang="en-US"/>
              <a:pPr fontAlgn="base">
                <a:spcBef>
                  <a:spcPct val="0"/>
                </a:spcBef>
                <a:spcAft>
                  <a:spcPct val="0"/>
                </a:spcAft>
                <a:defRPr/>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D09CD9-D857-4142-B6B1-5D2B148A2BE5}" type="slidenum">
              <a:rPr lang="en-US">
                <a:ea typeface="ＭＳ Ｐゴシック"/>
                <a:cs typeface="ＭＳ Ｐゴシック"/>
              </a:rPr>
              <a:pPr fontAlgn="base">
                <a:spcBef>
                  <a:spcPct val="0"/>
                </a:spcBef>
                <a:spcAft>
                  <a:spcPct val="0"/>
                </a:spcAft>
                <a:defRPr/>
              </a:pPr>
              <a:t>40</a:t>
            </a:fld>
            <a:endParaRPr lang="en-US">
              <a:ea typeface="ＭＳ Ｐゴシック"/>
              <a:cs typeface="ＭＳ Ｐゴシック"/>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3AD0C-991E-43B2-8D21-5B7A28B37443}" type="slidenum">
              <a:rPr lang="en-US" smtClean="0">
                <a:latin typeface="Arial" charset="0"/>
                <a:ea typeface="ヒラギノ角ゴ Pro W3"/>
                <a:cs typeface="ヒラギノ角ゴ Pro W3"/>
              </a:rPr>
              <a:pPr fontAlgn="base">
                <a:spcBef>
                  <a:spcPct val="0"/>
                </a:spcBef>
                <a:spcAft>
                  <a:spcPct val="0"/>
                </a:spcAft>
              </a:pPr>
              <a:t>41</a:t>
            </a:fld>
            <a:endParaRPr lang="en-US" smtClean="0">
              <a:latin typeface="Arial" charset="0"/>
              <a:ea typeface="ヒラギノ角ゴ Pro W3"/>
              <a:cs typeface="ヒラギノ角ゴ Pro W3"/>
            </a:endParaRPr>
          </a:p>
        </p:txBody>
      </p:sp>
      <p:sp>
        <p:nvSpPr>
          <p:cNvPr id="8397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397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730" tIns="44865" rIns="89730" bIns="44865" numCol="1" anchor="t" anchorCtr="0" compatLnSpc="1">
            <a:prstTxWarp prst="textNoShape">
              <a:avLst/>
            </a:prstTxWarp>
          </a:bodyPr>
          <a:lstStyle/>
          <a:p>
            <a:pPr eaLnBrk="1" hangingPunct="1">
              <a:spcBef>
                <a:spcPct val="0"/>
              </a:spcBef>
            </a:pPr>
            <a:r>
              <a:rPr lang="en-US" b="1" i="1" smtClean="0">
                <a:latin typeface="Arial" charset="0"/>
                <a:ea typeface="ヒラギノ角ゴ Pro W3"/>
                <a:cs typeface="ヒラギノ角ゴ Pro W3"/>
              </a:rPr>
              <a:t>Migrating State Climates </a:t>
            </a:r>
          </a:p>
          <a:p>
            <a:pPr eaLnBrk="1" hangingPunct="1">
              <a:spcBef>
                <a:spcPct val="0"/>
              </a:spcBef>
            </a:pPr>
            <a:r>
              <a:rPr lang="en-US" smtClean="0">
                <a:latin typeface="Arial" charset="0"/>
                <a:ea typeface="ヒラギノ角ゴ Pro W3"/>
                <a:cs typeface="ヒラギノ角ゴ Pro W3"/>
              </a:rPr>
              <a:t>Changes in average summer heat index—a measure of how hot it actually feels, given temperature and humidity—could strongly affect quality of life in the future for residents of Massachusetts. Red arrows track what summers could feel like in Massachusetts over the course of the century under the higher-emissions scenario. Yellow arrows track what summers in these regions could feel like under the lower-emissions scenario.</a:t>
            </a:r>
          </a:p>
          <a:p>
            <a:pPr eaLnBrk="1" hangingPunct="1">
              <a:spcBef>
                <a:spcPct val="0"/>
              </a:spcBef>
            </a:pPr>
            <a:endParaRPr lang="en-US" smtClean="0">
              <a:latin typeface="Arial" charset="0"/>
              <a:ea typeface="ヒラギノ角ゴ Pro W3"/>
              <a:cs typeface="ヒラギノ角ゴ Pro W3"/>
            </a:endParaRPr>
          </a:p>
          <a:p>
            <a:pPr eaLnBrk="1" hangingPunct="1">
              <a:spcBef>
                <a:spcPct val="0"/>
              </a:spcBef>
            </a:pPr>
            <a:r>
              <a:rPr lang="en-US" smtClean="0">
                <a:latin typeface="Arial" charset="0"/>
                <a:ea typeface="ヒラギノ角ゴ Pro W3"/>
                <a:cs typeface="ヒラギノ角ゴ Pro W3"/>
              </a:rPr>
              <a:t>End of century, higher emissions, Mass could feel like South Carolina</a:t>
            </a:r>
          </a:p>
          <a:p>
            <a:pPr eaLnBrk="1" hangingPunct="1">
              <a:spcBef>
                <a:spcPct val="0"/>
              </a:spcBef>
            </a:pPr>
            <a:endParaRPr lang="en-US" smtClean="0">
              <a:latin typeface="Arial" charset="0"/>
              <a:ea typeface="ヒラギノ角ゴ Pro W3"/>
              <a:cs typeface="ヒラギノ角ゴ Pro W3"/>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2010</a:t>
            </a:r>
          </a:p>
          <a:p>
            <a:pPr eaLnBrk="1" hangingPunct="1">
              <a:spcBef>
                <a:spcPct val="0"/>
              </a:spcBef>
            </a:pPr>
            <a:r>
              <a:rPr lang="en-US" smtClean="0"/>
              <a:t>&gt;90 deg  JJA 18 days </a:t>
            </a:r>
          </a:p>
          <a:p>
            <a:pPr eaLnBrk="1" hangingPunct="1">
              <a:spcBef>
                <a:spcPct val="0"/>
              </a:spcBef>
            </a:pPr>
            <a:r>
              <a:rPr lang="en-US" smtClean="0"/>
              <a:t>&gt;100 deg JJA 1 day</a:t>
            </a:r>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89D898-1621-44B2-8C56-26F225689A4F}" type="slidenum">
              <a:rPr lang="en-US"/>
              <a:pPr fontAlgn="base">
                <a:spcBef>
                  <a:spcPct val="0"/>
                </a:spcBef>
                <a:spcAft>
                  <a:spcPct val="0"/>
                </a:spcAft>
                <a:defRPr/>
              </a:pPr>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Figure 2.13a </a:t>
            </a:r>
            <a:r>
              <a:rPr lang="en-US" smtClean="0"/>
              <a:t>Observations available in the Southern Ocean region from JCOMMOPS (as of February 2008).</a:t>
            </a:r>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0A55C8-FEB1-4FF0-8023-B4D05C050906}" type="slidenum">
              <a:rPr lang="en-US"/>
              <a:pPr fontAlgn="base">
                <a:spcBef>
                  <a:spcPct val="0"/>
                </a:spcBef>
                <a:spcAft>
                  <a:spcPct val="0"/>
                </a:spcAft>
                <a:defRPr/>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800" smtClean="0">
                <a:ea typeface="ＭＳ Ｐゴシック"/>
                <a:cs typeface="ＭＳ Ｐゴシック"/>
              </a:rPr>
              <a:t>The maps on the right are based on projections of future temperature by 16 of the Coupled Model Intercomparison Project Three (CMIP3) climate models using two emissions scenarios from the Intergovernmental Panel on Climate Change (IPCC), Special Report on Emission Scenarios (SRES).</a:t>
            </a:r>
            <a:r>
              <a:rPr lang="en-US" sz="1800" baseline="30000" smtClean="0">
                <a:ea typeface="ＭＳ Ｐゴシック"/>
                <a:cs typeface="ＭＳ Ｐゴシック"/>
              </a:rPr>
              <a:t>6</a:t>
            </a:r>
            <a:r>
              <a:rPr lang="en-US" sz="1800" smtClean="0">
                <a:ea typeface="ＭＳ Ｐゴシック"/>
                <a:cs typeface="ＭＳ Ｐゴシック"/>
              </a:rPr>
              <a:t> The “lower” scenario here is IPCC SRES B1, while the “higher” is A2</a:t>
            </a:r>
            <a:r>
              <a:rPr lang="en-US" sz="1800" baseline="30000" smtClean="0">
                <a:latin typeface="Times New Roman" pitchFamily="18" charset="0"/>
                <a:cs typeface="Times New Roman" pitchFamily="18" charset="0"/>
              </a:rPr>
              <a:t>†</a:t>
            </a:r>
            <a:r>
              <a:rPr lang="en-US" sz="1800" smtClean="0">
                <a:ea typeface="ＭＳ Ｐゴシック"/>
                <a:cs typeface="ＭＳ Ｐゴシック"/>
              </a:rPr>
              <a:t>. The brackets on the thermometers represent the likely range of model projections, though lower or higher outcomes are possible. Additional information on these scenarios is on pages 24 and 25 in the previous section, Global Climate Change. These maps, and others in this report, show projections at national, regional, and even local scales, using well-established techniques.</a:t>
            </a:r>
            <a:r>
              <a:rPr lang="en-US" sz="1800" baseline="30000" smtClean="0">
                <a:ea typeface="ＭＳ Ｐゴシック"/>
                <a:cs typeface="ＭＳ Ｐゴシック"/>
              </a:rPr>
              <a:t>7</a:t>
            </a:r>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C53EE4-0850-4283-8808-3D0DDC5CD3F1}" type="slidenum">
              <a:rPr lang="en-US">
                <a:ea typeface="ＭＳ Ｐゴシック"/>
                <a:cs typeface="ＭＳ Ｐゴシック"/>
              </a:rPr>
              <a:pPr fontAlgn="base">
                <a:spcBef>
                  <a:spcPct val="0"/>
                </a:spcBef>
                <a:spcAft>
                  <a:spcPct val="0"/>
                </a:spcAft>
                <a:defRPr/>
              </a:pPr>
              <a:t>43</a:t>
            </a:fld>
            <a:endParaRPr lang="en-US">
              <a:ea typeface="ＭＳ Ｐゴシック"/>
              <a:cs typeface="ＭＳ Ｐゴシック"/>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a:cs typeface="ＭＳ Ｐゴシック"/>
              </a:rPr>
              <a:t>Projected changes in median runoff for 2041 to 2060, relative to a 1901 to 1970 baseline, are mapped by water-resource region. Colors indicate percentage changes in runoff. Hatched areas indicate greater confidence due to strong agreement among model projections. U.S. white areas indicate divergence among model projections. Results are based on emissions in between the lower and higher emissions scenarios</a:t>
            </a:r>
            <a:endParaRPr lang="en-US" b="1" smtClean="0">
              <a:ea typeface="ＭＳ Ｐゴシック"/>
              <a:cs typeface="ＭＳ Ｐゴシック"/>
            </a:endParaRPr>
          </a:p>
        </p:txBody>
      </p:sp>
      <p:sp>
        <p:nvSpPr>
          <p:cNvPr id="90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7C34EF-F7A3-4B98-B89B-D37C73219C8F}" type="slidenum">
              <a:rPr lang="en-US">
                <a:ea typeface="ＭＳ Ｐゴシック"/>
                <a:cs typeface="ＭＳ Ｐゴシック"/>
              </a:rPr>
              <a:pPr fontAlgn="base">
                <a:spcBef>
                  <a:spcPct val="0"/>
                </a:spcBef>
                <a:spcAft>
                  <a:spcPct val="0"/>
                </a:spcAft>
                <a:defRPr/>
              </a:pPr>
              <a:t>44</a:t>
            </a:fld>
            <a:endParaRPr lang="en-US">
              <a:ea typeface="ＭＳ Ｐゴシック"/>
              <a:cs typeface="ＭＳ Ｐゴシック"/>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Slide Image Placeholder 1"/>
          <p:cNvSpPr>
            <a:spLocks noGrp="1" noRot="1" noChangeAspect="1"/>
          </p:cNvSpPr>
          <p:nvPr>
            <p:ph type="sldImg"/>
          </p:nvPr>
        </p:nvSpPr>
        <p:spPr bwMode="auto">
          <a:noFill/>
          <a:ln>
            <a:solidFill>
              <a:srgbClr val="000000"/>
            </a:solidFill>
            <a:miter lim="800000"/>
            <a:headEnd/>
            <a:tailEnd/>
          </a:ln>
        </p:spPr>
      </p:sp>
      <p:sp>
        <p:nvSpPr>
          <p:cNvPr id="495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Figure 1.12 </a:t>
            </a:r>
            <a:r>
              <a:rPr lang="en-US" smtClean="0"/>
              <a:t>A simple schematic representation of the biological pump (left) and physical pump (right) (Chisholm, 2000). Reprinted by permission from Macmillan Publishers Ltd: Nature doi: 10.1038/35037696, copyright 2000.</a:t>
            </a:r>
          </a:p>
          <a:p>
            <a:pPr eaLnBrk="1" hangingPunct="1">
              <a:spcBef>
                <a:spcPct val="0"/>
              </a:spcBef>
            </a:pPr>
            <a:endParaRPr lang="en-US" smtClean="0"/>
          </a:p>
        </p:txBody>
      </p:sp>
      <p:sp>
        <p:nvSpPr>
          <p:cNvPr id="495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ADECD0-E611-429B-8BA3-C970A037CC9B}" type="slidenum">
              <a:rPr lang="en-US"/>
              <a:pPr fontAlgn="base">
                <a:spcBef>
                  <a:spcPct val="0"/>
                </a:spcBef>
                <a:spcAft>
                  <a:spcPct val="0"/>
                </a:spcAft>
                <a:defRPr/>
              </a:pPr>
              <a:t>47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Slide Image Placeholder 1"/>
          <p:cNvSpPr>
            <a:spLocks noGrp="1" noRot="1" noChangeAspect="1" noTextEdit="1"/>
          </p:cNvSpPr>
          <p:nvPr>
            <p:ph type="sldImg"/>
          </p:nvPr>
        </p:nvSpPr>
        <p:spPr bwMode="auto">
          <a:noFill/>
          <a:ln>
            <a:solidFill>
              <a:srgbClr val="000000"/>
            </a:solidFill>
            <a:miter lim="800000"/>
            <a:headEnd/>
            <a:tailEnd/>
          </a:ln>
        </p:spPr>
      </p:sp>
      <p:sp>
        <p:nvSpPr>
          <p:cNvPr id="5079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a:cs typeface="ＭＳ Ｐゴシック"/>
              </a:rPr>
              <a:t>While technological improvements have resulted in a general increase in corn yields, extreme weather events have caused dramatic reductions in yields in particular years. Increased variation in yield is likely to occur as temperatures increase and rainfall becomes more variable during the growing season. Without dramatic technological breakthroughs, yields are unlikely to continue their historical upward trend as temperatures rise above the optimum level for vegetative and reproductive growth.</a:t>
            </a:r>
          </a:p>
        </p:txBody>
      </p:sp>
      <p:sp>
        <p:nvSpPr>
          <p:cNvPr id="507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4C19E4-75B3-47BA-95D5-9CA093952B2F}" type="slidenum">
              <a:rPr lang="en-US">
                <a:ea typeface="ＭＳ Ｐゴシック"/>
                <a:cs typeface="ＭＳ Ｐゴシック"/>
              </a:rPr>
              <a:pPr fontAlgn="base">
                <a:spcBef>
                  <a:spcPct val="0"/>
                </a:spcBef>
                <a:spcAft>
                  <a:spcPct val="0"/>
                </a:spcAft>
                <a:defRPr/>
              </a:pPr>
              <a:t>58</a:t>
            </a:fld>
            <a:endParaRPr lang="en-US">
              <a:ea typeface="ＭＳ Ｐゴシック"/>
              <a:cs typeface="ＭＳ Ｐゴシック"/>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D5700B-62AA-416C-A4F9-3E8BCBC698F7}" type="slidenum">
              <a:rPr lang="en-US"/>
              <a:pPr fontAlgn="base">
                <a:spcBef>
                  <a:spcPct val="0"/>
                </a:spcBef>
                <a:spcAft>
                  <a:spcPct val="0"/>
                </a:spcAft>
                <a:defRPr/>
              </a:pPr>
              <a:t>60</a:t>
            </a:fld>
            <a:endParaRPr lang="en-US"/>
          </a:p>
        </p:txBody>
      </p:sp>
      <p:sp>
        <p:nvSpPr>
          <p:cNvPr id="512002"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0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Slide Image Placeholder 1"/>
          <p:cNvSpPr>
            <a:spLocks noGrp="1" noRot="1" noChangeAspect="1"/>
          </p:cNvSpPr>
          <p:nvPr>
            <p:ph type="sldImg"/>
          </p:nvPr>
        </p:nvSpPr>
        <p:spPr bwMode="auto">
          <a:noFill/>
          <a:ln>
            <a:solidFill>
              <a:srgbClr val="000000"/>
            </a:solidFill>
            <a:miter lim="800000"/>
            <a:headEnd/>
            <a:tailEnd/>
          </a:ln>
        </p:spPr>
      </p:sp>
      <p:sp>
        <p:nvSpPr>
          <p:cNvPr id="514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ea typeface="ヒラギノ角ゴ Pro W3"/>
                <a:cs typeface="ヒラギノ角ゴ Pro W3"/>
              </a:rPr>
              <a:t>Fig. 1. Map showing Greenland and outlet glacier gates; marine-based gates are shown as dark green and nonmarine as black. Regions below sea level are colored blue. Ice velocities at 2000 m elevation from (21) shown by red dots.</a:t>
            </a:r>
          </a:p>
          <a:p>
            <a:pPr eaLnBrk="1" hangingPunct="1">
              <a:spcBef>
                <a:spcPct val="0"/>
              </a:spcBef>
            </a:pPr>
            <a:endParaRPr lang="en-US" b="1" smtClean="0">
              <a:ea typeface="ヒラギノ角ゴ Pro W3"/>
              <a:cs typeface="ヒラギノ角ゴ Pro W3"/>
            </a:endParaRPr>
          </a:p>
          <a:p>
            <a:pPr eaLnBrk="1" hangingPunct="1">
              <a:spcBef>
                <a:spcPct val="0"/>
              </a:spcBef>
            </a:pPr>
            <a:r>
              <a:rPr lang="en-US" smtClean="0">
                <a:ea typeface="ヒラギノ角ゴ Pro W3"/>
                <a:cs typeface="ヒラギノ角ゴ Pro W3"/>
              </a:rPr>
              <a:t>Science 5 September 2008: Vol. 321. no. 5894, pp. 1340 </a:t>
            </a:r>
            <a:r>
              <a:rPr lang="en-US" smtClean="0">
                <a:ea typeface="ヒラギノ角ゴ Pro W3"/>
                <a:cs typeface="ヒラギノ角ゴ Pro W3"/>
                <a:hlinkClick r:id="rId3"/>
              </a:rPr>
              <a:t>–</a:t>
            </a:r>
            <a:r>
              <a:rPr lang="en-US" smtClean="0">
                <a:ea typeface="ヒラギノ角ゴ Pro W3"/>
                <a:cs typeface="ヒラギノ角ゴ Pro W3"/>
              </a:rPr>
              <a:t> 1343</a:t>
            </a:r>
            <a:endParaRPr lang="en-US" b="1" smtClean="0">
              <a:ea typeface="ヒラギノ角ゴ Pro W3"/>
              <a:cs typeface="ヒラギノ角ゴ Pro W3"/>
              <a:hlinkClick r:id="rId3"/>
            </a:endParaRPr>
          </a:p>
          <a:p>
            <a:pPr eaLnBrk="1" hangingPunct="1">
              <a:spcBef>
                <a:spcPct val="0"/>
              </a:spcBef>
            </a:pPr>
            <a:r>
              <a:rPr lang="en-US" b="1" smtClean="0">
                <a:ea typeface="ヒラギノ角ゴ Pro W3"/>
                <a:cs typeface="ヒラギノ角ゴ Pro W3"/>
              </a:rPr>
              <a:t>REPORTS Kinematic Constraints on Glacier Contributions to 21st-Century Sea-Level Rise W. T. Pfeffer,</a:t>
            </a:r>
            <a:r>
              <a:rPr lang="en-US" b="1" baseline="30000" smtClean="0">
                <a:ea typeface="ヒラギノ角ゴ Pro W3"/>
                <a:cs typeface="ヒラギノ角ゴ Pro W3"/>
              </a:rPr>
              <a:t>1*</a:t>
            </a:r>
            <a:r>
              <a:rPr lang="en-US" b="1" smtClean="0">
                <a:ea typeface="ヒラギノ角ゴ Pro W3"/>
                <a:cs typeface="ヒラギノ角ゴ Pro W3"/>
              </a:rPr>
              <a:t> J. T. Harper,</a:t>
            </a:r>
            <a:r>
              <a:rPr lang="en-US" b="1" baseline="30000" smtClean="0">
                <a:ea typeface="ヒラギノ角ゴ Pro W3"/>
                <a:cs typeface="ヒラギノ角ゴ Pro W3"/>
              </a:rPr>
              <a:t>2</a:t>
            </a:r>
            <a:r>
              <a:rPr lang="en-US" b="1" smtClean="0">
                <a:ea typeface="ヒラギノ角ゴ Pro W3"/>
                <a:cs typeface="ヒラギノ角ゴ Pro W3"/>
              </a:rPr>
              <a:t> S. O'Neel</a:t>
            </a:r>
            <a:r>
              <a:rPr lang="en-US" b="1" baseline="30000" smtClean="0">
                <a:ea typeface="ヒラギノ角ゴ Pro W3"/>
                <a:cs typeface="ヒラギノ角ゴ Pro W3"/>
              </a:rPr>
              <a:t>3</a:t>
            </a:r>
            <a:endParaRPr lang="en-US" smtClean="0">
              <a:ea typeface="ヒラギノ角ゴ Pro W3"/>
              <a:cs typeface="ヒラギノ角ゴ Pro W3"/>
            </a:endParaRPr>
          </a:p>
        </p:txBody>
      </p:sp>
      <p:sp>
        <p:nvSpPr>
          <p:cNvPr id="5140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750C47-F84E-4B02-B833-CA75A6501BC4}" type="slidenum">
              <a:rPr lang="en-US" smtClean="0">
                <a:latin typeface="Arial" charset="0"/>
                <a:ea typeface="ヒラギノ角ゴ Pro W3"/>
                <a:cs typeface="ヒラギノ角ゴ Pro W3"/>
              </a:rPr>
              <a:pPr fontAlgn="base">
                <a:spcBef>
                  <a:spcPct val="0"/>
                </a:spcBef>
                <a:spcAft>
                  <a:spcPct val="0"/>
                </a:spcAft>
              </a:pPr>
              <a:t>61</a:t>
            </a:fld>
            <a:endParaRPr lang="en-US" smtClean="0">
              <a:latin typeface="Arial" charset="0"/>
              <a:ea typeface="ヒラギノ角ゴ Pro W3"/>
              <a:cs typeface="ヒラギノ角ゴ Pro W3"/>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Slide Image Placeholder 1"/>
          <p:cNvSpPr>
            <a:spLocks noGrp="1" noRot="1" noChangeAspect="1"/>
          </p:cNvSpPr>
          <p:nvPr>
            <p:ph type="sldImg"/>
          </p:nvPr>
        </p:nvSpPr>
        <p:spPr bwMode="auto">
          <a:noFill/>
          <a:ln>
            <a:solidFill>
              <a:srgbClr val="000000"/>
            </a:solidFill>
            <a:miter lim="800000"/>
            <a:headEnd/>
            <a:tailEnd/>
          </a:ln>
        </p:spPr>
      </p:sp>
      <p:sp>
        <p:nvSpPr>
          <p:cNvPr id="518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81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9A843C-B037-4142-873B-0A9F9AF06B2D}" type="slidenum">
              <a:rPr lang="en-US"/>
              <a:pPr fontAlgn="base">
                <a:spcBef>
                  <a:spcPct val="0"/>
                </a:spcBef>
                <a:spcAft>
                  <a:spcPct val="0"/>
                </a:spcAft>
                <a:defRPr/>
              </a:pPr>
              <a:t>64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300 – 600 m</a:t>
            </a:r>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E1929A-F0A8-4649-B336-268DF3091C56}" type="slidenum">
              <a:rPr lang="en-US"/>
              <a:pPr fontAlgn="base">
                <a:spcBef>
                  <a:spcPct val="0"/>
                </a:spcBef>
                <a:spcAft>
                  <a:spcPct val="0"/>
                </a:spcAft>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F94E61-E50E-4AA7-A870-7B31FF796507}" type="slidenum">
              <a:rPr lang="en-US"/>
              <a:pPr fontAlgn="base">
                <a:spcBef>
                  <a:spcPct val="0"/>
                </a:spcBef>
                <a:spcAft>
                  <a:spcPct val="0"/>
                </a:spcAft>
                <a:defRPr/>
              </a:pPr>
              <a:t>8</a:t>
            </a:fld>
            <a:endParaRPr lang="en-US"/>
          </a:p>
        </p:txBody>
      </p:sp>
      <p:sp>
        <p:nvSpPr>
          <p:cNvPr id="26626"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072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ea typeface="ヒラギノ角ゴ Pro W3"/>
              <a:cs typeface="ヒラギノ角ゴ Pro W3"/>
            </a:endParaRPr>
          </a:p>
        </p:txBody>
      </p:sp>
      <p:sp>
        <p:nvSpPr>
          <p:cNvPr id="30723"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charset="0"/>
                <a:ea typeface="ヒラギノ角ゴ Pro W3"/>
                <a:cs typeface="ヒラギノ角ゴ Pro W3"/>
              </a:rPr>
              <a:t>JJM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C66430-D9EA-4086-88EC-90BF6C6F3F51}" type="slidenum">
              <a:rPr lang="en-US" smtClean="0">
                <a:latin typeface="Times" pitchFamily="18" charset="0"/>
              </a:rPr>
              <a:pPr fontAlgn="base">
                <a:spcBef>
                  <a:spcPct val="0"/>
                </a:spcBef>
                <a:spcAft>
                  <a:spcPct val="0"/>
                </a:spcAft>
              </a:pPr>
              <a:t>12</a:t>
            </a:fld>
            <a:endParaRPr lang="en-US" smtClean="0">
              <a:latin typeface="Times" pitchFamily="18" charset="0"/>
            </a:endParaRPr>
          </a:p>
        </p:txBody>
      </p:sp>
      <p:sp>
        <p:nvSpPr>
          <p:cNvPr id="32770"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277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Times" pitchFamily="18" charset="0"/>
              <a:ea typeface="ヒラギノ角ゴ Pro W3"/>
              <a:cs typeface="ヒラギノ角ゴ Pro W3"/>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F16066-B691-4616-A92E-1E618D44EBFA}" type="slidenum">
              <a:rPr lang="en-US" smtClean="0">
                <a:latin typeface="Times" pitchFamily="18" charset="0"/>
              </a:rPr>
              <a:pPr fontAlgn="base">
                <a:spcBef>
                  <a:spcPct val="0"/>
                </a:spcBef>
                <a:spcAft>
                  <a:spcPct val="0"/>
                </a:spcAft>
              </a:pPr>
              <a:t>14</a:t>
            </a:fld>
            <a:endParaRPr lang="en-US" smtClean="0">
              <a:latin typeface="Times" pitchFamily="18" charset="0"/>
            </a:endParaRPr>
          </a:p>
        </p:txBody>
      </p:sp>
      <p:sp>
        <p:nvSpPr>
          <p:cNvPr id="35842"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z="2400" smtClean="0">
                <a:latin typeface="Times" pitchFamily="18" charset="0"/>
                <a:ea typeface="ヒラギノ角ゴ Pro W3"/>
                <a:cs typeface="ヒラギノ角ゴ Pro W3"/>
              </a:rPr>
              <a:t>Natl Security and Climate Change</a:t>
            </a:r>
          </a:p>
          <a:p>
            <a:pPr eaLnBrk="1" hangingPunct="1">
              <a:spcBef>
                <a:spcPct val="0"/>
              </a:spcBef>
            </a:pPr>
            <a:r>
              <a:rPr lang="en-US" sz="2400" smtClean="0">
                <a:latin typeface="Times" pitchFamily="18" charset="0"/>
                <a:ea typeface="ヒラギノ角ゴ Pro W3"/>
                <a:cs typeface="ヒラギノ角ゴ Pro W3"/>
              </a:rPr>
              <a:t>Every admiral and general – Navy, Marines, Coast Guard, Army, Air Force…US is disadvantaged in discussions about the future presence in the Arctic because we are not signatories to the Law of the Sea Treaty</a:t>
            </a:r>
          </a:p>
          <a:p>
            <a:pPr eaLnBrk="1" hangingPunct="1">
              <a:spcBef>
                <a:spcPct val="0"/>
              </a:spcBef>
            </a:pPr>
            <a:endParaRPr lang="en-US" sz="2400" smtClean="0">
              <a:latin typeface="Times" pitchFamily="18" charset="0"/>
              <a:ea typeface="ヒラギノ角ゴ Pro W3"/>
              <a:cs typeface="ヒラギノ角ゴ Pro W3"/>
            </a:endParaRPr>
          </a:p>
          <a:p>
            <a:pPr eaLnBrk="1" hangingPunct="1">
              <a:spcBef>
                <a:spcPct val="0"/>
              </a:spcBef>
            </a:pPr>
            <a:r>
              <a:rPr lang="en-US" sz="2400" smtClean="0">
                <a:latin typeface="Times" pitchFamily="18" charset="0"/>
                <a:ea typeface="ヒラギノ角ゴ Pro W3"/>
                <a:cs typeface="ヒラギノ角ゴ Pro W3"/>
              </a:rPr>
              <a:t>Russian ice breakers – now working in summer for oil and gas companies </a:t>
            </a:r>
          </a:p>
          <a:p>
            <a:pPr eaLnBrk="1" hangingPunct="1">
              <a:spcBef>
                <a:spcPct val="0"/>
              </a:spcBef>
            </a:pPr>
            <a:endParaRPr lang="en-US" smtClean="0">
              <a:latin typeface="Times" pitchFamily="18" charset="0"/>
              <a:ea typeface="ヒラギノ角ゴ Pro W3"/>
              <a:cs typeface="ヒラギノ角ゴ Pro W3"/>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BDAC2F-B6C1-4150-AB13-A2001100B6D6}" type="slidenum">
              <a:rPr lang="en-US" smtClean="0">
                <a:latin typeface="Arial" charset="0"/>
                <a:ea typeface="ＭＳ Ｐゴシック"/>
                <a:cs typeface="ＭＳ Ｐゴシック"/>
              </a:rPr>
              <a:pPr fontAlgn="base">
                <a:spcBef>
                  <a:spcPct val="0"/>
                </a:spcBef>
                <a:spcAft>
                  <a:spcPct val="0"/>
                </a:spcAft>
              </a:pPr>
              <a:t>15</a:t>
            </a:fld>
            <a:endParaRPr lang="en-US" smtClean="0">
              <a:latin typeface="Arial" charset="0"/>
              <a:ea typeface="ＭＳ Ｐゴシック"/>
              <a:cs typeface="ＭＳ Ｐゴシック"/>
            </a:endParaRPr>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B939361-7B1D-4695-9D29-E6F77FC60888}" type="datetimeFigureOut">
              <a:rPr lang="en-US"/>
              <a:pPr>
                <a:defRPr/>
              </a:pPr>
              <a:t>9/17/2010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0A65FB-A7A2-4976-9A70-3EDB5A25951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CBF560-FE10-495C-9C54-013BB4420981}" type="datetimeFigureOut">
              <a:rPr lang="en-US"/>
              <a:pPr>
                <a:defRPr/>
              </a:pPr>
              <a:t>9/17/2010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E101D3-543A-4BC8-8FD3-430F0F3A227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DECA02-FD63-49B9-9A5F-36C6A38B8EE4}" type="datetimeFigureOut">
              <a:rPr lang="en-US"/>
              <a:pPr>
                <a:defRPr/>
              </a:pPr>
              <a:t>9/17/2010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031F63-364E-49F5-BDDC-8474631316B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DBF352-E151-42B3-B534-6FCDEB821102}" type="datetimeFigureOut">
              <a:rPr lang="en-US"/>
              <a:pPr>
                <a:defRPr/>
              </a:pPr>
              <a:t>9/17/2010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E39948-5BF8-48F0-939B-60FB633E050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B2AA8E7-D905-47B2-87F4-887F5EB4E7C7}" type="datetimeFigureOut">
              <a:rPr lang="en-US"/>
              <a:pPr>
                <a:defRPr/>
              </a:pPr>
              <a:t>9/17/2010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883EC4-4AE0-46FD-A52E-DCD0928717A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BA63A65-39DB-4C42-A2CD-F48769046034}" type="datetimeFigureOut">
              <a:rPr lang="en-US"/>
              <a:pPr>
                <a:defRPr/>
              </a:pPr>
              <a:t>9/17/2010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73AB1D-55CC-4338-AF85-3924D0DEA17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5F42BB4-425F-4501-9514-3A82A4CD5229}" type="datetimeFigureOut">
              <a:rPr lang="en-US"/>
              <a:pPr>
                <a:defRPr/>
              </a:pPr>
              <a:t>9/17/2010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CCC7AF4-69FF-4966-B5A0-6005FFC0895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C341316-1D3E-413A-9791-EE4643E15F7B}" type="datetimeFigureOut">
              <a:rPr lang="en-US"/>
              <a:pPr>
                <a:defRPr/>
              </a:pPr>
              <a:t>9/17/2010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8D371F4-8459-4A38-AEE2-2305A849ED2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6487052-913B-4463-8036-51E454603AE2}" type="datetimeFigureOut">
              <a:rPr lang="en-US"/>
              <a:pPr>
                <a:defRPr/>
              </a:pPr>
              <a:t>9/17/2010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4420940-15B3-4C14-8830-19964D2ED63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75E689C-4192-4703-8174-D6F36C22431B}" type="datetimeFigureOut">
              <a:rPr lang="en-US"/>
              <a:pPr>
                <a:defRPr/>
              </a:pPr>
              <a:t>9/17/2010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5C18E9-65E2-47A5-B171-41912F4D25B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34730D-1166-4B24-84A4-7D5CA4B718FE}" type="datetimeFigureOut">
              <a:rPr lang="en-US"/>
              <a:pPr>
                <a:defRPr/>
              </a:pPr>
              <a:t>9/17/2010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41BB92-17BC-427B-A1C4-1E68A8ACA37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C5BD985-DDD1-413F-B893-DA4BB1A42AAC}" type="datetimeFigureOut">
              <a:rPr lang="en-US"/>
              <a:pPr>
                <a:defRPr/>
              </a:pPr>
              <a:t>9/17/2010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87FF02D-B582-4A87-B5E9-A738C9D86F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www.climatechoices.org/n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hyperlink" Target="http://www.climatechoices.org/ne/" TargetMode="Externa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1" descr="Cape Wild.jpg"/>
          <p:cNvPicPr>
            <a:picLocks noChangeAspect="1"/>
          </p:cNvPicPr>
          <p:nvPr/>
        </p:nvPicPr>
        <p:blipFill>
          <a:blip r:embed="rId3">
            <a:lum bright="4000"/>
          </a:blip>
          <a:srcRect/>
          <a:stretch>
            <a:fillRect/>
          </a:stretch>
        </p:blipFill>
        <p:spPr bwMode="auto">
          <a:xfrm>
            <a:off x="0" y="-60325"/>
            <a:ext cx="9144000" cy="6080125"/>
          </a:xfrm>
          <a:prstGeom prst="rect">
            <a:avLst/>
          </a:prstGeom>
          <a:noFill/>
          <a:ln w="9525">
            <a:noFill/>
            <a:miter lim="800000"/>
            <a:headEnd/>
            <a:tailEnd/>
          </a:ln>
        </p:spPr>
      </p:pic>
      <p:sp>
        <p:nvSpPr>
          <p:cNvPr id="14339" name="TextBox 2"/>
          <p:cNvSpPr txBox="1">
            <a:spLocks noChangeArrowheads="1"/>
          </p:cNvSpPr>
          <p:nvPr/>
        </p:nvSpPr>
        <p:spPr bwMode="auto">
          <a:xfrm>
            <a:off x="3927475" y="36513"/>
            <a:ext cx="4987925" cy="1230312"/>
          </a:xfrm>
          <a:prstGeom prst="rect">
            <a:avLst/>
          </a:prstGeom>
          <a:noFill/>
          <a:ln w="9525">
            <a:noFill/>
            <a:miter lim="800000"/>
            <a:headEnd/>
            <a:tailEnd/>
          </a:ln>
        </p:spPr>
        <p:txBody>
          <a:bodyPr wrap="none">
            <a:spAutoFit/>
          </a:bodyPr>
          <a:lstStyle/>
          <a:p>
            <a:r>
              <a:rPr lang="en-US" sz="2800">
                <a:latin typeface="Calibri" pitchFamily="34" charset="0"/>
              </a:rPr>
              <a:t>Observed and Anticipated</a:t>
            </a:r>
          </a:p>
          <a:p>
            <a:r>
              <a:rPr lang="en-US" sz="2800">
                <a:latin typeface="Calibri" pitchFamily="34" charset="0"/>
              </a:rPr>
              <a:t>                Climate Change Impacts</a:t>
            </a:r>
          </a:p>
          <a:p>
            <a:endParaRPr lang="en-US">
              <a:latin typeface="Calibri" pitchFamily="34" charset="0"/>
            </a:endParaRPr>
          </a:p>
        </p:txBody>
      </p:sp>
      <p:sp>
        <p:nvSpPr>
          <p:cNvPr id="14340" name="TextBox 3"/>
          <p:cNvSpPr txBox="1">
            <a:spLocks noChangeArrowheads="1"/>
          </p:cNvSpPr>
          <p:nvPr/>
        </p:nvSpPr>
        <p:spPr bwMode="auto">
          <a:xfrm>
            <a:off x="5783263" y="1028700"/>
            <a:ext cx="2446337" cy="646113"/>
          </a:xfrm>
          <a:prstGeom prst="rect">
            <a:avLst/>
          </a:prstGeom>
          <a:noFill/>
          <a:ln w="9525">
            <a:noFill/>
            <a:miter lim="800000"/>
            <a:headEnd/>
            <a:tailEnd/>
          </a:ln>
        </p:spPr>
        <p:txBody>
          <a:bodyPr wrap="none">
            <a:spAutoFit/>
          </a:bodyPr>
          <a:lstStyle/>
          <a:p>
            <a:r>
              <a:rPr lang="en-US">
                <a:latin typeface="Calibri" pitchFamily="34" charset="0"/>
              </a:rPr>
              <a:t>James J. McCarthy</a:t>
            </a:r>
          </a:p>
          <a:p>
            <a:r>
              <a:rPr lang="en-US">
                <a:latin typeface="Calibri" pitchFamily="34" charset="0"/>
              </a:rPr>
              <a:t>          Harvard University</a:t>
            </a:r>
          </a:p>
        </p:txBody>
      </p:sp>
      <p:sp>
        <p:nvSpPr>
          <p:cNvPr id="14341" name="TextBox 4"/>
          <p:cNvSpPr txBox="1">
            <a:spLocks noChangeArrowheads="1"/>
          </p:cNvSpPr>
          <p:nvPr/>
        </p:nvSpPr>
        <p:spPr bwMode="auto">
          <a:xfrm>
            <a:off x="0" y="5562600"/>
            <a:ext cx="1641475" cy="369888"/>
          </a:xfrm>
          <a:prstGeom prst="rect">
            <a:avLst/>
          </a:prstGeom>
          <a:noFill/>
          <a:ln w="9525">
            <a:noFill/>
            <a:miter lim="800000"/>
            <a:headEnd/>
            <a:tailEnd/>
          </a:ln>
        </p:spPr>
        <p:txBody>
          <a:bodyPr wrap="none">
            <a:spAutoFit/>
          </a:bodyPr>
          <a:lstStyle/>
          <a:p>
            <a:r>
              <a:rPr lang="en-US">
                <a:latin typeface="Calibri" pitchFamily="34" charset="0"/>
              </a:rPr>
              <a:t>23 August 2010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1" descr="July sea ice decline.png"/>
          <p:cNvPicPr>
            <a:picLocks noChangeAspect="1"/>
          </p:cNvPicPr>
          <p:nvPr/>
        </p:nvPicPr>
        <p:blipFill>
          <a:blip r:embed="rId2"/>
          <a:srcRect l="3746"/>
          <a:stretch>
            <a:fillRect/>
          </a:stretch>
        </p:blipFill>
        <p:spPr bwMode="auto">
          <a:xfrm>
            <a:off x="152400" y="533400"/>
            <a:ext cx="8726488" cy="5181600"/>
          </a:xfrm>
          <a:prstGeom prst="rect">
            <a:avLst/>
          </a:prstGeom>
          <a:noFill/>
          <a:ln w="9525">
            <a:noFill/>
            <a:miter lim="800000"/>
            <a:headEnd/>
            <a:tailEnd/>
          </a:ln>
        </p:spPr>
      </p:pic>
      <p:sp>
        <p:nvSpPr>
          <p:cNvPr id="28675" name="TextBox 2"/>
          <p:cNvSpPr txBox="1">
            <a:spLocks noChangeArrowheads="1"/>
          </p:cNvSpPr>
          <p:nvPr/>
        </p:nvSpPr>
        <p:spPr bwMode="auto">
          <a:xfrm>
            <a:off x="8380413" y="6445250"/>
            <a:ext cx="763587" cy="368300"/>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NSIDC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026"/>
          <p:cNvSpPr>
            <a:spLocks noChangeArrowheads="1"/>
          </p:cNvSpPr>
          <p:nvPr/>
        </p:nvSpPr>
        <p:spPr bwMode="auto">
          <a:xfrm>
            <a:off x="3197225" y="6553200"/>
            <a:ext cx="5946775" cy="304800"/>
          </a:xfrm>
          <a:prstGeom prst="rect">
            <a:avLst/>
          </a:prstGeom>
          <a:noFill/>
          <a:ln w="9525">
            <a:noFill/>
            <a:miter lim="800000"/>
            <a:headEnd/>
            <a:tailEnd/>
          </a:ln>
        </p:spPr>
        <p:txBody>
          <a:bodyPr wrap="none">
            <a:spAutoFit/>
          </a:bodyPr>
          <a:lstStyle/>
          <a:p>
            <a:r>
              <a:rPr lang="en-US" sz="1400">
                <a:latin typeface="Calibri" pitchFamily="34" charset="0"/>
              </a:rPr>
              <a:t>http://www.nasa.gov/topics/earth/features/seaice_conditions_feature.html</a:t>
            </a:r>
            <a:endParaRPr lang="en-US">
              <a:latin typeface="Calibri" pitchFamily="34" charset="0"/>
            </a:endParaRPr>
          </a:p>
        </p:txBody>
      </p:sp>
      <p:pic>
        <p:nvPicPr>
          <p:cNvPr id="29698" name="Picture 1027" descr="NSIDC_Fig2_iceage_500"/>
          <p:cNvPicPr>
            <a:picLocks noChangeAspect="1" noChangeArrowheads="1"/>
          </p:cNvPicPr>
          <p:nvPr/>
        </p:nvPicPr>
        <p:blipFill>
          <a:blip r:embed="rId3"/>
          <a:srcRect/>
          <a:stretch>
            <a:fillRect/>
          </a:stretch>
        </p:blipFill>
        <p:spPr bwMode="auto">
          <a:xfrm>
            <a:off x="990600" y="1524000"/>
            <a:ext cx="7747000" cy="4446588"/>
          </a:xfrm>
          <a:prstGeom prst="rect">
            <a:avLst/>
          </a:prstGeom>
          <a:noFill/>
          <a:ln w="9525">
            <a:noFill/>
            <a:miter lim="800000"/>
            <a:headEnd/>
            <a:tailEnd/>
          </a:ln>
        </p:spPr>
      </p:pic>
      <p:sp>
        <p:nvSpPr>
          <p:cNvPr id="29699" name="Text Box 1028"/>
          <p:cNvSpPr txBox="1">
            <a:spLocks noChangeArrowheads="1"/>
          </p:cNvSpPr>
          <p:nvPr/>
        </p:nvSpPr>
        <p:spPr bwMode="auto">
          <a:xfrm>
            <a:off x="3962400" y="5576888"/>
            <a:ext cx="1797050" cy="366712"/>
          </a:xfrm>
          <a:prstGeom prst="rect">
            <a:avLst/>
          </a:prstGeom>
          <a:noFill/>
          <a:ln w="9525">
            <a:noFill/>
            <a:miter lim="800000"/>
            <a:headEnd/>
            <a:tailEnd/>
          </a:ln>
        </p:spPr>
        <p:txBody>
          <a:bodyPr wrap="none">
            <a:spAutoFit/>
          </a:bodyPr>
          <a:lstStyle/>
          <a:p>
            <a:r>
              <a:rPr lang="en-US">
                <a:latin typeface="Calibri" pitchFamily="34" charset="0"/>
              </a:rPr>
              <a:t>Sea ice age (yr)</a:t>
            </a:r>
          </a:p>
        </p:txBody>
      </p:sp>
      <p:sp>
        <p:nvSpPr>
          <p:cNvPr id="29700" name="Text Box 1029"/>
          <p:cNvSpPr txBox="1">
            <a:spLocks noChangeArrowheads="1"/>
          </p:cNvSpPr>
          <p:nvPr/>
        </p:nvSpPr>
        <p:spPr bwMode="auto">
          <a:xfrm>
            <a:off x="4038600" y="5149850"/>
            <a:ext cx="1935163" cy="336550"/>
          </a:xfrm>
          <a:prstGeom prst="rect">
            <a:avLst/>
          </a:prstGeom>
          <a:noFill/>
          <a:ln w="9525">
            <a:noFill/>
            <a:miter lim="800000"/>
            <a:headEnd/>
            <a:tailEnd/>
          </a:ln>
        </p:spPr>
        <p:txBody>
          <a:bodyPr wrap="none">
            <a:spAutoFit/>
          </a:bodyPr>
          <a:lstStyle/>
          <a:p>
            <a:r>
              <a:rPr lang="en-US" sz="1600">
                <a:latin typeface="Calibri" pitchFamily="34" charset="0"/>
              </a:rPr>
              <a:t>1    2    3   4    5    6</a:t>
            </a:r>
          </a:p>
        </p:txBody>
      </p:sp>
      <p:sp>
        <p:nvSpPr>
          <p:cNvPr id="29701" name="Text Box 1030"/>
          <p:cNvSpPr txBox="1">
            <a:spLocks noChangeArrowheads="1"/>
          </p:cNvSpPr>
          <p:nvPr/>
        </p:nvSpPr>
        <p:spPr bwMode="auto">
          <a:xfrm>
            <a:off x="1330325" y="822325"/>
            <a:ext cx="3403600" cy="701675"/>
          </a:xfrm>
          <a:prstGeom prst="rect">
            <a:avLst/>
          </a:prstGeom>
          <a:noFill/>
          <a:ln w="9525">
            <a:noFill/>
            <a:miter lim="800000"/>
            <a:headEnd/>
            <a:tailEnd/>
          </a:ln>
        </p:spPr>
        <p:txBody>
          <a:bodyPr wrap="none">
            <a:spAutoFit/>
          </a:bodyPr>
          <a:lstStyle/>
          <a:p>
            <a:pPr algn="ctr"/>
            <a:r>
              <a:rPr lang="en-US" sz="2000">
                <a:latin typeface="Calibri" pitchFamily="34" charset="0"/>
              </a:rPr>
              <a:t>February average conditions</a:t>
            </a:r>
          </a:p>
          <a:p>
            <a:pPr algn="ctr"/>
            <a:r>
              <a:rPr lang="en-US" sz="2000">
                <a:latin typeface="Calibri" pitchFamily="34" charset="0"/>
              </a:rPr>
              <a:t>1985 - 2000</a:t>
            </a:r>
            <a:endParaRPr lang="en-US">
              <a:latin typeface="Calibri" pitchFamily="34" charset="0"/>
            </a:endParaRPr>
          </a:p>
        </p:txBody>
      </p:sp>
      <p:sp>
        <p:nvSpPr>
          <p:cNvPr id="29702" name="Rectangle 1031"/>
          <p:cNvSpPr>
            <a:spLocks noChangeArrowheads="1"/>
          </p:cNvSpPr>
          <p:nvPr/>
        </p:nvSpPr>
        <p:spPr bwMode="auto">
          <a:xfrm>
            <a:off x="5867400" y="822325"/>
            <a:ext cx="1836738" cy="396875"/>
          </a:xfrm>
          <a:prstGeom prst="rect">
            <a:avLst/>
          </a:prstGeom>
          <a:noFill/>
          <a:ln w="9525">
            <a:noFill/>
            <a:miter lim="800000"/>
            <a:headEnd/>
            <a:tailEnd/>
          </a:ln>
        </p:spPr>
        <p:txBody>
          <a:bodyPr wrap="none">
            <a:spAutoFit/>
          </a:bodyPr>
          <a:lstStyle/>
          <a:p>
            <a:r>
              <a:rPr lang="en-US" sz="2000">
                <a:latin typeface="Calibri" pitchFamily="34" charset="0"/>
              </a:rPr>
              <a:t>February 2008</a:t>
            </a:r>
          </a:p>
        </p:txBody>
      </p:sp>
      <p:sp>
        <p:nvSpPr>
          <p:cNvPr id="29703" name="Text Box 1032"/>
          <p:cNvSpPr txBox="1">
            <a:spLocks noChangeArrowheads="1"/>
          </p:cNvSpPr>
          <p:nvPr/>
        </p:nvSpPr>
        <p:spPr bwMode="auto">
          <a:xfrm>
            <a:off x="2293938" y="76200"/>
            <a:ext cx="4554537" cy="457200"/>
          </a:xfrm>
          <a:prstGeom prst="rect">
            <a:avLst/>
          </a:prstGeom>
          <a:noFill/>
          <a:ln w="9525">
            <a:noFill/>
            <a:miter lim="800000"/>
            <a:headEnd/>
            <a:tailEnd/>
          </a:ln>
        </p:spPr>
        <p:txBody>
          <a:bodyPr wrap="none">
            <a:spAutoFit/>
          </a:bodyPr>
          <a:lstStyle/>
          <a:p>
            <a:r>
              <a:rPr lang="en-US" sz="2400">
                <a:latin typeface="Calibri" pitchFamily="34" charset="0"/>
              </a:rPr>
              <a:t>Winter Arctic Sea Ice Conditions</a:t>
            </a:r>
          </a:p>
        </p:txBody>
      </p:sp>
      <p:sp>
        <p:nvSpPr>
          <p:cNvPr id="99337" name="Footer Placeholder 8"/>
          <p:cNvSpPr>
            <a:spLocks noGrp="1"/>
          </p:cNvSpPr>
          <p:nvPr>
            <p:ph type="ftr" sz="quarter" idx="11"/>
          </p:nvPr>
        </p:nvSpPr>
        <p:spPr/>
        <p:txBody>
          <a:bodyPr/>
          <a:lstStyle/>
          <a:p>
            <a:pPr>
              <a:defRPr/>
            </a:pPr>
            <a:endParaRPr lang="en-US">
              <a:latin typeface="Arial" pitchFamily="-112" charset="0"/>
              <a:ea typeface="ヒラギノ角ゴ Pro W3" pitchFamily="-112" charset="-128"/>
              <a:cs typeface="ヒラギノ角ゴ Pro W3" pitchFamily="-112"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a:srcRect/>
          <a:stretch>
            <a:fillRect/>
          </a:stretch>
        </p:blipFill>
        <p:spPr bwMode="auto">
          <a:xfrm>
            <a:off x="1588" y="1588"/>
            <a:ext cx="9140825" cy="685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NE Passage 2009.tiff"/>
          <p:cNvPicPr>
            <a:picLocks noChangeAspect="1"/>
          </p:cNvPicPr>
          <p:nvPr/>
        </p:nvPicPr>
        <p:blipFill>
          <a:blip r:embed="rId2"/>
          <a:srcRect/>
          <a:stretch>
            <a:fillRect/>
          </a:stretch>
        </p:blipFill>
        <p:spPr bwMode="auto">
          <a:xfrm>
            <a:off x="1582738" y="0"/>
            <a:ext cx="5978525" cy="6858000"/>
          </a:xfrm>
          <a:prstGeom prst="rect">
            <a:avLst/>
          </a:prstGeom>
          <a:noFill/>
          <a:ln w="9525">
            <a:noFill/>
            <a:miter lim="800000"/>
            <a:headEnd/>
            <a:tailEnd/>
          </a:ln>
        </p:spPr>
      </p:pic>
      <p:sp>
        <p:nvSpPr>
          <p:cNvPr id="33794" name="TextBox 2"/>
          <p:cNvSpPr txBox="1">
            <a:spLocks noChangeArrowheads="1"/>
          </p:cNvSpPr>
          <p:nvPr/>
        </p:nvSpPr>
        <p:spPr bwMode="auto">
          <a:xfrm>
            <a:off x="5956300" y="501650"/>
            <a:ext cx="1587500" cy="368300"/>
          </a:xfrm>
          <a:prstGeom prst="rect">
            <a:avLst/>
          </a:prstGeom>
          <a:noFill/>
          <a:ln w="9525">
            <a:noFill/>
            <a:miter lim="800000"/>
            <a:headEnd/>
            <a:tailEnd/>
          </a:ln>
        </p:spPr>
        <p:txBody>
          <a:bodyPr wrap="none">
            <a:spAutoFit/>
          </a:bodyPr>
          <a:lstStyle/>
          <a:p>
            <a:r>
              <a:rPr lang="en-US">
                <a:latin typeface="Calibri" pitchFamily="34" charset="0"/>
              </a:rPr>
              <a:t>August 2009</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2"/>
          <p:cNvGrpSpPr>
            <a:grpSpLocks/>
          </p:cNvGrpSpPr>
          <p:nvPr/>
        </p:nvGrpSpPr>
        <p:grpSpPr bwMode="auto">
          <a:xfrm>
            <a:off x="152400" y="228600"/>
            <a:ext cx="8778875" cy="6629400"/>
            <a:chOff x="96" y="144"/>
            <a:chExt cx="5530" cy="4176"/>
          </a:xfrm>
        </p:grpSpPr>
        <p:sp>
          <p:nvSpPr>
            <p:cNvPr id="34819" name="Rectangle 3"/>
            <p:cNvSpPr>
              <a:spLocks noChangeArrowheads="1"/>
            </p:cNvSpPr>
            <p:nvPr/>
          </p:nvSpPr>
          <p:spPr bwMode="auto">
            <a:xfrm>
              <a:off x="624" y="1968"/>
              <a:ext cx="1488" cy="1296"/>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pic>
          <p:nvPicPr>
            <p:cNvPr id="34820" name="Picture 4"/>
            <p:cNvPicPr>
              <a:picLocks noChangeAspect="1" noChangeArrowheads="1"/>
            </p:cNvPicPr>
            <p:nvPr/>
          </p:nvPicPr>
          <p:blipFill>
            <a:blip r:embed="rId3"/>
            <a:srcRect/>
            <a:stretch>
              <a:fillRect/>
            </a:stretch>
          </p:blipFill>
          <p:spPr bwMode="auto">
            <a:xfrm>
              <a:off x="133" y="558"/>
              <a:ext cx="5493" cy="3203"/>
            </a:xfrm>
            <a:prstGeom prst="rect">
              <a:avLst/>
            </a:prstGeom>
            <a:noFill/>
            <a:ln w="9525">
              <a:noFill/>
              <a:miter lim="800000"/>
              <a:headEnd/>
              <a:tailEnd/>
            </a:ln>
          </p:spPr>
        </p:pic>
        <p:sp>
          <p:nvSpPr>
            <p:cNvPr id="34821" name="Text Box 5"/>
            <p:cNvSpPr txBox="1">
              <a:spLocks noChangeArrowheads="1"/>
            </p:cNvSpPr>
            <p:nvPr/>
          </p:nvSpPr>
          <p:spPr bwMode="auto">
            <a:xfrm>
              <a:off x="96" y="2602"/>
              <a:ext cx="1588" cy="1718"/>
            </a:xfrm>
            <a:prstGeom prst="rect">
              <a:avLst/>
            </a:prstGeom>
            <a:solidFill>
              <a:schemeClr val="bg1"/>
            </a:solidFill>
            <a:ln w="9525">
              <a:noFill/>
              <a:miter lim="800000"/>
              <a:headEnd/>
              <a:tailEnd/>
            </a:ln>
          </p:spPr>
          <p:txBody>
            <a:bodyPr>
              <a:spAutoFit/>
            </a:bodyPr>
            <a:lstStyle/>
            <a:p>
              <a:pPr marL="342900" indent="-342900">
                <a:spcBef>
                  <a:spcPct val="10000"/>
                </a:spcBef>
                <a:buFontTx/>
                <a:buAutoNum type="arabicPeriod"/>
              </a:pPr>
              <a:r>
                <a:rPr lang="en-GB" sz="1600" b="1">
                  <a:latin typeface="Calibri" pitchFamily="34" charset="0"/>
                </a:rPr>
                <a:t>Barents Sea</a:t>
              </a:r>
            </a:p>
            <a:p>
              <a:pPr marL="342900" indent="-342900">
                <a:spcBef>
                  <a:spcPct val="10000"/>
                </a:spcBef>
                <a:buFontTx/>
                <a:buAutoNum type="arabicPeriod"/>
              </a:pPr>
              <a:r>
                <a:rPr lang="en-GB" sz="1600" b="1">
                  <a:latin typeface="Calibri" pitchFamily="34" charset="0"/>
                </a:rPr>
                <a:t>Southern Kara Sea and Western Siberia</a:t>
              </a:r>
            </a:p>
            <a:p>
              <a:pPr marL="342900" indent="-342900">
                <a:spcBef>
                  <a:spcPct val="10000"/>
                </a:spcBef>
                <a:buFontTx/>
                <a:buAutoNum type="arabicPeriod"/>
              </a:pPr>
              <a:r>
                <a:rPr lang="en-GB" sz="1600" b="1">
                  <a:latin typeface="Calibri" pitchFamily="34" charset="0"/>
                </a:rPr>
                <a:t>Northern Kara Sea</a:t>
              </a:r>
            </a:p>
            <a:p>
              <a:pPr marL="342900" indent="-342900">
                <a:spcBef>
                  <a:spcPct val="10000"/>
                </a:spcBef>
                <a:buFontTx/>
                <a:buAutoNum type="arabicPeriod"/>
              </a:pPr>
              <a:r>
                <a:rPr lang="en-GB" sz="1600" b="1">
                  <a:latin typeface="Calibri" pitchFamily="34" charset="0"/>
                </a:rPr>
                <a:t>Laptev Sea</a:t>
              </a:r>
            </a:p>
            <a:p>
              <a:pPr marL="342900" indent="-342900">
                <a:spcBef>
                  <a:spcPct val="10000"/>
                </a:spcBef>
                <a:buFontTx/>
                <a:buAutoNum type="arabicPeriod"/>
              </a:pPr>
              <a:r>
                <a:rPr lang="en-GB" sz="1600" b="1">
                  <a:latin typeface="Calibri" pitchFamily="34" charset="0"/>
                </a:rPr>
                <a:t>East Siberian Sea</a:t>
              </a:r>
            </a:p>
            <a:p>
              <a:pPr marL="342900" indent="-342900">
                <a:spcBef>
                  <a:spcPct val="10000"/>
                </a:spcBef>
                <a:buFontTx/>
                <a:buAutoNum type="arabicPeriod"/>
              </a:pPr>
              <a:r>
                <a:rPr lang="en-GB" sz="1600" b="1">
                  <a:latin typeface="Calibri" pitchFamily="34" charset="0"/>
                </a:rPr>
                <a:t>Chukchi Sea</a:t>
              </a:r>
            </a:p>
            <a:p>
              <a:pPr marL="342900" indent="-342900">
                <a:spcBef>
                  <a:spcPct val="10000"/>
                </a:spcBef>
                <a:buFontTx/>
                <a:buAutoNum type="arabicPeriod"/>
              </a:pPr>
              <a:r>
                <a:rPr lang="en-GB" sz="1600" b="1">
                  <a:latin typeface="Calibri" pitchFamily="34" charset="0"/>
                </a:rPr>
                <a:t>Alaska North Slope</a:t>
              </a:r>
            </a:p>
            <a:p>
              <a:pPr marL="342900" indent="-342900">
                <a:spcBef>
                  <a:spcPct val="10000"/>
                </a:spcBef>
                <a:buFontTx/>
                <a:buAutoNum type="arabicPeriod"/>
              </a:pPr>
              <a:r>
                <a:rPr lang="en-GB" sz="1600" b="1">
                  <a:latin typeface="Calibri" pitchFamily="34" charset="0"/>
                </a:rPr>
                <a:t>East Greenland</a:t>
              </a:r>
            </a:p>
            <a:p>
              <a:pPr marL="342900" indent="-342900">
                <a:spcBef>
                  <a:spcPct val="10000"/>
                </a:spcBef>
                <a:buFontTx/>
                <a:buAutoNum type="arabicPeriod"/>
              </a:pPr>
              <a:endParaRPr lang="en-GB" sz="1600" b="1">
                <a:latin typeface="Calibri" pitchFamily="34" charset="0"/>
              </a:endParaRPr>
            </a:p>
          </p:txBody>
        </p:sp>
        <p:sp>
          <p:nvSpPr>
            <p:cNvPr id="34822" name="Text Box 6"/>
            <p:cNvSpPr txBox="1">
              <a:spLocks noChangeArrowheads="1"/>
            </p:cNvSpPr>
            <p:nvPr/>
          </p:nvSpPr>
          <p:spPr bwMode="auto">
            <a:xfrm>
              <a:off x="384" y="144"/>
              <a:ext cx="4800" cy="404"/>
            </a:xfrm>
            <a:prstGeom prst="rect">
              <a:avLst/>
            </a:prstGeom>
            <a:solidFill>
              <a:schemeClr val="bg1"/>
            </a:solidFill>
            <a:ln w="9525">
              <a:noFill/>
              <a:miter lim="800000"/>
              <a:headEnd/>
              <a:tailEnd/>
            </a:ln>
          </p:spPr>
          <p:txBody>
            <a:bodyPr>
              <a:spAutoFit/>
            </a:bodyPr>
            <a:lstStyle/>
            <a:p>
              <a:pPr algn="ctr"/>
              <a:r>
                <a:rPr lang="en-GB" sz="3600" b="1">
                  <a:latin typeface="Calibri" pitchFamily="34" charset="0"/>
                </a:rPr>
                <a:t>Worlds Petroleum Potential</a:t>
              </a:r>
            </a:p>
          </p:txBody>
        </p:sp>
        <p:sp>
          <p:nvSpPr>
            <p:cNvPr id="34823" name="Rectangle 7"/>
            <p:cNvSpPr>
              <a:spLocks noChangeArrowheads="1"/>
            </p:cNvSpPr>
            <p:nvPr/>
          </p:nvSpPr>
          <p:spPr bwMode="auto">
            <a:xfrm>
              <a:off x="336" y="768"/>
              <a:ext cx="1392" cy="384"/>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34824" name="Rectangle 8"/>
            <p:cNvSpPr>
              <a:spLocks noChangeArrowheads="1"/>
            </p:cNvSpPr>
            <p:nvPr/>
          </p:nvSpPr>
          <p:spPr bwMode="auto">
            <a:xfrm>
              <a:off x="432" y="1392"/>
              <a:ext cx="480" cy="432"/>
            </a:xfrm>
            <a:prstGeom prst="rect">
              <a:avLst/>
            </a:prstGeom>
            <a:solidFill>
              <a:srgbClr val="0000FF"/>
            </a:solidFill>
            <a:ln w="9525">
              <a:noFill/>
              <a:miter lim="800000"/>
              <a:headEnd/>
              <a:tailEnd/>
            </a:ln>
          </p:spPr>
          <p:txBody>
            <a:bodyPr wrap="none" anchor="ctr"/>
            <a:lstStyle/>
            <a:p>
              <a:endParaRPr lang="en-US">
                <a:latin typeface="Calibri" pitchFamily="34" charset="0"/>
              </a:endParaRPr>
            </a:p>
          </p:txBody>
        </p:sp>
        <p:sp>
          <p:nvSpPr>
            <p:cNvPr id="34825" name="Rectangle 9"/>
            <p:cNvSpPr>
              <a:spLocks noChangeArrowheads="1"/>
            </p:cNvSpPr>
            <p:nvPr/>
          </p:nvSpPr>
          <p:spPr bwMode="auto">
            <a:xfrm>
              <a:off x="960" y="1392"/>
              <a:ext cx="528" cy="192"/>
            </a:xfrm>
            <a:prstGeom prst="rect">
              <a:avLst/>
            </a:prstGeom>
            <a:solidFill>
              <a:srgbClr val="FF9900"/>
            </a:solidFill>
            <a:ln w="9525">
              <a:noFill/>
              <a:miter lim="800000"/>
              <a:headEnd/>
              <a:tailEnd/>
            </a:ln>
          </p:spPr>
          <p:txBody>
            <a:bodyPr wrap="none" anchor="ctr"/>
            <a:lstStyle/>
            <a:p>
              <a:endParaRPr lang="en-US">
                <a:latin typeface="Calibri" pitchFamily="34" charset="0"/>
              </a:endParaRPr>
            </a:p>
          </p:txBody>
        </p:sp>
        <p:sp>
          <p:nvSpPr>
            <p:cNvPr id="34826" name="Rectangle 10"/>
            <p:cNvSpPr>
              <a:spLocks noChangeArrowheads="1"/>
            </p:cNvSpPr>
            <p:nvPr/>
          </p:nvSpPr>
          <p:spPr bwMode="auto">
            <a:xfrm>
              <a:off x="1008" y="1632"/>
              <a:ext cx="240" cy="144"/>
            </a:xfrm>
            <a:prstGeom prst="rect">
              <a:avLst/>
            </a:prstGeom>
            <a:solidFill>
              <a:srgbClr val="FFFF00"/>
            </a:solidFill>
            <a:ln w="9525">
              <a:noFill/>
              <a:miter lim="800000"/>
              <a:headEnd/>
              <a:tailEnd/>
            </a:ln>
          </p:spPr>
          <p:txBody>
            <a:bodyPr wrap="none" anchor="ctr"/>
            <a:lstStyle/>
            <a:p>
              <a:endParaRPr lang="en-US">
                <a:latin typeface="Calibri" pitchFamily="34" charset="0"/>
              </a:endParaRPr>
            </a:p>
          </p:txBody>
        </p:sp>
        <p:sp>
          <p:nvSpPr>
            <p:cNvPr id="34827" name="Text Box 11"/>
            <p:cNvSpPr txBox="1">
              <a:spLocks noChangeArrowheads="1"/>
            </p:cNvSpPr>
            <p:nvPr/>
          </p:nvSpPr>
          <p:spPr bwMode="auto">
            <a:xfrm>
              <a:off x="1008" y="1680"/>
              <a:ext cx="480" cy="173"/>
            </a:xfrm>
            <a:prstGeom prst="rect">
              <a:avLst/>
            </a:prstGeom>
            <a:solidFill>
              <a:srgbClr val="FFFF00"/>
            </a:solidFill>
            <a:ln w="9525">
              <a:noFill/>
              <a:miter lim="800000"/>
              <a:headEnd/>
              <a:tailEnd/>
            </a:ln>
          </p:spPr>
          <p:txBody>
            <a:bodyPr>
              <a:spAutoFit/>
            </a:bodyPr>
            <a:lstStyle/>
            <a:p>
              <a:r>
                <a:rPr lang="en-GB" sz="1200" b="1">
                  <a:latin typeface="Calibri" pitchFamily="34" charset="0"/>
                </a:rPr>
                <a:t>Arctic</a:t>
              </a:r>
            </a:p>
          </p:txBody>
        </p:sp>
        <p:sp>
          <p:nvSpPr>
            <p:cNvPr id="34828" name="Text Box 12"/>
            <p:cNvSpPr txBox="1">
              <a:spLocks noChangeArrowheads="1"/>
            </p:cNvSpPr>
            <p:nvPr/>
          </p:nvSpPr>
          <p:spPr bwMode="auto">
            <a:xfrm>
              <a:off x="480" y="1392"/>
              <a:ext cx="411" cy="403"/>
            </a:xfrm>
            <a:prstGeom prst="rect">
              <a:avLst/>
            </a:prstGeom>
            <a:solidFill>
              <a:srgbClr val="0000FF"/>
            </a:solidFill>
            <a:ln w="9525">
              <a:noFill/>
              <a:miter lim="800000"/>
              <a:headEnd/>
              <a:tailEnd/>
            </a:ln>
          </p:spPr>
          <p:txBody>
            <a:bodyPr>
              <a:spAutoFit/>
            </a:bodyPr>
            <a:lstStyle/>
            <a:p>
              <a:pPr algn="ctr"/>
              <a:r>
                <a:rPr lang="en-GB" sz="1200" b="1">
                  <a:latin typeface="Calibri" pitchFamily="34" charset="0"/>
                </a:rPr>
                <a:t>Rest of World</a:t>
              </a:r>
            </a:p>
          </p:txBody>
        </p:sp>
        <p:sp>
          <p:nvSpPr>
            <p:cNvPr id="34829" name="Text Box 13"/>
            <p:cNvSpPr txBox="1">
              <a:spLocks noChangeArrowheads="1"/>
            </p:cNvSpPr>
            <p:nvPr/>
          </p:nvSpPr>
          <p:spPr bwMode="auto">
            <a:xfrm>
              <a:off x="912" y="1248"/>
              <a:ext cx="672" cy="403"/>
            </a:xfrm>
            <a:prstGeom prst="rect">
              <a:avLst/>
            </a:prstGeom>
            <a:noFill/>
            <a:ln w="9525">
              <a:noFill/>
              <a:miter lim="800000"/>
              <a:headEnd/>
              <a:tailEnd/>
            </a:ln>
          </p:spPr>
          <p:txBody>
            <a:bodyPr>
              <a:spAutoFit/>
            </a:bodyPr>
            <a:lstStyle/>
            <a:p>
              <a:pPr algn="ctr"/>
              <a:r>
                <a:rPr lang="en-GB" sz="1200" b="1">
                  <a:latin typeface="Calibri" pitchFamily="34" charset="0"/>
                </a:rPr>
                <a:t>North Africa, Middle East</a:t>
              </a:r>
            </a:p>
          </p:txBody>
        </p:sp>
      </p:grpSp>
      <p:sp>
        <p:nvSpPr>
          <p:cNvPr id="34818" name="TextBox 13"/>
          <p:cNvSpPr txBox="1">
            <a:spLocks noChangeArrowheads="1"/>
          </p:cNvSpPr>
          <p:nvPr/>
        </p:nvSpPr>
        <p:spPr bwMode="auto">
          <a:xfrm>
            <a:off x="8512175" y="6477000"/>
            <a:ext cx="631825" cy="369888"/>
          </a:xfrm>
          <a:prstGeom prst="rect">
            <a:avLst/>
          </a:prstGeom>
          <a:noFill/>
          <a:ln w="9525">
            <a:noFill/>
            <a:miter lim="800000"/>
            <a:headEnd/>
            <a:tailEnd/>
          </a:ln>
        </p:spPr>
        <p:txBody>
          <a:bodyPr wrap="none">
            <a:spAutoFit/>
          </a:bodyPr>
          <a:lstStyle/>
          <a:p>
            <a:r>
              <a:rPr lang="en-US">
                <a:latin typeface="Calibri" pitchFamily="34" charset="0"/>
              </a:rPr>
              <a:t>ACIA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3">
            <a:lum bright="4000" contrast="30000"/>
          </a:blip>
          <a:srcRect l="2316" t="4437" r="2118"/>
          <a:stretch>
            <a:fillRect/>
          </a:stretch>
        </p:blipFill>
        <p:spPr bwMode="auto">
          <a:xfrm rot="5392149">
            <a:off x="1366838" y="376238"/>
            <a:ext cx="6262687" cy="6396037"/>
          </a:xfrm>
          <a:prstGeom prst="rect">
            <a:avLst/>
          </a:prstGeom>
          <a:noFill/>
          <a:ln w="9525">
            <a:noFill/>
            <a:miter lim="800000"/>
            <a:headEnd/>
            <a:tailEnd/>
          </a:ln>
        </p:spPr>
      </p:pic>
      <p:sp>
        <p:nvSpPr>
          <p:cNvPr id="7" name="Oval 6"/>
          <p:cNvSpPr/>
          <p:nvPr/>
        </p:nvSpPr>
        <p:spPr>
          <a:xfrm>
            <a:off x="3379788" y="2424113"/>
            <a:ext cx="2209800" cy="2209800"/>
          </a:xfrm>
          <a:prstGeom prst="ellipse">
            <a:avLst/>
          </a:prstGeom>
          <a:solidFill>
            <a:schemeClr val="tx1">
              <a:alpha val="0"/>
            </a:schemeClr>
          </a:solidFill>
          <a:ln w="22225" cap="rnd">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3"/>
          <a:srcRect r="9164"/>
          <a:stretch>
            <a:fillRect/>
          </a:stretch>
        </p:blipFill>
        <p:spPr bwMode="auto">
          <a:xfrm>
            <a:off x="-1588" y="0"/>
            <a:ext cx="9248776" cy="6858000"/>
          </a:xfrm>
          <a:prstGeom prst="rect">
            <a:avLst/>
          </a:prstGeom>
          <a:noFill/>
          <a:ln w="9525">
            <a:noFill/>
            <a:miter lim="800000"/>
            <a:headEnd/>
            <a:tailEnd/>
          </a:ln>
        </p:spPr>
      </p:pic>
      <p:sp>
        <p:nvSpPr>
          <p:cNvPr id="38914" name="Text Box 3"/>
          <p:cNvSpPr txBox="1">
            <a:spLocks noChangeArrowheads="1"/>
          </p:cNvSpPr>
          <p:nvPr/>
        </p:nvSpPr>
        <p:spPr bwMode="auto">
          <a:xfrm>
            <a:off x="2057400" y="320675"/>
            <a:ext cx="4930775" cy="369888"/>
          </a:xfrm>
          <a:prstGeom prst="rect">
            <a:avLst/>
          </a:prstGeom>
          <a:noFill/>
          <a:ln w="9525">
            <a:noFill/>
            <a:miter lim="800000"/>
            <a:headEnd/>
            <a:tailEnd/>
          </a:ln>
        </p:spPr>
        <p:txBody>
          <a:bodyPr wrap="none">
            <a:spAutoFit/>
          </a:bodyPr>
          <a:lstStyle/>
          <a:p>
            <a:r>
              <a:rPr lang="en-US">
                <a:solidFill>
                  <a:srgbClr val="000000"/>
                </a:solidFill>
                <a:latin typeface="Comic Sans MS" pitchFamily="66" charset="0"/>
                <a:cs typeface="Arial" charset="0"/>
              </a:rPr>
              <a:t>Typical ice in the central Arctic early 1990s</a:t>
            </a:r>
            <a:endParaRPr lang="en-US">
              <a:latin typeface="Comic Sans MS" pitchFamily="66" charset="0"/>
              <a:cs typeface="Arial" charset="0"/>
            </a:endParaRPr>
          </a:p>
        </p:txBody>
      </p:sp>
      <p:sp>
        <p:nvSpPr>
          <p:cNvPr id="38915" name="Footer Placeholder 3"/>
          <p:cNvSpPr>
            <a:spLocks noGrp="1"/>
          </p:cNvSpPr>
          <p:nvPr>
            <p:ph type="ftr" sz="quarter" idx="11"/>
          </p:nvPr>
        </p:nvSpPr>
        <p:spPr bwMode="auto">
          <a:xfrm>
            <a:off x="-228600" y="6492875"/>
            <a:ext cx="10668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z="1800" smtClean="0">
                <a:solidFill>
                  <a:schemeClr val="tx1"/>
                </a:solidFill>
                <a:ea typeface="ＭＳ Ｐゴシック"/>
                <a:cs typeface="ＭＳ Ｐゴシック"/>
              </a:rPr>
              <a:t>JJM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r>
              <a:rPr lang="en-US"/>
              <a:t>JJM</a:t>
            </a:r>
          </a:p>
        </p:txBody>
      </p:sp>
      <p:pic>
        <p:nvPicPr>
          <p:cNvPr id="40962" name="Picture 2"/>
          <p:cNvPicPr>
            <a:picLocks noChangeAspect="1" noChangeArrowheads="1"/>
          </p:cNvPicPr>
          <p:nvPr/>
        </p:nvPicPr>
        <p:blipFill>
          <a:blip r:embed="rId3"/>
          <a:srcRect l="11528" t="-21" r="31" b="21"/>
          <a:stretch>
            <a:fillRect/>
          </a:stretch>
        </p:blipFill>
        <p:spPr bwMode="auto">
          <a:xfrm rot="148942">
            <a:off x="-304800" y="-152400"/>
            <a:ext cx="9753600" cy="792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IMG_0034.JPG                                                   0004DB5BMacintosh HD                   BC87893D:"/>
          <p:cNvPicPr>
            <a:picLocks noChangeAspect="1" noChangeArrowheads="1"/>
          </p:cNvPicPr>
          <p:nvPr/>
        </p:nvPicPr>
        <p:blipFill>
          <a:blip r:embed="rId2"/>
          <a:srcRect/>
          <a:stretch>
            <a:fillRect/>
          </a:stretch>
        </p:blipFill>
        <p:spPr bwMode="auto">
          <a:xfrm>
            <a:off x="0" y="0"/>
            <a:ext cx="9140825" cy="68548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descr="SCAR 2.2._2009.jpg"/>
          <p:cNvPicPr>
            <a:picLocks noChangeAspect="1"/>
          </p:cNvPicPr>
          <p:nvPr/>
        </p:nvPicPr>
        <p:blipFill>
          <a:blip r:embed="rId3"/>
          <a:srcRect/>
          <a:stretch>
            <a:fillRect/>
          </a:stretch>
        </p:blipFill>
        <p:spPr bwMode="auto">
          <a:xfrm>
            <a:off x="317500" y="304800"/>
            <a:ext cx="8521700" cy="4876800"/>
          </a:xfrm>
          <a:prstGeom prst="rect">
            <a:avLst/>
          </a:prstGeom>
          <a:noFill/>
          <a:ln w="9525">
            <a:noFill/>
            <a:miter lim="800000"/>
            <a:headEnd/>
            <a:tailEnd/>
          </a:ln>
        </p:spPr>
      </p:pic>
      <p:sp>
        <p:nvSpPr>
          <p:cNvPr id="44034" name="TextBox 2"/>
          <p:cNvSpPr txBox="1">
            <a:spLocks noChangeArrowheads="1"/>
          </p:cNvSpPr>
          <p:nvPr/>
        </p:nvSpPr>
        <p:spPr bwMode="auto">
          <a:xfrm>
            <a:off x="6351588" y="6488113"/>
            <a:ext cx="2792412" cy="369887"/>
          </a:xfrm>
          <a:prstGeom prst="rect">
            <a:avLst/>
          </a:prstGeom>
          <a:noFill/>
          <a:ln w="9525">
            <a:noFill/>
            <a:miter lim="800000"/>
            <a:headEnd/>
            <a:tailEnd/>
          </a:ln>
        </p:spPr>
        <p:txBody>
          <a:bodyPr wrap="none">
            <a:spAutoFit/>
          </a:bodyPr>
          <a:lstStyle/>
          <a:p>
            <a:r>
              <a:rPr lang="en-US">
                <a:latin typeface="Calibri" pitchFamily="34" charset="0"/>
              </a:rPr>
              <a:t>Adapted from Belem (2002)</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WMO 2009.jpg"/>
          <p:cNvPicPr>
            <a:picLocks noChangeAspect="1"/>
          </p:cNvPicPr>
          <p:nvPr/>
        </p:nvPicPr>
        <p:blipFill>
          <a:blip r:embed="rId2"/>
          <a:srcRect/>
          <a:stretch>
            <a:fillRect/>
          </a:stretch>
        </p:blipFill>
        <p:spPr bwMode="auto">
          <a:xfrm>
            <a:off x="3175" y="0"/>
            <a:ext cx="9064625" cy="6305550"/>
          </a:xfrm>
          <a:prstGeom prst="rect">
            <a:avLst/>
          </a:prstGeom>
          <a:noFill/>
          <a:ln w="9525">
            <a:noFill/>
            <a:miter lim="800000"/>
            <a:headEnd/>
            <a:tailEnd/>
          </a:ln>
        </p:spPr>
      </p:pic>
      <p:sp>
        <p:nvSpPr>
          <p:cNvPr id="16386" name="TextBox 2"/>
          <p:cNvSpPr txBox="1">
            <a:spLocks noChangeArrowheads="1"/>
          </p:cNvSpPr>
          <p:nvPr/>
        </p:nvSpPr>
        <p:spPr bwMode="auto">
          <a:xfrm>
            <a:off x="6721475" y="6488113"/>
            <a:ext cx="2422525" cy="369887"/>
          </a:xfrm>
          <a:prstGeom prst="rect">
            <a:avLst/>
          </a:prstGeom>
          <a:noFill/>
          <a:ln w="9525">
            <a:noFill/>
            <a:miter lim="800000"/>
            <a:headEnd/>
            <a:tailEnd/>
          </a:ln>
        </p:spPr>
        <p:txBody>
          <a:bodyPr wrap="none">
            <a:spAutoFit/>
          </a:bodyPr>
          <a:lstStyle/>
          <a:p>
            <a:r>
              <a:rPr lang="en-US">
                <a:latin typeface="Calibri" pitchFamily="34" charset="0"/>
              </a:rPr>
              <a:t>WMO publ #1055, 2010</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Niklen kril swarm.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6082" name="TextBox 2"/>
          <p:cNvSpPr txBox="1">
            <a:spLocks noChangeArrowheads="1"/>
          </p:cNvSpPr>
          <p:nvPr/>
        </p:nvSpPr>
        <p:spPr bwMode="auto">
          <a:xfrm>
            <a:off x="5534025" y="6477000"/>
            <a:ext cx="3692525" cy="369888"/>
          </a:xfrm>
          <a:prstGeom prst="rect">
            <a:avLst/>
          </a:prstGeom>
          <a:noFill/>
          <a:ln w="9525">
            <a:noFill/>
            <a:miter lim="800000"/>
            <a:headEnd/>
            <a:tailEnd/>
          </a:ln>
        </p:spPr>
        <p:txBody>
          <a:bodyPr wrap="none">
            <a:spAutoFit/>
          </a:bodyPr>
          <a:lstStyle/>
          <a:p>
            <a:r>
              <a:rPr lang="en-US">
                <a:latin typeface="Calibri" pitchFamily="34" charset="0"/>
              </a:rPr>
              <a:t>Paul Niklin Polar Obsession 2009</a:t>
            </a: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Niklen Arctic Co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8130" name="TextBox 2"/>
          <p:cNvSpPr txBox="1">
            <a:spLocks noChangeArrowheads="1"/>
          </p:cNvSpPr>
          <p:nvPr/>
        </p:nvSpPr>
        <p:spPr bwMode="auto">
          <a:xfrm>
            <a:off x="5534025" y="6445250"/>
            <a:ext cx="3692525" cy="368300"/>
          </a:xfrm>
          <a:prstGeom prst="rect">
            <a:avLst/>
          </a:prstGeom>
          <a:noFill/>
          <a:ln w="9525">
            <a:noFill/>
            <a:miter lim="800000"/>
            <a:headEnd/>
            <a:tailEnd/>
          </a:ln>
        </p:spPr>
        <p:txBody>
          <a:bodyPr wrap="none">
            <a:spAutoFit/>
          </a:bodyPr>
          <a:lstStyle/>
          <a:p>
            <a:r>
              <a:rPr lang="en-US">
                <a:latin typeface="Calibri" pitchFamily="34" charset="0"/>
              </a:rPr>
              <a:t>Paul Niklin Polar Obsession 2009</a:t>
            </a:r>
          </a:p>
        </p:txBody>
      </p:sp>
      <p:sp>
        <p:nvSpPr>
          <p:cNvPr id="48131" name="TextBox 3"/>
          <p:cNvSpPr txBox="1">
            <a:spLocks noChangeArrowheads="1"/>
          </p:cNvSpPr>
          <p:nvPr/>
        </p:nvSpPr>
        <p:spPr bwMode="auto">
          <a:xfrm>
            <a:off x="609600" y="5105400"/>
            <a:ext cx="2682875" cy="461963"/>
          </a:xfrm>
          <a:prstGeom prst="rect">
            <a:avLst/>
          </a:prstGeom>
          <a:noFill/>
          <a:ln w="9525">
            <a:noFill/>
            <a:miter lim="800000"/>
            <a:headEnd/>
            <a:tailEnd/>
          </a:ln>
        </p:spPr>
        <p:txBody>
          <a:bodyPr wrap="none">
            <a:spAutoFit/>
          </a:bodyPr>
          <a:lstStyle/>
          <a:p>
            <a:r>
              <a:rPr lang="en-US" sz="2400" i="1">
                <a:ea typeface="ＭＳ Ｐゴシック"/>
                <a:cs typeface="ＭＳ Ｐゴシック"/>
              </a:rPr>
              <a:t>Boreogadus saida</a:t>
            </a:r>
            <a:endParaRPr lang="en-US" sz="2400">
              <a:ea typeface="ＭＳ Ｐゴシック"/>
              <a:cs typeface="ＭＳ Ｐゴシック"/>
            </a:endParaRP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Arctic Marine Food Web (ACIA) 2.jpg"/>
          <p:cNvPicPr>
            <a:picLocks noChangeAspect="1"/>
          </p:cNvPicPr>
          <p:nvPr/>
        </p:nvPicPr>
        <p:blipFill>
          <a:blip r:embed="rId2"/>
          <a:srcRect/>
          <a:stretch>
            <a:fillRect/>
          </a:stretch>
        </p:blipFill>
        <p:spPr bwMode="auto">
          <a:xfrm>
            <a:off x="0" y="-76200"/>
            <a:ext cx="9193213" cy="6553200"/>
          </a:xfrm>
          <a:prstGeom prst="rect">
            <a:avLst/>
          </a:prstGeom>
          <a:noFill/>
          <a:ln w="9525">
            <a:noFill/>
            <a:miter lim="800000"/>
            <a:headEnd/>
            <a:tailEnd/>
          </a:ln>
        </p:spPr>
      </p:pic>
      <p:sp>
        <p:nvSpPr>
          <p:cNvPr id="50178" name="TextBox 2"/>
          <p:cNvSpPr txBox="1">
            <a:spLocks noChangeArrowheads="1"/>
          </p:cNvSpPr>
          <p:nvPr/>
        </p:nvSpPr>
        <p:spPr bwMode="auto">
          <a:xfrm>
            <a:off x="7993063" y="6488113"/>
            <a:ext cx="1150937" cy="369887"/>
          </a:xfrm>
          <a:prstGeom prst="rect">
            <a:avLst/>
          </a:prstGeom>
          <a:noFill/>
          <a:ln w="9525">
            <a:noFill/>
            <a:miter lim="800000"/>
            <a:headEnd/>
            <a:tailEnd/>
          </a:ln>
        </p:spPr>
        <p:txBody>
          <a:bodyPr wrap="none">
            <a:spAutoFit/>
          </a:bodyPr>
          <a:lstStyle/>
          <a:p>
            <a:r>
              <a:rPr lang="en-US">
                <a:latin typeface="Calibri" pitchFamily="34" charset="0"/>
              </a:rPr>
              <a:t>ACIA 2005</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1" descr="DSC_0359.JPG"/>
          <p:cNvPicPr>
            <a:picLocks noChangeAspect="1"/>
          </p:cNvPicPr>
          <p:nvPr/>
        </p:nvPicPr>
        <p:blipFill>
          <a:blip r:embed="rId3"/>
          <a:srcRect/>
          <a:stretch>
            <a:fillRect/>
          </a:stretch>
        </p:blipFill>
        <p:spPr bwMode="auto">
          <a:xfrm>
            <a:off x="0" y="1588"/>
            <a:ext cx="9144000" cy="60801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2" descr="https://webmail1.stanford.edu/horde/imp/view.php?thismailbox=INBOX&amp;index=139904&amp;id=2&amp;actionID=113&amp;mime=67c2ea264e3c5edae694cce92a5e5a9d"/>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latin typeface="Calibri" pitchFamily="34" charset="0"/>
            </a:endParaRPr>
          </a:p>
        </p:txBody>
      </p:sp>
      <p:sp>
        <p:nvSpPr>
          <p:cNvPr id="53250" name="AutoShape 3" descr="https://webmail1.stanford.edu/horde/imp/view.php?thismailbox=INBOX&amp;index=139904&amp;id=2&amp;actionID=113&amp;mime=67c2ea264e3c5edae694cce92a5e5a9d"/>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latin typeface="Calibri" pitchFamily="34" charset="0"/>
            </a:endParaRPr>
          </a:p>
        </p:txBody>
      </p:sp>
      <p:pic>
        <p:nvPicPr>
          <p:cNvPr id="53251" name="Picture 4" descr="PolarBears-map of mea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p:cNvPicPr>
          <p:nvPr/>
        </p:nvPicPr>
        <p:blipFill>
          <a:blip r:embed="rId2"/>
          <a:srcRect/>
          <a:stretch>
            <a:fillRect/>
          </a:stretch>
        </p:blipFill>
        <p:spPr bwMode="auto">
          <a:xfrm>
            <a:off x="457200" y="76200"/>
            <a:ext cx="5462588" cy="6629400"/>
          </a:xfrm>
          <a:prstGeom prst="rect">
            <a:avLst/>
          </a:prstGeom>
          <a:noFill/>
          <a:ln w="9525">
            <a:noFill/>
            <a:miter lim="800000"/>
            <a:headEnd/>
            <a:tailEnd/>
          </a:ln>
        </p:spPr>
      </p:pic>
      <p:sp>
        <p:nvSpPr>
          <p:cNvPr id="55298" name="TextBox 2"/>
          <p:cNvSpPr txBox="1">
            <a:spLocks noChangeArrowheads="1"/>
          </p:cNvSpPr>
          <p:nvPr/>
        </p:nvSpPr>
        <p:spPr bwMode="auto">
          <a:xfrm>
            <a:off x="6400800" y="1752600"/>
            <a:ext cx="1917700" cy="369888"/>
          </a:xfrm>
          <a:prstGeom prst="rect">
            <a:avLst/>
          </a:prstGeom>
          <a:noFill/>
          <a:ln w="9525">
            <a:noFill/>
            <a:miter lim="800000"/>
            <a:headEnd/>
            <a:tailEnd/>
          </a:ln>
        </p:spPr>
        <p:txBody>
          <a:bodyPr wrap="none">
            <a:spAutoFit/>
          </a:bodyPr>
          <a:lstStyle/>
          <a:p>
            <a:r>
              <a:rPr lang="en-US">
                <a:latin typeface="Calibri" pitchFamily="34" charset="0"/>
              </a:rPr>
              <a:t>Smith et al. 2005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08302007-3-flightseeing-2-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8370" name="TextBox 2"/>
          <p:cNvSpPr txBox="1">
            <a:spLocks noChangeArrowheads="1"/>
          </p:cNvSpPr>
          <p:nvPr/>
        </p:nvSpPr>
        <p:spPr bwMode="auto">
          <a:xfrm>
            <a:off x="2971800" y="5181600"/>
            <a:ext cx="5538788" cy="461963"/>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Kenai Peninsula Spruce “forest” 2007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srcRect t="3128"/>
          <a:stretch>
            <a:fillRect/>
          </a:stretch>
        </p:blipFill>
        <p:spPr bwMode="auto">
          <a:xfrm>
            <a:off x="457200" y="304800"/>
            <a:ext cx="8221663" cy="6096000"/>
          </a:xfrm>
          <a:prstGeom prst="rect">
            <a:avLst/>
          </a:prstGeom>
          <a:noFill/>
          <a:ln w="9525">
            <a:noFill/>
            <a:miter lim="800000"/>
            <a:headEnd/>
            <a:tailEnd/>
          </a:ln>
        </p:spPr>
      </p:pic>
      <p:sp>
        <p:nvSpPr>
          <p:cNvPr id="59394" name="TextBox 2"/>
          <p:cNvSpPr txBox="1">
            <a:spLocks noChangeArrowheads="1"/>
          </p:cNvSpPr>
          <p:nvPr/>
        </p:nvSpPr>
        <p:spPr bwMode="auto">
          <a:xfrm>
            <a:off x="7829550" y="6477000"/>
            <a:ext cx="1314450" cy="369888"/>
          </a:xfrm>
          <a:prstGeom prst="rect">
            <a:avLst/>
          </a:prstGeom>
          <a:noFill/>
          <a:ln w="9525">
            <a:noFill/>
            <a:miter lim="800000"/>
            <a:headEnd/>
            <a:tailEnd/>
          </a:ln>
        </p:spPr>
        <p:txBody>
          <a:bodyPr wrap="none">
            <a:spAutoFit/>
          </a:bodyPr>
          <a:lstStyle/>
          <a:p>
            <a:r>
              <a:rPr lang="en-US">
                <a:latin typeface="Calibri" pitchFamily="34" charset="0"/>
              </a:rPr>
              <a:t>IPCC 2001</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Copenhagen_Diagnosis_HIGH.jpg"/>
          <p:cNvPicPr>
            <a:picLocks noChangeAspect="1"/>
          </p:cNvPicPr>
          <p:nvPr/>
        </p:nvPicPr>
        <p:blipFill>
          <a:blip r:embed="rId2"/>
          <a:srcRect/>
          <a:stretch>
            <a:fillRect/>
          </a:stretch>
        </p:blipFill>
        <p:spPr bwMode="auto">
          <a:xfrm>
            <a:off x="282575" y="609600"/>
            <a:ext cx="8480425" cy="3776663"/>
          </a:xfrm>
          <a:prstGeom prst="rect">
            <a:avLst/>
          </a:prstGeom>
          <a:noFill/>
          <a:ln w="9525">
            <a:noFill/>
            <a:miter lim="800000"/>
            <a:headEnd/>
            <a:tailEnd/>
          </a:ln>
        </p:spPr>
      </p:pic>
      <p:sp>
        <p:nvSpPr>
          <p:cNvPr id="61442" name="TextBox 3"/>
          <p:cNvSpPr txBox="1">
            <a:spLocks noChangeArrowheads="1"/>
          </p:cNvSpPr>
          <p:nvPr/>
        </p:nvSpPr>
        <p:spPr bwMode="auto">
          <a:xfrm>
            <a:off x="603250" y="4800600"/>
            <a:ext cx="8007350" cy="1200150"/>
          </a:xfrm>
          <a:prstGeom prst="rect">
            <a:avLst/>
          </a:prstGeom>
          <a:noFill/>
          <a:ln w="9525">
            <a:noFill/>
            <a:miter lim="800000"/>
            <a:headEnd/>
            <a:tailEnd/>
          </a:ln>
        </p:spPr>
        <p:txBody>
          <a:bodyPr wrap="none">
            <a:spAutoFit/>
          </a:bodyPr>
          <a:lstStyle/>
          <a:p>
            <a:r>
              <a:rPr lang="en-US">
                <a:latin typeface="Calibri" pitchFamily="34" charset="0"/>
              </a:rPr>
              <a:t>Observed (red line) and modeled September Arctic sea ice extent in millions </a:t>
            </a:r>
          </a:p>
          <a:p>
            <a:r>
              <a:rPr lang="en-US">
                <a:latin typeface="Calibri" pitchFamily="34" charset="0"/>
              </a:rPr>
              <a:t>of square kilometers. The solid black line gives the ensemble mean of the 13 </a:t>
            </a:r>
          </a:p>
          <a:p>
            <a:r>
              <a:rPr lang="en-US">
                <a:latin typeface="Calibri" pitchFamily="34" charset="0"/>
              </a:rPr>
              <a:t>IPCC AR4 models while the dashed black lines represent their range. From </a:t>
            </a:r>
          </a:p>
          <a:p>
            <a:r>
              <a:rPr lang="en-US">
                <a:latin typeface="Calibri" pitchFamily="34" charset="0"/>
              </a:rPr>
              <a:t>Stroeve et al. (2007) updated to include data for 2008. </a:t>
            </a:r>
          </a:p>
        </p:txBody>
      </p:sp>
      <p:sp>
        <p:nvSpPr>
          <p:cNvPr id="61443" name="TextBox 4"/>
          <p:cNvSpPr txBox="1">
            <a:spLocks noChangeArrowheads="1"/>
          </p:cNvSpPr>
          <p:nvPr/>
        </p:nvSpPr>
        <p:spPr bwMode="auto">
          <a:xfrm>
            <a:off x="6643688" y="6553200"/>
            <a:ext cx="2500312" cy="307975"/>
          </a:xfrm>
          <a:prstGeom prst="rect">
            <a:avLst/>
          </a:prstGeom>
          <a:noFill/>
          <a:ln w="9525">
            <a:noFill/>
            <a:miter lim="800000"/>
            <a:headEnd/>
            <a:tailEnd/>
          </a:ln>
        </p:spPr>
        <p:txBody>
          <a:bodyPr wrap="none">
            <a:spAutoFit/>
          </a:bodyPr>
          <a:lstStyle/>
          <a:p>
            <a:r>
              <a:rPr lang="en-US" sz="1400">
                <a:latin typeface="Calibri" pitchFamily="34" charset="0"/>
              </a:rPr>
              <a:t>Copenhagen Diagnosis 2009</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NYC daily average T.tiff"/>
          <p:cNvPicPr>
            <a:picLocks noChangeAspect="1"/>
          </p:cNvPicPr>
          <p:nvPr/>
        </p:nvPicPr>
        <p:blipFill>
          <a:blip r:embed="rId2"/>
          <a:srcRect/>
          <a:stretch>
            <a:fillRect/>
          </a:stretch>
        </p:blipFill>
        <p:spPr bwMode="auto">
          <a:xfrm>
            <a:off x="508000" y="-55563"/>
            <a:ext cx="7924800" cy="5473701"/>
          </a:xfrm>
          <a:prstGeom prst="rect">
            <a:avLst/>
          </a:prstGeom>
          <a:noFill/>
          <a:ln w="9525">
            <a:noFill/>
            <a:miter lim="800000"/>
            <a:headEnd/>
            <a:tailEnd/>
          </a:ln>
        </p:spPr>
      </p:pic>
      <p:sp>
        <p:nvSpPr>
          <p:cNvPr id="17410" name="TextBox 2"/>
          <p:cNvSpPr txBox="1">
            <a:spLocks noChangeArrowheads="1"/>
          </p:cNvSpPr>
          <p:nvPr/>
        </p:nvSpPr>
        <p:spPr bwMode="auto">
          <a:xfrm>
            <a:off x="1136650" y="5564188"/>
            <a:ext cx="6792913" cy="461962"/>
          </a:xfrm>
          <a:prstGeom prst="rect">
            <a:avLst/>
          </a:prstGeom>
          <a:noFill/>
          <a:ln w="9525">
            <a:noFill/>
            <a:miter lim="800000"/>
            <a:headEnd/>
            <a:tailEnd/>
          </a:ln>
        </p:spPr>
        <p:txBody>
          <a:bodyPr wrap="none">
            <a:spAutoFit/>
          </a:bodyPr>
          <a:lstStyle/>
          <a:p>
            <a:r>
              <a:rPr lang="en-US" sz="2400">
                <a:latin typeface="Calibri" pitchFamily="34" charset="0"/>
              </a:rPr>
              <a:t>NYC Average Daily Temperature January – June 2009</a:t>
            </a:r>
          </a:p>
        </p:txBody>
      </p:sp>
      <p:sp>
        <p:nvSpPr>
          <p:cNvPr id="17411" name="TextBox 3"/>
          <p:cNvSpPr txBox="1">
            <a:spLocks noChangeArrowheads="1"/>
          </p:cNvSpPr>
          <p:nvPr/>
        </p:nvSpPr>
        <p:spPr bwMode="auto">
          <a:xfrm>
            <a:off x="8420100" y="6488113"/>
            <a:ext cx="723900" cy="369887"/>
          </a:xfrm>
          <a:prstGeom prst="rect">
            <a:avLst/>
          </a:prstGeom>
          <a:noFill/>
          <a:ln w="9525">
            <a:noFill/>
            <a:miter lim="800000"/>
            <a:headEnd/>
            <a:tailEnd/>
          </a:ln>
        </p:spPr>
        <p:txBody>
          <a:bodyPr wrap="none">
            <a:spAutoFit/>
          </a:bodyPr>
          <a:lstStyle/>
          <a:p>
            <a:r>
              <a:rPr lang="en-US">
                <a:latin typeface="Calibri" pitchFamily="34" charset="0"/>
              </a:rPr>
              <a:t>NCDC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5" name="Group 2"/>
          <p:cNvGrpSpPr>
            <a:grpSpLocks/>
          </p:cNvGrpSpPr>
          <p:nvPr/>
        </p:nvGrpSpPr>
        <p:grpSpPr bwMode="auto">
          <a:xfrm>
            <a:off x="1588" y="1588"/>
            <a:ext cx="9142412" cy="6856412"/>
            <a:chOff x="1" y="1"/>
            <a:chExt cx="5759" cy="4319"/>
          </a:xfrm>
        </p:grpSpPr>
        <p:pic>
          <p:nvPicPr>
            <p:cNvPr id="62467" name="Picture 3"/>
            <p:cNvPicPr>
              <a:picLocks noChangeAspect="1" noChangeArrowheads="1"/>
            </p:cNvPicPr>
            <p:nvPr/>
          </p:nvPicPr>
          <p:blipFill>
            <a:blip r:embed="rId3"/>
            <a:srcRect/>
            <a:stretch>
              <a:fillRect/>
            </a:stretch>
          </p:blipFill>
          <p:spPr bwMode="auto">
            <a:xfrm>
              <a:off x="1" y="1"/>
              <a:ext cx="5759" cy="4319"/>
            </a:xfrm>
            <a:prstGeom prst="rect">
              <a:avLst/>
            </a:prstGeom>
            <a:noFill/>
            <a:ln w="9525">
              <a:noFill/>
              <a:miter lim="800000"/>
              <a:headEnd/>
              <a:tailEnd/>
            </a:ln>
          </p:spPr>
        </p:pic>
        <p:sp>
          <p:nvSpPr>
            <p:cNvPr id="329733" name="Text Box 5"/>
            <p:cNvSpPr txBox="1">
              <a:spLocks noChangeArrowheads="1"/>
            </p:cNvSpPr>
            <p:nvPr/>
          </p:nvSpPr>
          <p:spPr bwMode="auto">
            <a:xfrm>
              <a:off x="102" y="3857"/>
              <a:ext cx="5518" cy="308"/>
            </a:xfrm>
            <a:prstGeom prst="rect">
              <a:avLst/>
            </a:prstGeom>
            <a:noFill/>
            <a:ln w="9525">
              <a:noFill/>
              <a:miter lim="800000"/>
              <a:headEnd/>
              <a:tailEnd/>
            </a:ln>
            <a:effectLst>
              <a:outerShdw blurRad="25400" dist="38093" dir="19140008" algn="ctr" rotWithShape="0">
                <a:srgbClr val="00030D">
                  <a:alpha val="78999"/>
                </a:srgbClr>
              </a:outerShdw>
            </a:effectLst>
          </p:spPr>
          <p:txBody>
            <a:bodyPr>
              <a:spAutoFit/>
            </a:bodyPr>
            <a:lstStyle/>
            <a:p>
              <a:pPr algn="ctr" fontAlgn="auto">
                <a:spcBef>
                  <a:spcPct val="50000"/>
                </a:spcBef>
                <a:spcAft>
                  <a:spcPts val="0"/>
                </a:spcAft>
                <a:defRPr/>
              </a:pPr>
              <a:r>
                <a:rPr lang="en-US" sz="2600" b="1" dirty="0">
                  <a:solidFill>
                    <a:srgbClr val="FFFFFF"/>
                  </a:solidFill>
                  <a:latin typeface="Arial" pitchFamily="-112" charset="0"/>
                  <a:ea typeface="ＭＳ Ｐゴシック" pitchFamily="1" charset="-128"/>
                  <a:cs typeface="ＭＳ Ｐゴシック" pitchFamily="1" charset="-128"/>
                </a:rPr>
                <a:t>Five Models Project Sea Ice Extent for Mid-September</a:t>
              </a:r>
            </a:p>
          </p:txBody>
        </p:sp>
        <p:sp>
          <p:nvSpPr>
            <p:cNvPr id="329735" name="Text Box 7"/>
            <p:cNvSpPr txBox="1">
              <a:spLocks noChangeArrowheads="1"/>
            </p:cNvSpPr>
            <p:nvPr/>
          </p:nvSpPr>
          <p:spPr bwMode="auto">
            <a:xfrm>
              <a:off x="1164" y="129"/>
              <a:ext cx="2306" cy="330"/>
            </a:xfrm>
            <a:prstGeom prst="rect">
              <a:avLst/>
            </a:prstGeom>
            <a:noFill/>
            <a:ln w="9525">
              <a:noFill/>
              <a:miter lim="800000"/>
              <a:headEnd/>
              <a:tailEnd/>
            </a:ln>
            <a:effectLst>
              <a:outerShdw blurRad="25400" dist="38094" dir="19019991" algn="ctr" rotWithShape="0">
                <a:srgbClr val="656565">
                  <a:alpha val="85001"/>
                </a:srgbClr>
              </a:outerShdw>
            </a:effectLst>
          </p:spPr>
          <p:txBody>
            <a:bodyPr>
              <a:spAutoFit/>
            </a:bodyPr>
            <a:lstStyle/>
            <a:p>
              <a:pPr algn="ctr" fontAlgn="auto">
                <a:spcBef>
                  <a:spcPct val="50000"/>
                </a:spcBef>
                <a:spcAft>
                  <a:spcPts val="0"/>
                </a:spcAft>
                <a:defRPr/>
              </a:pPr>
              <a:endParaRPr lang="en-US" sz="2800" b="1" dirty="0">
                <a:solidFill>
                  <a:srgbClr val="FFFFFF"/>
                </a:solidFill>
                <a:latin typeface="Arial" pitchFamily="-112" charset="0"/>
                <a:ea typeface="ＭＳ Ｐゴシック" pitchFamily="1" charset="-128"/>
                <a:cs typeface="ＭＳ Ｐゴシック" pitchFamily="1" charset="-128"/>
              </a:endParaRPr>
            </a:p>
          </p:txBody>
        </p:sp>
      </p:grpSp>
      <p:sp>
        <p:nvSpPr>
          <p:cNvPr id="62466" name="TextBox 8"/>
          <p:cNvSpPr txBox="1">
            <a:spLocks noChangeArrowheads="1"/>
          </p:cNvSpPr>
          <p:nvPr/>
        </p:nvSpPr>
        <p:spPr bwMode="auto">
          <a:xfrm>
            <a:off x="6324600" y="914400"/>
            <a:ext cx="2209800" cy="523875"/>
          </a:xfrm>
          <a:prstGeom prst="rect">
            <a:avLst/>
          </a:prstGeom>
          <a:noFill/>
          <a:ln w="9525">
            <a:noFill/>
            <a:miter lim="800000"/>
            <a:headEnd/>
            <a:tailEnd/>
          </a:ln>
        </p:spPr>
        <p:txBody>
          <a:bodyPr>
            <a:spAutoFit/>
          </a:bodyPr>
          <a:lstStyle/>
          <a:p>
            <a:r>
              <a:rPr lang="en-US" sz="2800">
                <a:solidFill>
                  <a:schemeClr val="bg1"/>
                </a:solidFill>
                <a:latin typeface="Calibri" pitchFamily="34" charset="0"/>
              </a:rPr>
              <a:t>2004 Study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Lean and Rind fig1.jpg"/>
          <p:cNvPicPr>
            <a:picLocks noChangeAspect="1"/>
          </p:cNvPicPr>
          <p:nvPr/>
        </p:nvPicPr>
        <p:blipFill>
          <a:blip r:embed="rId2"/>
          <a:srcRect/>
          <a:stretch>
            <a:fillRect/>
          </a:stretch>
        </p:blipFill>
        <p:spPr bwMode="auto">
          <a:xfrm>
            <a:off x="2479675" y="239713"/>
            <a:ext cx="4184650" cy="6378575"/>
          </a:xfrm>
          <a:prstGeom prst="rect">
            <a:avLst/>
          </a:prstGeom>
          <a:noFill/>
          <a:ln w="9525">
            <a:noFill/>
            <a:miter lim="800000"/>
            <a:headEnd/>
            <a:tailEnd/>
          </a:ln>
        </p:spPr>
      </p:pic>
      <p:sp>
        <p:nvSpPr>
          <p:cNvPr id="64514" name="TextBox 2"/>
          <p:cNvSpPr txBox="1">
            <a:spLocks noChangeArrowheads="1"/>
          </p:cNvSpPr>
          <p:nvPr/>
        </p:nvSpPr>
        <p:spPr bwMode="auto">
          <a:xfrm>
            <a:off x="7289800" y="6519863"/>
            <a:ext cx="1854200" cy="338137"/>
          </a:xfrm>
          <a:prstGeom prst="rect">
            <a:avLst/>
          </a:prstGeom>
          <a:noFill/>
          <a:ln w="9525">
            <a:noFill/>
            <a:miter lim="800000"/>
            <a:headEnd/>
            <a:tailEnd/>
          </a:ln>
        </p:spPr>
        <p:txBody>
          <a:bodyPr wrap="none">
            <a:spAutoFit/>
          </a:bodyPr>
          <a:lstStyle/>
          <a:p>
            <a:r>
              <a:rPr lang="en-US" sz="1600">
                <a:latin typeface="Calibri" pitchFamily="34" charset="0"/>
              </a:rPr>
              <a:t>Lean and Rind 2009</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3"/>
          <a:srcRect b="48035"/>
          <a:stretch>
            <a:fillRect/>
          </a:stretch>
        </p:blipFill>
        <p:spPr bwMode="auto">
          <a:xfrm>
            <a:off x="1571625" y="1066800"/>
            <a:ext cx="5999163" cy="3886200"/>
          </a:xfrm>
          <a:prstGeom prst="rect">
            <a:avLst/>
          </a:prstGeom>
          <a:noFill/>
          <a:ln w="9525">
            <a:noFill/>
            <a:miter lim="800000"/>
            <a:headEnd/>
            <a:tailEnd/>
          </a:ln>
        </p:spPr>
      </p:pic>
      <p:sp>
        <p:nvSpPr>
          <p:cNvPr id="65538" name="Text Box 3"/>
          <p:cNvSpPr txBox="1">
            <a:spLocks noChangeArrowheads="1"/>
          </p:cNvSpPr>
          <p:nvPr/>
        </p:nvSpPr>
        <p:spPr bwMode="auto">
          <a:xfrm>
            <a:off x="8229600" y="6521450"/>
            <a:ext cx="636588" cy="336550"/>
          </a:xfrm>
          <a:prstGeom prst="rect">
            <a:avLst/>
          </a:prstGeom>
          <a:noFill/>
          <a:ln w="9525">
            <a:noFill/>
            <a:miter lim="800000"/>
            <a:headEnd/>
            <a:tailEnd/>
          </a:ln>
        </p:spPr>
        <p:txBody>
          <a:bodyPr wrap="none">
            <a:spAutoFit/>
          </a:bodyPr>
          <a:lstStyle/>
          <a:p>
            <a:r>
              <a:rPr lang="en-US" sz="1600">
                <a:solidFill>
                  <a:srgbClr val="000000"/>
                </a:solidFill>
                <a:latin typeface="Calibri" pitchFamily="34" charset="0"/>
              </a:rPr>
              <a:t>IPCC</a:t>
            </a:r>
          </a:p>
        </p:txBody>
      </p:sp>
      <p:sp>
        <p:nvSpPr>
          <p:cNvPr id="65539" name="Text Box 4"/>
          <p:cNvSpPr txBox="1">
            <a:spLocks noChangeArrowheads="1"/>
          </p:cNvSpPr>
          <p:nvPr/>
        </p:nvSpPr>
        <p:spPr bwMode="auto">
          <a:xfrm>
            <a:off x="990600" y="381000"/>
            <a:ext cx="7239000" cy="457200"/>
          </a:xfrm>
          <a:prstGeom prst="rect">
            <a:avLst/>
          </a:prstGeom>
          <a:noFill/>
          <a:ln w="9525">
            <a:noFill/>
            <a:miter lim="800000"/>
            <a:headEnd/>
            <a:tailEnd/>
          </a:ln>
        </p:spPr>
        <p:txBody>
          <a:bodyPr>
            <a:spAutoFit/>
          </a:bodyPr>
          <a:lstStyle/>
          <a:p>
            <a:endParaRPr lang="en-US">
              <a:latin typeface="Calibri" pitchFamily="34" charset="0"/>
            </a:endParaRPr>
          </a:p>
        </p:txBody>
      </p:sp>
      <p:sp>
        <p:nvSpPr>
          <p:cNvPr id="332805" name="Text Box 5"/>
          <p:cNvSpPr txBox="1">
            <a:spLocks noChangeArrowheads="1"/>
          </p:cNvSpPr>
          <p:nvPr/>
        </p:nvSpPr>
        <p:spPr bwMode="auto">
          <a:xfrm>
            <a:off x="1104900" y="304800"/>
            <a:ext cx="6934200" cy="519113"/>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n-US" sz="2800">
                <a:solidFill>
                  <a:schemeClr val="tx2"/>
                </a:solidFill>
                <a:effectLst>
                  <a:outerShdw blurRad="38100" dist="38100" dir="2700000" algn="tl">
                    <a:srgbClr val="DDDDDD"/>
                  </a:outerShdw>
                </a:effectLst>
                <a:latin typeface="Arial" pitchFamily="-112" charset="0"/>
                <a:ea typeface="ヒラギノ角ゴ Pro W3" pitchFamily="-112" charset="-128"/>
                <a:cs typeface="ヒラギノ角ゴ Pro W3" pitchFamily="-112" charset="-128"/>
              </a:rPr>
              <a:t>Changes in temperature extremes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Maslin Weather extremes.jpg"/>
          <p:cNvPicPr>
            <a:picLocks noChangeAspect="1"/>
          </p:cNvPicPr>
          <p:nvPr/>
        </p:nvPicPr>
        <p:blipFill>
          <a:blip r:embed="rId3"/>
          <a:srcRect/>
          <a:stretch>
            <a:fillRect/>
          </a:stretch>
        </p:blipFill>
        <p:spPr bwMode="auto">
          <a:xfrm>
            <a:off x="0" y="304800"/>
            <a:ext cx="9144000" cy="502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descr="IPCC SPM table  2 modified.jpg"/>
          <p:cNvPicPr>
            <a:picLocks noChangeAspect="1"/>
          </p:cNvPicPr>
          <p:nvPr/>
        </p:nvPicPr>
        <p:blipFill>
          <a:blip r:embed="rId2"/>
          <a:srcRect/>
          <a:stretch>
            <a:fillRect/>
          </a:stretch>
        </p:blipFill>
        <p:spPr bwMode="auto">
          <a:xfrm>
            <a:off x="1990725" y="0"/>
            <a:ext cx="516255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a:srcRect/>
          <a:stretch>
            <a:fillRect/>
          </a:stretch>
        </p:blipFill>
        <p:spPr bwMode="auto">
          <a:xfrm>
            <a:off x="825500" y="227013"/>
            <a:ext cx="7493000" cy="6402387"/>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rtlCol="0">
            <a:normAutofit/>
          </a:bodyPr>
          <a:lstStyle/>
          <a:p>
            <a:pPr eaLnBrk="1" fontAlgn="auto" hangingPunct="1">
              <a:spcAft>
                <a:spcPts val="0"/>
              </a:spcAft>
              <a:defRPr/>
            </a:pPr>
            <a:r>
              <a:rPr lang="en-US" sz="3400" dirty="0">
                <a:latin typeface="+mn-lt"/>
              </a:rPr>
              <a:t>Record-Breaking </a:t>
            </a:r>
            <a:r>
              <a:rPr lang="en-US" sz="3400" dirty="0" smtClean="0">
                <a:latin typeface="+mn-lt"/>
              </a:rPr>
              <a:t>Heat - Europe 2003</a:t>
            </a:r>
            <a:endParaRPr lang="en-US" dirty="0">
              <a:latin typeface="+mn-lt"/>
            </a:endParaRPr>
          </a:p>
        </p:txBody>
      </p:sp>
      <p:sp>
        <p:nvSpPr>
          <p:cNvPr id="72706" name="Rectangle 3"/>
          <p:cNvSpPr>
            <a:spLocks noGrp="1" noChangeArrowheads="1"/>
          </p:cNvSpPr>
          <p:nvPr>
            <p:ph type="body" idx="1"/>
          </p:nvPr>
        </p:nvSpPr>
        <p:spPr>
          <a:xfrm>
            <a:off x="533400" y="1524000"/>
            <a:ext cx="8229600" cy="4343400"/>
          </a:xfrm>
        </p:spPr>
        <p:txBody>
          <a:bodyPr/>
          <a:lstStyle/>
          <a:p>
            <a:pPr eaLnBrk="1" hangingPunct="1">
              <a:lnSpc>
                <a:spcPct val="90000"/>
              </a:lnSpc>
            </a:pPr>
            <a:r>
              <a:rPr lang="en-US" sz="2400" smtClean="0"/>
              <a:t>Paris: highest nighttime T ever recorded on 11 and 12 August (25.5</a:t>
            </a:r>
            <a:r>
              <a:rPr lang="en-US" sz="2400" smtClean="0">
                <a:cs typeface="Arial" charset="0"/>
              </a:rPr>
              <a:t>ºC)</a:t>
            </a:r>
          </a:p>
          <a:p>
            <a:pPr eaLnBrk="1" hangingPunct="1">
              <a:lnSpc>
                <a:spcPct val="90000"/>
              </a:lnSpc>
            </a:pPr>
            <a:endParaRPr lang="en-US" sz="2400" smtClean="0">
              <a:cs typeface="Arial" charset="0"/>
            </a:endParaRPr>
          </a:p>
          <a:p>
            <a:pPr eaLnBrk="1" hangingPunct="1">
              <a:lnSpc>
                <a:spcPct val="90000"/>
              </a:lnSpc>
            </a:pPr>
            <a:r>
              <a:rPr lang="en-US" sz="2400" smtClean="0"/>
              <a:t>The period between 4 and 12 August was unique in the meteorological history of Paris, with respect to the intensity, duration, and minimum and maximum daily temperatures.</a:t>
            </a:r>
          </a:p>
          <a:p>
            <a:pPr eaLnBrk="1" hangingPunct="1">
              <a:lnSpc>
                <a:spcPct val="90000"/>
              </a:lnSpc>
            </a:pPr>
            <a:r>
              <a:rPr lang="en-US" sz="2400" smtClean="0"/>
              <a:t> </a:t>
            </a:r>
          </a:p>
          <a:p>
            <a:pPr eaLnBrk="1" hangingPunct="1">
              <a:lnSpc>
                <a:spcPct val="90000"/>
              </a:lnSpc>
            </a:pPr>
            <a:r>
              <a:rPr lang="en-US" sz="2400" smtClean="0"/>
              <a:t>Average daytime high was 37</a:t>
            </a:r>
            <a:r>
              <a:rPr lang="en-US" sz="2400" smtClean="0">
                <a:cs typeface="Arial" charset="0"/>
              </a:rPr>
              <a:t>ºC.</a:t>
            </a:r>
          </a:p>
          <a:p>
            <a:pPr eaLnBrk="1" hangingPunct="1">
              <a:lnSpc>
                <a:spcPct val="90000"/>
              </a:lnSpc>
            </a:pPr>
            <a:endParaRPr lang="en-US" sz="2400" smtClean="0">
              <a:cs typeface="Arial" charset="0"/>
            </a:endParaRPr>
          </a:p>
          <a:p>
            <a:pPr eaLnBrk="1" hangingPunct="1">
              <a:lnSpc>
                <a:spcPct val="90000"/>
              </a:lnSpc>
            </a:pPr>
            <a:r>
              <a:rPr lang="en-US" sz="2400" smtClean="0">
                <a:cs typeface="Arial" charset="0"/>
              </a:rPr>
              <a:t>15% of France’s cities recorded T above 40ºC</a:t>
            </a:r>
            <a:endParaRPr lang="en-US" sz="2000" smtClean="0">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pPr>
              <a:defRPr/>
            </a:pPr>
            <a:r>
              <a:rPr lang="en-US" smtClean="0"/>
              <a:t>Critical Care Forum</a:t>
            </a:r>
            <a:endParaRPr lang="en-US"/>
          </a:p>
        </p:txBody>
      </p:sp>
      <p:sp>
        <p:nvSpPr>
          <p:cNvPr id="579586" name="Rectangle 2"/>
          <p:cNvSpPr>
            <a:spLocks noGrp="1" noChangeArrowheads="1"/>
          </p:cNvSpPr>
          <p:nvPr>
            <p:ph type="title"/>
          </p:nvPr>
        </p:nvSpPr>
        <p:spPr>
          <a:xfrm>
            <a:off x="685800" y="609600"/>
            <a:ext cx="7772400" cy="1096963"/>
          </a:xfrm>
        </p:spPr>
        <p:txBody>
          <a:bodyPr rtlCol="0">
            <a:normAutofit/>
          </a:bodyPr>
          <a:lstStyle/>
          <a:p>
            <a:pPr algn="l" eaLnBrk="1" fontAlgn="auto" hangingPunct="1">
              <a:spcAft>
                <a:spcPts val="0"/>
              </a:spcAft>
              <a:defRPr/>
            </a:pPr>
            <a:r>
              <a:rPr lang="en-US" sz="2000" dirty="0">
                <a:latin typeface="+mn-lt"/>
              </a:rPr>
              <a:t>Maximal temperature in the Paris area, “excess” emergency department visits (grey bars) and hospital admissions (white bars) in the Assistance </a:t>
            </a:r>
            <a:r>
              <a:rPr lang="en-US" sz="2000" dirty="0" err="1">
                <a:latin typeface="+mn-lt"/>
              </a:rPr>
              <a:t>Publique-Hopitaux</a:t>
            </a:r>
            <a:r>
              <a:rPr lang="en-US" sz="2000" dirty="0">
                <a:latin typeface="+mn-lt"/>
              </a:rPr>
              <a:t> de Paris, 1-15 August 2003.</a:t>
            </a:r>
            <a:endParaRPr lang="en-US" sz="2300" dirty="0">
              <a:latin typeface="+mn-lt"/>
            </a:endParaRPr>
          </a:p>
        </p:txBody>
      </p:sp>
      <p:pic>
        <p:nvPicPr>
          <p:cNvPr id="74755" name="Picture 3" descr="cc2404-1"/>
          <p:cNvPicPr>
            <a:picLocks noGrp="1" noChangeAspect="1" noChangeArrowheads="1"/>
          </p:cNvPicPr>
          <p:nvPr>
            <p:ph idx="1"/>
          </p:nvPr>
        </p:nvPicPr>
        <p:blipFill>
          <a:blip r:embed="rId3"/>
          <a:srcRect/>
          <a:stretch>
            <a:fillRect/>
          </a:stretch>
        </p:blipFill>
        <p:spPr>
          <a:xfrm>
            <a:off x="1828800" y="1981200"/>
            <a:ext cx="5257800" cy="44958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USP-Impacts-Report-Cover.png"/>
          <p:cNvPicPr>
            <a:picLocks noChangeAspect="1"/>
          </p:cNvPicPr>
          <p:nvPr/>
        </p:nvPicPr>
        <p:blipFill>
          <a:blip r:embed="rId3"/>
          <a:srcRect/>
          <a:stretch>
            <a:fillRect/>
          </a:stretch>
        </p:blipFill>
        <p:spPr bwMode="auto">
          <a:xfrm>
            <a:off x="2057400" y="0"/>
            <a:ext cx="5249863" cy="6810375"/>
          </a:xfrm>
          <a:prstGeom prst="rect">
            <a:avLst/>
          </a:prstGeom>
          <a:noFill/>
          <a:ln w="9525">
            <a:noFill/>
            <a:miter lim="800000"/>
            <a:headEnd/>
            <a:tailEnd/>
          </a:ln>
          <a:effectLst>
            <a:outerShdw blurRad="63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p:cNvPicPr>
          <p:nvPr/>
        </p:nvPicPr>
        <p:blipFill>
          <a:blip r:embed="rId3"/>
          <a:srcRect t="3128"/>
          <a:stretch>
            <a:fillRect/>
          </a:stretch>
        </p:blipFill>
        <p:spPr bwMode="auto">
          <a:xfrm>
            <a:off x="457200" y="304800"/>
            <a:ext cx="8221663" cy="6096000"/>
          </a:xfrm>
          <a:prstGeom prst="rect">
            <a:avLst/>
          </a:prstGeom>
          <a:noFill/>
          <a:ln w="9525">
            <a:noFill/>
            <a:miter lim="800000"/>
            <a:headEnd/>
            <a:tailEnd/>
          </a:ln>
        </p:spPr>
      </p:pic>
      <p:sp>
        <p:nvSpPr>
          <p:cNvPr id="78850" name="TextBox 2"/>
          <p:cNvSpPr txBox="1">
            <a:spLocks noChangeArrowheads="1"/>
          </p:cNvSpPr>
          <p:nvPr/>
        </p:nvSpPr>
        <p:spPr bwMode="auto">
          <a:xfrm>
            <a:off x="7829550" y="6477000"/>
            <a:ext cx="1314450" cy="369888"/>
          </a:xfrm>
          <a:prstGeom prst="rect">
            <a:avLst/>
          </a:prstGeom>
          <a:noFill/>
          <a:ln w="9525">
            <a:noFill/>
            <a:miter lim="800000"/>
            <a:headEnd/>
            <a:tailEnd/>
          </a:ln>
        </p:spPr>
        <p:txBody>
          <a:bodyPr wrap="none">
            <a:spAutoFit/>
          </a:bodyPr>
          <a:lstStyle/>
          <a:p>
            <a:r>
              <a:rPr lang="en-US">
                <a:latin typeface="Calibri" pitchFamily="34" charset="0"/>
              </a:rPr>
              <a:t>IPCC 2001</a:t>
            </a:r>
          </a:p>
        </p:txBody>
      </p:sp>
      <p:sp>
        <p:nvSpPr>
          <p:cNvPr id="78851" name="TextBox 3"/>
          <p:cNvSpPr txBox="1">
            <a:spLocks noChangeArrowheads="1"/>
          </p:cNvSpPr>
          <p:nvPr/>
        </p:nvSpPr>
        <p:spPr bwMode="auto">
          <a:xfrm>
            <a:off x="6650038" y="2466975"/>
            <a:ext cx="454025" cy="923925"/>
          </a:xfrm>
          <a:prstGeom prst="rect">
            <a:avLst/>
          </a:prstGeom>
          <a:noFill/>
          <a:ln w="9525">
            <a:noFill/>
            <a:miter lim="800000"/>
            <a:headEnd/>
            <a:tailEnd/>
          </a:ln>
        </p:spPr>
        <p:txBody>
          <a:bodyPr wrap="none">
            <a:spAutoFit/>
          </a:bodyPr>
          <a:lstStyle/>
          <a:p>
            <a:r>
              <a:rPr lang="en-US" sz="5400">
                <a:latin typeface="Calibri" pitchFamily="34" charset="0"/>
              </a:rPr>
              <a:t>*</a:t>
            </a:r>
          </a:p>
        </p:txBody>
      </p:sp>
      <p:sp>
        <p:nvSpPr>
          <p:cNvPr id="78852" name="TextBox 4"/>
          <p:cNvSpPr txBox="1">
            <a:spLocks noChangeArrowheads="1"/>
          </p:cNvSpPr>
          <p:nvPr/>
        </p:nvSpPr>
        <p:spPr bwMode="auto">
          <a:xfrm>
            <a:off x="6616700" y="3770313"/>
            <a:ext cx="455613" cy="923925"/>
          </a:xfrm>
          <a:prstGeom prst="rect">
            <a:avLst/>
          </a:prstGeom>
          <a:noFill/>
          <a:ln w="9525">
            <a:noFill/>
            <a:miter lim="800000"/>
            <a:headEnd/>
            <a:tailEnd/>
          </a:ln>
        </p:spPr>
        <p:txBody>
          <a:bodyPr wrap="none">
            <a:spAutoFit/>
          </a:bodyPr>
          <a:lstStyle/>
          <a:p>
            <a:r>
              <a:rPr lang="en-US" sz="5400">
                <a:latin typeface="Calibri" pitchFamily="34" charset="0"/>
              </a:rPr>
              <a:t>*</a:t>
            </a: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1" descr="Argo floatds.png"/>
          <p:cNvPicPr>
            <a:picLocks noChangeAspect="1"/>
          </p:cNvPicPr>
          <p:nvPr/>
        </p:nvPicPr>
        <p:blipFill>
          <a:blip r:embed="rId3"/>
          <a:srcRect/>
          <a:stretch>
            <a:fillRect/>
          </a:stretch>
        </p:blipFill>
        <p:spPr bwMode="auto">
          <a:xfrm>
            <a:off x="0" y="-76200"/>
            <a:ext cx="9144000" cy="5235575"/>
          </a:xfrm>
          <a:prstGeom prst="rect">
            <a:avLst/>
          </a:prstGeom>
          <a:noFill/>
          <a:ln w="9525">
            <a:noFill/>
            <a:miter lim="800000"/>
            <a:headEnd/>
            <a:tailEnd/>
          </a:ln>
        </p:spPr>
      </p:pic>
      <p:sp>
        <p:nvSpPr>
          <p:cNvPr id="18435" name="TextBox 2"/>
          <p:cNvSpPr txBox="1">
            <a:spLocks noChangeArrowheads="1"/>
          </p:cNvSpPr>
          <p:nvPr/>
        </p:nvSpPr>
        <p:spPr bwMode="auto">
          <a:xfrm>
            <a:off x="0" y="0"/>
            <a:ext cx="4659313" cy="400050"/>
          </a:xfrm>
          <a:prstGeom prst="rect">
            <a:avLst/>
          </a:prstGeom>
          <a:noFill/>
          <a:ln w="9525">
            <a:noFill/>
            <a:miter lim="800000"/>
            <a:headEnd/>
            <a:tailEnd/>
          </a:ln>
        </p:spPr>
        <p:txBody>
          <a:bodyPr wrap="none">
            <a:spAutoFit/>
          </a:bodyPr>
          <a:lstStyle/>
          <a:p>
            <a:r>
              <a:rPr lang="en-US" sz="2000">
                <a:latin typeface="Calibri" pitchFamily="34" charset="0"/>
              </a:rPr>
              <a:t>ARGO drifting and profiling instruments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2"/>
          <p:cNvSpPr>
            <a:spLocks noGrp="1"/>
          </p:cNvSpPr>
          <p:nvPr>
            <p:ph idx="1"/>
          </p:nvPr>
        </p:nvSpPr>
        <p:spPr>
          <a:xfrm>
            <a:off x="152400" y="1447800"/>
            <a:ext cx="8382000" cy="4876800"/>
          </a:xfrm>
        </p:spPr>
        <p:txBody>
          <a:bodyPr rtlCol="0">
            <a:normAutofit/>
          </a:bodyPr>
          <a:lstStyle/>
          <a:p>
            <a:pPr eaLnBrk="1" fontAlgn="auto" hangingPunct="1">
              <a:spcAft>
                <a:spcPts val="0"/>
              </a:spcAft>
              <a:buFontTx/>
              <a:buBlip>
                <a:blip r:embed="rId3"/>
              </a:buBlip>
              <a:defRPr/>
            </a:pPr>
            <a: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Temperature rise</a:t>
            </a:r>
          </a:p>
          <a:p>
            <a:pPr eaLnBrk="1" fontAlgn="auto" hangingPunct="1">
              <a:spcAft>
                <a:spcPts val="0"/>
              </a:spcAft>
              <a:buFontTx/>
              <a:buBlip>
                <a:blip r:embed="rId3"/>
              </a:buBlip>
              <a:defRPr/>
            </a:pPr>
            <a: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Sea-level rise</a:t>
            </a:r>
          </a:p>
          <a:p>
            <a:pPr eaLnBrk="1" fontAlgn="auto" hangingPunct="1">
              <a:spcAft>
                <a:spcPts val="0"/>
              </a:spcAft>
              <a:buFontTx/>
              <a:buBlip>
                <a:blip r:embed="rId3"/>
              </a:buBlip>
              <a:defRPr/>
            </a:pPr>
            <a: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Increase in heavy downpours</a:t>
            </a:r>
          </a:p>
          <a:p>
            <a:pPr eaLnBrk="1" fontAlgn="auto" hangingPunct="1">
              <a:spcAft>
                <a:spcPts val="0"/>
              </a:spcAft>
              <a:buFontTx/>
              <a:buBlip>
                <a:blip r:embed="rId3"/>
              </a:buBlip>
              <a:defRPr/>
            </a:pPr>
            <a: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Rapidly retreating glaciers</a:t>
            </a:r>
          </a:p>
          <a:p>
            <a:pPr eaLnBrk="1" fontAlgn="auto" hangingPunct="1">
              <a:spcAft>
                <a:spcPts val="0"/>
              </a:spcAft>
              <a:buFontTx/>
              <a:buBlip>
                <a:blip r:embed="rId3"/>
              </a:buBlip>
              <a:defRPr/>
            </a:pPr>
            <a: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Thawing permafrost</a:t>
            </a:r>
          </a:p>
          <a:p>
            <a:pPr eaLnBrk="1" fontAlgn="auto" hangingPunct="1">
              <a:spcAft>
                <a:spcPts val="0"/>
              </a:spcAft>
              <a:buFontTx/>
              <a:buBlip>
                <a:blip r:embed="rId3"/>
              </a:buBlip>
              <a:defRPr/>
            </a:pPr>
            <a: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Longer growing</a:t>
            </a:r>
            <a:b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br>
            <a: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season</a:t>
            </a:r>
          </a:p>
          <a:p>
            <a:pPr eaLnBrk="1" fontAlgn="auto" hangingPunct="1">
              <a:spcAft>
                <a:spcPts val="0"/>
              </a:spcAft>
              <a:buFontTx/>
              <a:buBlip>
                <a:blip r:embed="rId3"/>
              </a:buBlip>
              <a:defRPr/>
            </a:pPr>
            <a: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Longer ice-free season</a:t>
            </a:r>
            <a:b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br>
            <a: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in the ocean and on lakes</a:t>
            </a:r>
            <a:b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br>
            <a: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and rivers</a:t>
            </a:r>
          </a:p>
          <a:p>
            <a:pPr eaLnBrk="1" fontAlgn="auto" hangingPunct="1">
              <a:spcAft>
                <a:spcPts val="0"/>
              </a:spcAft>
              <a:buFontTx/>
              <a:buBlip>
                <a:blip r:embed="rId3"/>
              </a:buBlip>
              <a:defRPr/>
            </a:pPr>
            <a: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Earlier snowmelt</a:t>
            </a:r>
          </a:p>
          <a:p>
            <a:pPr eaLnBrk="1" fontAlgn="auto" hangingPunct="1">
              <a:spcAft>
                <a:spcPts val="0"/>
              </a:spcAft>
              <a:buFontTx/>
              <a:buBlip>
                <a:blip r:embed="rId3"/>
              </a:buBlip>
              <a:defRPr/>
            </a:pPr>
            <a:r>
              <a:rPr lang="en-US" sz="22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Changes in river flows</a:t>
            </a:r>
          </a:p>
        </p:txBody>
      </p:sp>
      <p:sp>
        <p:nvSpPr>
          <p:cNvPr id="7174" name="Title 1"/>
          <p:cNvSpPr>
            <a:spLocks noGrp="1"/>
          </p:cNvSpPr>
          <p:nvPr>
            <p:ph type="title"/>
          </p:nvPr>
        </p:nvSpPr>
        <p:spPr>
          <a:xfrm>
            <a:off x="4267200" y="2514600"/>
            <a:ext cx="4800600" cy="533400"/>
          </a:xfrm>
        </p:spPr>
        <p:txBody>
          <a:bodyPr rtlCol="0">
            <a:normAutofit/>
          </a:bodyPr>
          <a:lstStyle/>
          <a:p>
            <a:pPr eaLnBrk="1" fontAlgn="auto" hangingPunct="1">
              <a:spcAft>
                <a:spcPts val="0"/>
              </a:spcAft>
              <a:defRPr/>
            </a:pPr>
            <a:r>
              <a:rPr lang="en-US" sz="2000" dirty="0">
                <a:solidFill>
                  <a:srgbClr val="000000"/>
                </a:solidFill>
                <a:effectLst>
                  <a:outerShdw blurRad="38100" dist="38100" dir="2700000" algn="tl">
                    <a:srgbClr val="DDDDDD"/>
                  </a:outerShdw>
                </a:effectLst>
                <a:latin typeface="Arial" pitchFamily="-106" charset="0"/>
                <a:ea typeface="ＭＳ Ｐゴシック" pitchFamily="34" charset="-128"/>
                <a:cs typeface="ＭＳ Ｐゴシック" pitchFamily="34" charset="-128"/>
              </a:rPr>
              <a:t>Observed U.S. Sea-Level Changes</a:t>
            </a:r>
          </a:p>
        </p:txBody>
      </p:sp>
      <p:pic>
        <p:nvPicPr>
          <p:cNvPr id="7" name="Picture 6" descr="Sea-Level-Trends-1958-2006-v4_Nov-18.jpg"/>
          <p:cNvPicPr>
            <a:picLocks noChangeAspect="1"/>
          </p:cNvPicPr>
          <p:nvPr/>
        </p:nvPicPr>
        <p:blipFill>
          <a:blip r:embed="rId4"/>
          <a:srcRect l="4939" t="64128" r="77777" b="23045"/>
          <a:stretch>
            <a:fillRect/>
          </a:stretch>
        </p:blipFill>
        <p:spPr bwMode="auto">
          <a:xfrm>
            <a:off x="4495800" y="5011738"/>
            <a:ext cx="1066800" cy="609600"/>
          </a:xfrm>
          <a:prstGeom prst="rect">
            <a:avLst/>
          </a:prstGeom>
          <a:gradFill rotWithShape="1">
            <a:gsLst>
              <a:gs pos="0">
                <a:srgbClr val="A3C4FF"/>
              </a:gs>
              <a:gs pos="35001">
                <a:srgbClr val="BFD5FF"/>
              </a:gs>
              <a:gs pos="100000">
                <a:srgbClr val="E5EEFF"/>
              </a:gs>
            </a:gsLst>
            <a:lin ang="16200000" scaled="1"/>
          </a:gradFill>
          <a:ln w="9525">
            <a:solidFill>
              <a:schemeClr val="bg1"/>
            </a:solidFill>
            <a:miter lim="800000"/>
            <a:headEnd/>
            <a:tailEnd/>
          </a:ln>
          <a:effectLst>
            <a:outerShdw blurRad="63500" dist="20000" dir="5400000" rotWithShape="0">
              <a:srgbClr val="000000">
                <a:alpha val="37999"/>
              </a:srgbClr>
            </a:outerShdw>
          </a:effectLst>
        </p:spPr>
      </p:pic>
      <p:sp>
        <p:nvSpPr>
          <p:cNvPr id="23560" name="TextBox 6"/>
          <p:cNvSpPr txBox="1">
            <a:spLocks noChangeArrowheads="1"/>
          </p:cNvSpPr>
          <p:nvPr/>
        </p:nvSpPr>
        <p:spPr bwMode="auto">
          <a:xfrm>
            <a:off x="533400" y="228600"/>
            <a:ext cx="8458200" cy="954088"/>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Climate changes are underway in the U.S. and are projected to grow</a:t>
            </a:r>
          </a:p>
        </p:txBody>
      </p:sp>
      <p:grpSp>
        <p:nvGrpSpPr>
          <p:cNvPr id="80901" name="Group 10"/>
          <p:cNvGrpSpPr>
            <a:grpSpLocks/>
          </p:cNvGrpSpPr>
          <p:nvPr/>
        </p:nvGrpSpPr>
        <p:grpSpPr bwMode="auto">
          <a:xfrm>
            <a:off x="3429000" y="3048000"/>
            <a:ext cx="5602288" cy="2919413"/>
            <a:chOff x="3581400" y="3276600"/>
            <a:chExt cx="5410200" cy="2819400"/>
          </a:xfrm>
        </p:grpSpPr>
        <p:pic>
          <p:nvPicPr>
            <p:cNvPr id="10" name="Picture 9" descr="sea-level-rise-fig.png"/>
            <p:cNvPicPr>
              <a:picLocks noChangeAspect="1"/>
            </p:cNvPicPr>
            <p:nvPr/>
          </p:nvPicPr>
          <p:blipFill>
            <a:blip r:embed="rId5"/>
            <a:srcRect l="38710" t="34837" b="23795"/>
            <a:stretch>
              <a:fillRect/>
            </a:stretch>
          </p:blipFill>
          <p:spPr bwMode="auto">
            <a:xfrm>
              <a:off x="4419989" y="3276600"/>
              <a:ext cx="4571611" cy="2362532"/>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pic>
        <p:pic>
          <p:nvPicPr>
            <p:cNvPr id="6" name="Picture 5" descr="Sea-Level-Trends-1958-2006-v4_Nov-18.jpg"/>
            <p:cNvPicPr>
              <a:picLocks noChangeAspect="1"/>
            </p:cNvPicPr>
            <p:nvPr/>
          </p:nvPicPr>
          <p:blipFill>
            <a:blip r:embed="rId4"/>
            <a:srcRect l="2469" t="84970" r="2469" b="2203"/>
            <a:stretch>
              <a:fillRect/>
            </a:stretch>
          </p:blipFill>
          <p:spPr bwMode="auto">
            <a:xfrm>
              <a:off x="4419989" y="5620734"/>
              <a:ext cx="4571611" cy="475266"/>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pic>
        <p:pic>
          <p:nvPicPr>
            <p:cNvPr id="80905" name="Picture 10" descr="sea-level-rise-fig.png"/>
            <p:cNvPicPr>
              <a:picLocks noChangeAspect="1"/>
            </p:cNvPicPr>
            <p:nvPr/>
          </p:nvPicPr>
          <p:blipFill>
            <a:blip r:embed="rId5"/>
            <a:srcRect t="10774" r="68040" b="62289"/>
            <a:stretch>
              <a:fillRect/>
            </a:stretch>
          </p:blipFill>
          <p:spPr bwMode="auto">
            <a:xfrm>
              <a:off x="3581400" y="3581400"/>
              <a:ext cx="1298575" cy="838200"/>
            </a:xfrm>
            <a:prstGeom prst="rect">
              <a:avLst/>
            </a:prstGeom>
            <a:noFill/>
            <a:ln w="9525">
              <a:solidFill>
                <a:schemeClr val="bg1"/>
              </a:solidFill>
              <a:miter lim="800000"/>
              <a:headEnd/>
              <a:tailEnd/>
            </a:ln>
          </p:spPr>
        </p:pic>
      </p:grpSp>
      <p:sp>
        <p:nvSpPr>
          <p:cNvPr id="11" name="TextBox 10"/>
          <p:cNvSpPr txBox="1"/>
          <p:nvPr/>
        </p:nvSpPr>
        <p:spPr>
          <a:xfrm>
            <a:off x="5715000" y="6364288"/>
            <a:ext cx="3097213" cy="646112"/>
          </a:xfrm>
          <a:prstGeom prst="rect">
            <a:avLst/>
          </a:prstGeom>
          <a:noFill/>
        </p:spPr>
        <p:txBody>
          <a:bodyPr wrap="none">
            <a:spAutoFit/>
          </a:bodyPr>
          <a:lstStyle/>
          <a:p>
            <a:pPr fontAlgn="auto">
              <a:spcBef>
                <a:spcPts val="0"/>
              </a:spcBef>
              <a:spcAft>
                <a:spcPts val="0"/>
              </a:spcAft>
              <a:defRPr/>
            </a:pPr>
            <a:r>
              <a:rPr lang="en-US" dirty="0" err="1">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globalchange.gov/usimpacts</a:t>
            </a:r>
            <a:endParaRPr lang="en-US"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endParaRPr>
          </a:p>
          <a:p>
            <a:pPr fontAlgn="auto">
              <a:spcBef>
                <a:spcPts val="0"/>
              </a:spcBef>
              <a:spcAft>
                <a:spcPts val="0"/>
              </a:spcAft>
              <a:defRPr/>
            </a:pPr>
            <a:endParaRPr lang="en-US" dirty="0">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ucs-migrating MA"/>
          <p:cNvPicPr>
            <a:picLocks noChangeAspect="1" noChangeArrowheads="1"/>
          </p:cNvPicPr>
          <p:nvPr/>
        </p:nvPicPr>
        <p:blipFill>
          <a:blip r:embed="rId3"/>
          <a:srcRect/>
          <a:stretch>
            <a:fillRect/>
          </a:stretch>
        </p:blipFill>
        <p:spPr bwMode="auto">
          <a:xfrm>
            <a:off x="4572000" y="0"/>
            <a:ext cx="3568700" cy="6858000"/>
          </a:xfrm>
          <a:prstGeom prst="rect">
            <a:avLst/>
          </a:prstGeom>
          <a:noFill/>
          <a:ln w="9525">
            <a:noFill/>
            <a:miter lim="800000"/>
            <a:headEnd/>
            <a:tailEnd/>
          </a:ln>
        </p:spPr>
      </p:pic>
      <p:sp>
        <p:nvSpPr>
          <p:cNvPr id="82946" name="Rectangle 3"/>
          <p:cNvSpPr>
            <a:spLocks noChangeArrowheads="1"/>
          </p:cNvSpPr>
          <p:nvPr/>
        </p:nvSpPr>
        <p:spPr bwMode="auto">
          <a:xfrm>
            <a:off x="6223000" y="6523038"/>
            <a:ext cx="2886075" cy="411162"/>
          </a:xfrm>
          <a:prstGeom prst="rect">
            <a:avLst/>
          </a:prstGeom>
          <a:noFill/>
          <a:ln w="9525">
            <a:noFill/>
            <a:miter lim="800000"/>
            <a:headEnd/>
            <a:tailEnd/>
          </a:ln>
        </p:spPr>
        <p:txBody>
          <a:bodyPr wrap="none" lIns="91420" tIns="45711" rIns="91420" bIns="45711">
            <a:spAutoFit/>
          </a:bodyPr>
          <a:lstStyle/>
          <a:p>
            <a:r>
              <a:rPr lang="en-US" sz="1200">
                <a:latin typeface="Arial Narrow" pitchFamily="34" charset="0"/>
              </a:rPr>
              <a:t> NECIA, 2007 (see: </a:t>
            </a:r>
            <a:r>
              <a:rPr lang="en-US" sz="1200">
                <a:latin typeface="Arial Narrow" pitchFamily="34" charset="0"/>
                <a:hlinkClick r:id="rId4"/>
              </a:rPr>
              <a:t>www.climatechoices.org/ne/</a:t>
            </a:r>
            <a:r>
              <a:rPr lang="en-US" sz="1200">
                <a:latin typeface="Arial Narrow" pitchFamily="34" charset="0"/>
              </a:rPr>
              <a:t>)</a:t>
            </a:r>
          </a:p>
          <a:p>
            <a:endParaRPr lang="en-US" sz="900">
              <a:latin typeface="Arial Narrow" pitchFamily="34" charset="0"/>
            </a:endParaRPr>
          </a:p>
        </p:txBody>
      </p:sp>
      <p:sp>
        <p:nvSpPr>
          <p:cNvPr id="82947" name="Text Box 4"/>
          <p:cNvSpPr txBox="1">
            <a:spLocks noChangeArrowheads="1"/>
          </p:cNvSpPr>
          <p:nvPr/>
        </p:nvSpPr>
        <p:spPr bwMode="auto">
          <a:xfrm>
            <a:off x="152400" y="304800"/>
            <a:ext cx="4191000" cy="2711450"/>
          </a:xfrm>
          <a:prstGeom prst="rect">
            <a:avLst/>
          </a:prstGeom>
          <a:noFill/>
          <a:ln w="9525">
            <a:noFill/>
            <a:miter lim="800000"/>
            <a:headEnd/>
            <a:tailEnd/>
          </a:ln>
        </p:spPr>
        <p:txBody>
          <a:bodyPr lIns="91420" tIns="45711" rIns="91420" bIns="45711">
            <a:spAutoFit/>
          </a:bodyPr>
          <a:lstStyle/>
          <a:p>
            <a:r>
              <a:rPr lang="en-US" sz="4400">
                <a:solidFill>
                  <a:schemeClr val="accent2"/>
                </a:solidFill>
                <a:latin typeface="Century Gothic" pitchFamily="34" charset="0"/>
              </a:rPr>
              <a:t>Heat index</a:t>
            </a:r>
          </a:p>
          <a:p>
            <a:r>
              <a:rPr lang="en-US" sz="4000">
                <a:solidFill>
                  <a:schemeClr val="accent2"/>
                </a:solidFill>
                <a:latin typeface="Century Gothic" pitchFamily="34" charset="0"/>
              </a:rPr>
              <a:t> </a:t>
            </a:r>
          </a:p>
          <a:p>
            <a:r>
              <a:rPr lang="en-US" sz="4400">
                <a:solidFill>
                  <a:schemeClr val="accent2"/>
                </a:solidFill>
                <a:latin typeface="Century Gothic" pitchFamily="34" charset="0"/>
              </a:rPr>
              <a:t>How summers</a:t>
            </a:r>
          </a:p>
          <a:p>
            <a:r>
              <a:rPr lang="en-US" sz="4400">
                <a:solidFill>
                  <a:schemeClr val="accent2"/>
                </a:solidFill>
                <a:latin typeface="Century Gothic" pitchFamily="34" charset="0"/>
              </a:rPr>
              <a:t>could “feel”</a:t>
            </a:r>
            <a:endParaRPr lang="en-US" sz="4400">
              <a:solidFill>
                <a:schemeClr val="bg1"/>
              </a:solidFill>
              <a:latin typeface="Century Gothic" pitchFamily="34" charset="0"/>
            </a:endParaRPr>
          </a:p>
        </p:txBody>
      </p:sp>
      <p:sp>
        <p:nvSpPr>
          <p:cNvPr id="82948" name="Rectangle 5"/>
          <p:cNvSpPr>
            <a:spLocks noChangeArrowheads="1"/>
          </p:cNvSpPr>
          <p:nvPr/>
        </p:nvSpPr>
        <p:spPr bwMode="auto">
          <a:xfrm>
            <a:off x="2220913" y="5940425"/>
            <a:ext cx="184150" cy="457200"/>
          </a:xfrm>
          <a:prstGeom prst="rect">
            <a:avLst/>
          </a:prstGeom>
          <a:noFill/>
          <a:ln w="9525">
            <a:noFill/>
            <a:miter lim="800000"/>
            <a:headEnd/>
            <a:tailEnd/>
          </a:ln>
        </p:spPr>
        <p:txBody>
          <a:bodyPr wrap="none">
            <a:spAutoFit/>
          </a:bodyPr>
          <a:lstStyle/>
          <a:p>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wipe(up)">
                                      <p:cBhvr>
                                        <p:cTn id="7" dur="1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1"/>
          <p:cNvGrpSpPr>
            <a:grpSpLocks/>
          </p:cNvGrpSpPr>
          <p:nvPr/>
        </p:nvGrpSpPr>
        <p:grpSpPr bwMode="auto">
          <a:xfrm>
            <a:off x="-110874175" y="612775"/>
            <a:ext cx="2147482688" cy="2147482688"/>
            <a:chOff x="3216" y="3600"/>
            <a:chExt cx="9064584" cy="5727275"/>
          </a:xfrm>
        </p:grpSpPr>
        <p:pic>
          <p:nvPicPr>
            <p:cNvPr id="85000" name="Picture 2"/>
            <p:cNvPicPr>
              <a:picLocks noChangeAspect="1" noChangeArrowheads="1"/>
            </p:cNvPicPr>
            <p:nvPr/>
          </p:nvPicPr>
          <p:blipFill>
            <a:blip r:embed="rId3"/>
            <a:srcRect/>
            <a:stretch>
              <a:fillRect/>
            </a:stretch>
          </p:blipFill>
          <p:spPr bwMode="auto">
            <a:xfrm>
              <a:off x="4648200" y="1673225"/>
              <a:ext cx="4419600" cy="3363913"/>
            </a:xfrm>
            <a:prstGeom prst="rect">
              <a:avLst/>
            </a:prstGeom>
            <a:noFill/>
            <a:ln w="9525">
              <a:noFill/>
              <a:miter lim="800000"/>
              <a:headEnd/>
              <a:tailEnd/>
            </a:ln>
          </p:spPr>
        </p:pic>
        <p:pic>
          <p:nvPicPr>
            <p:cNvPr id="85001" name="Picture 3" descr="93-extreme heat"/>
            <p:cNvPicPr>
              <a:picLocks noChangeAspect="1" noChangeArrowheads="1"/>
            </p:cNvPicPr>
            <p:nvPr/>
          </p:nvPicPr>
          <p:blipFill>
            <a:blip r:embed="rId4"/>
            <a:srcRect/>
            <a:stretch>
              <a:fillRect/>
            </a:stretch>
          </p:blipFill>
          <p:spPr bwMode="auto">
            <a:xfrm>
              <a:off x="5105400" y="5029200"/>
              <a:ext cx="3505200" cy="701675"/>
            </a:xfrm>
            <a:prstGeom prst="rect">
              <a:avLst/>
            </a:prstGeom>
            <a:noFill/>
            <a:ln w="9525">
              <a:noFill/>
              <a:miter lim="800000"/>
              <a:headEnd/>
              <a:tailEnd/>
            </a:ln>
          </p:spPr>
        </p:pic>
        <p:sp>
          <p:nvSpPr>
            <p:cNvPr id="85002" name="Rectangle 4"/>
            <p:cNvSpPr>
              <a:spLocks noChangeArrowheads="1"/>
            </p:cNvSpPr>
            <p:nvPr/>
          </p:nvSpPr>
          <p:spPr bwMode="auto">
            <a:xfrm>
              <a:off x="3216" y="3600"/>
              <a:ext cx="1598" cy="144"/>
            </a:xfrm>
            <a:prstGeom prst="rect">
              <a:avLst/>
            </a:prstGeom>
            <a:noFill/>
            <a:ln w="9525">
              <a:noFill/>
              <a:miter lim="800000"/>
              <a:headEnd/>
              <a:tailEnd/>
            </a:ln>
          </p:spPr>
          <p:txBody>
            <a:bodyPr wrap="none">
              <a:spAutoFit/>
            </a:bodyPr>
            <a:lstStyle/>
            <a:p>
              <a:r>
                <a:rPr lang="en-US" sz="900">
                  <a:solidFill>
                    <a:schemeClr val="bg1"/>
                  </a:solidFill>
                  <a:latin typeface="Arial Narrow" pitchFamily="34" charset="0"/>
                </a:rPr>
                <a:t>Source: NECIA, 2007 (see: </a:t>
              </a:r>
              <a:r>
                <a:rPr lang="en-US" sz="900">
                  <a:solidFill>
                    <a:schemeClr val="bg1"/>
                  </a:solidFill>
                  <a:latin typeface="Arial Narrow" pitchFamily="34" charset="0"/>
                  <a:hlinkClick r:id="rId5"/>
                </a:rPr>
                <a:t>www.climatechoices.org/ne/</a:t>
              </a:r>
              <a:r>
                <a:rPr lang="en-US" sz="900">
                  <a:solidFill>
                    <a:schemeClr val="bg1"/>
                  </a:solidFill>
                  <a:latin typeface="Arial Narrow" pitchFamily="34" charset="0"/>
                </a:rPr>
                <a:t>)</a:t>
              </a:r>
            </a:p>
          </p:txBody>
        </p:sp>
      </p:grpSp>
      <p:grpSp>
        <p:nvGrpSpPr>
          <p:cNvPr id="84994" name="Group 5"/>
          <p:cNvGrpSpPr>
            <a:grpSpLocks/>
          </p:cNvGrpSpPr>
          <p:nvPr/>
        </p:nvGrpSpPr>
        <p:grpSpPr bwMode="auto">
          <a:xfrm>
            <a:off x="-111082138" y="249238"/>
            <a:ext cx="2147483647" cy="2147483647"/>
            <a:chOff x="3216" y="3600"/>
            <a:chExt cx="9064584" cy="5727275"/>
          </a:xfrm>
        </p:grpSpPr>
        <p:pic>
          <p:nvPicPr>
            <p:cNvPr id="84997" name="Picture 6"/>
            <p:cNvPicPr>
              <a:picLocks noChangeAspect="1" noChangeArrowheads="1"/>
            </p:cNvPicPr>
            <p:nvPr/>
          </p:nvPicPr>
          <p:blipFill>
            <a:blip r:embed="rId3"/>
            <a:srcRect/>
            <a:stretch>
              <a:fillRect/>
            </a:stretch>
          </p:blipFill>
          <p:spPr bwMode="auto">
            <a:xfrm>
              <a:off x="4648200" y="1673225"/>
              <a:ext cx="4419600" cy="3363913"/>
            </a:xfrm>
            <a:prstGeom prst="rect">
              <a:avLst/>
            </a:prstGeom>
            <a:noFill/>
            <a:ln w="9525">
              <a:noFill/>
              <a:miter lim="800000"/>
              <a:headEnd/>
              <a:tailEnd/>
            </a:ln>
          </p:spPr>
        </p:pic>
        <p:pic>
          <p:nvPicPr>
            <p:cNvPr id="84998" name="Picture 7" descr="93-extreme heat"/>
            <p:cNvPicPr>
              <a:picLocks noChangeAspect="1" noChangeArrowheads="1"/>
            </p:cNvPicPr>
            <p:nvPr/>
          </p:nvPicPr>
          <p:blipFill>
            <a:blip r:embed="rId4"/>
            <a:srcRect/>
            <a:stretch>
              <a:fillRect/>
            </a:stretch>
          </p:blipFill>
          <p:spPr bwMode="auto">
            <a:xfrm>
              <a:off x="5105400" y="5029200"/>
              <a:ext cx="3505200" cy="701675"/>
            </a:xfrm>
            <a:prstGeom prst="rect">
              <a:avLst/>
            </a:prstGeom>
            <a:noFill/>
            <a:ln w="9525">
              <a:noFill/>
              <a:miter lim="800000"/>
              <a:headEnd/>
              <a:tailEnd/>
            </a:ln>
          </p:spPr>
        </p:pic>
        <p:sp>
          <p:nvSpPr>
            <p:cNvPr id="84999" name="Rectangle 8"/>
            <p:cNvSpPr>
              <a:spLocks noChangeArrowheads="1"/>
            </p:cNvSpPr>
            <p:nvPr/>
          </p:nvSpPr>
          <p:spPr bwMode="auto">
            <a:xfrm>
              <a:off x="3216" y="3600"/>
              <a:ext cx="1598" cy="144"/>
            </a:xfrm>
            <a:prstGeom prst="rect">
              <a:avLst/>
            </a:prstGeom>
            <a:noFill/>
            <a:ln w="9525">
              <a:noFill/>
              <a:miter lim="800000"/>
              <a:headEnd/>
              <a:tailEnd/>
            </a:ln>
          </p:spPr>
          <p:txBody>
            <a:bodyPr wrap="none">
              <a:spAutoFit/>
            </a:bodyPr>
            <a:lstStyle/>
            <a:p>
              <a:r>
                <a:rPr lang="en-US" sz="900">
                  <a:solidFill>
                    <a:schemeClr val="bg1"/>
                  </a:solidFill>
                  <a:latin typeface="Arial Narrow" pitchFamily="34" charset="0"/>
                </a:rPr>
                <a:t>Source: NECIA, 2007 (see: </a:t>
              </a:r>
              <a:r>
                <a:rPr lang="en-US" sz="900">
                  <a:solidFill>
                    <a:schemeClr val="bg1"/>
                  </a:solidFill>
                  <a:latin typeface="Arial Narrow" pitchFamily="34" charset="0"/>
                  <a:hlinkClick r:id="rId5"/>
                </a:rPr>
                <a:t>www.climatechoices.org/ne/</a:t>
              </a:r>
              <a:r>
                <a:rPr lang="en-US" sz="900">
                  <a:solidFill>
                    <a:schemeClr val="bg1"/>
                  </a:solidFill>
                  <a:latin typeface="Arial Narrow" pitchFamily="34" charset="0"/>
                </a:rPr>
                <a:t>)</a:t>
              </a:r>
            </a:p>
          </p:txBody>
        </p:sp>
      </p:grpSp>
      <p:pic>
        <p:nvPicPr>
          <p:cNvPr id="84995" name="Picture 5"/>
          <p:cNvPicPr>
            <a:picLocks noChangeAspect="1" noChangeArrowheads="1"/>
          </p:cNvPicPr>
          <p:nvPr/>
        </p:nvPicPr>
        <p:blipFill>
          <a:blip r:embed="rId3"/>
          <a:srcRect/>
          <a:stretch>
            <a:fillRect/>
          </a:stretch>
        </p:blipFill>
        <p:spPr bwMode="auto">
          <a:xfrm>
            <a:off x="609600" y="0"/>
            <a:ext cx="7239000" cy="5510213"/>
          </a:xfrm>
          <a:prstGeom prst="rect">
            <a:avLst/>
          </a:prstGeom>
          <a:noFill/>
          <a:ln w="9525">
            <a:noFill/>
            <a:miter lim="800000"/>
            <a:headEnd/>
            <a:tailEnd/>
          </a:ln>
        </p:spPr>
      </p:pic>
      <p:pic>
        <p:nvPicPr>
          <p:cNvPr id="84996" name="Picture 7" descr="93-extreme heat"/>
          <p:cNvPicPr>
            <a:picLocks noChangeAspect="1" noChangeArrowheads="1"/>
          </p:cNvPicPr>
          <p:nvPr/>
        </p:nvPicPr>
        <p:blipFill>
          <a:blip r:embed="rId4"/>
          <a:srcRect/>
          <a:stretch>
            <a:fillRect/>
          </a:stretch>
        </p:blipFill>
        <p:spPr bwMode="auto">
          <a:xfrm>
            <a:off x="2286000" y="5510213"/>
            <a:ext cx="4608513" cy="922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8600" y="1143000"/>
            <a:ext cx="9144000" cy="609600"/>
          </a:xfrm>
        </p:spPr>
        <p:txBody>
          <a:bodyPr rtlCol="0">
            <a:normAutofit/>
          </a:bodyPr>
          <a:lstStyle/>
          <a:p>
            <a:pPr eaLnBrk="1" fontAlgn="auto" hangingPunct="1">
              <a:lnSpc>
                <a:spcPts val="1800"/>
              </a:lnSpc>
              <a:spcAft>
                <a:spcPts val="0"/>
              </a:spcAft>
              <a:defRPr/>
            </a:pPr>
            <a:r>
              <a:rPr lang="en-US" sz="1800" dirty="0">
                <a:solidFill>
                  <a:srgbClr val="000000"/>
                </a:solidFill>
                <a:effectLst>
                  <a:outerShdw blurRad="38100" dist="38100" dir="2700000" algn="tl">
                    <a:srgbClr val="DDDDDD"/>
                  </a:outerShdw>
                </a:effectLst>
                <a:latin typeface="Arial" pitchFamily="-106" charset="0"/>
                <a:ea typeface="ＭＳ Ｐゴシック" pitchFamily="34" charset="-128"/>
                <a:cs typeface="ＭＳ Ｐゴシック" pitchFamily="34" charset="-128"/>
              </a:rPr>
              <a:t>Projected Temperature Change (°F) from 1961-1979 Baseline</a:t>
            </a:r>
          </a:p>
        </p:txBody>
      </p:sp>
      <p:sp>
        <p:nvSpPr>
          <p:cNvPr id="25603" name="TextBox 6"/>
          <p:cNvSpPr txBox="1">
            <a:spLocks noChangeArrowheads="1"/>
          </p:cNvSpPr>
          <p:nvPr/>
        </p:nvSpPr>
        <p:spPr bwMode="auto">
          <a:xfrm>
            <a:off x="304800" y="76200"/>
            <a:ext cx="8458200" cy="954088"/>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dirty="0">
                <a:effectLst>
                  <a:outerShdw blurRad="38100" dist="38100" dir="2700000" algn="tl">
                    <a:srgbClr val="DDDDDD"/>
                  </a:outerShdw>
                </a:effectLst>
                <a:latin typeface="Arial" pitchFamily="-106" charset="0"/>
                <a:ea typeface="Arial" pitchFamily="-106" charset="0"/>
                <a:cs typeface="Arial" pitchFamily="-106" charset="0"/>
              </a:rPr>
              <a:t> Climate changes are underway in the</a:t>
            </a:r>
          </a:p>
          <a:p>
            <a:pPr algn="ctr" fontAlgn="auto">
              <a:spcBef>
                <a:spcPts val="0"/>
              </a:spcBef>
              <a:spcAft>
                <a:spcPts val="0"/>
              </a:spcAft>
              <a:defRPr/>
            </a:pPr>
            <a:r>
              <a:rPr lang="en-US" sz="2800" b="1" dirty="0">
                <a:effectLst>
                  <a:outerShdw blurRad="38100" dist="38100" dir="2700000" algn="tl">
                    <a:srgbClr val="DDDDDD"/>
                  </a:outerShdw>
                </a:effectLst>
                <a:latin typeface="Arial" pitchFamily="-106" charset="0"/>
                <a:ea typeface="Arial" pitchFamily="-106" charset="0"/>
                <a:cs typeface="Arial" pitchFamily="-106" charset="0"/>
              </a:rPr>
              <a:t>  U.S. and are projected to grow</a:t>
            </a:r>
          </a:p>
        </p:txBody>
      </p:sp>
      <p:grpSp>
        <p:nvGrpSpPr>
          <p:cNvPr id="87043" name="Group 10"/>
          <p:cNvGrpSpPr>
            <a:grpSpLocks/>
          </p:cNvGrpSpPr>
          <p:nvPr/>
        </p:nvGrpSpPr>
        <p:grpSpPr bwMode="auto">
          <a:xfrm>
            <a:off x="1600200" y="1981200"/>
            <a:ext cx="5591175" cy="4595813"/>
            <a:chOff x="1600200" y="1981200"/>
            <a:chExt cx="5591175" cy="4595486"/>
          </a:xfrm>
        </p:grpSpPr>
        <p:pic>
          <p:nvPicPr>
            <p:cNvPr id="3" name="Picture 2" descr="projections-page-29.png"/>
            <p:cNvPicPr>
              <a:picLocks noChangeAspect="1"/>
            </p:cNvPicPr>
            <p:nvPr/>
          </p:nvPicPr>
          <p:blipFill>
            <a:blip r:embed="rId3"/>
            <a:srcRect t="10353" b="53780"/>
            <a:stretch>
              <a:fillRect/>
            </a:stretch>
          </p:blipFill>
          <p:spPr bwMode="auto">
            <a:xfrm>
              <a:off x="1600200" y="1981200"/>
              <a:ext cx="5591175" cy="2079477"/>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pic>
        <p:pic>
          <p:nvPicPr>
            <p:cNvPr id="5" name="Picture 4" descr="projections-page-29.png"/>
            <p:cNvPicPr>
              <a:picLocks noChangeAspect="1"/>
            </p:cNvPicPr>
            <p:nvPr/>
          </p:nvPicPr>
          <p:blipFill>
            <a:blip r:embed="rId3"/>
            <a:srcRect t="56642"/>
            <a:stretch>
              <a:fillRect/>
            </a:stretch>
          </p:blipFill>
          <p:spPr bwMode="auto">
            <a:xfrm>
              <a:off x="1600200" y="4068614"/>
              <a:ext cx="5580063" cy="2508072"/>
            </a:xfrm>
            <a:prstGeom prst="rect">
              <a:avLst/>
            </a:prstGeom>
            <a:solidFill>
              <a:schemeClr val="bg1"/>
            </a:solidFill>
            <a:ln w="9525">
              <a:solidFill>
                <a:srgbClr val="4A7EBB"/>
              </a:solidFill>
              <a:miter lim="800000"/>
              <a:headEnd/>
              <a:tailEnd/>
            </a:ln>
            <a:effectLst>
              <a:outerShdw blurRad="63500" dist="20000" dir="5400000" rotWithShape="0">
                <a:srgbClr val="000000">
                  <a:alpha val="37999"/>
                </a:srgbClr>
              </a:outerShdw>
            </a:effectLst>
          </p:spPr>
        </p:pic>
      </p:grpSp>
      <p:sp>
        <p:nvSpPr>
          <p:cNvPr id="87044" name="TextBox 5"/>
          <p:cNvSpPr txBox="1">
            <a:spLocks noChangeArrowheads="1"/>
          </p:cNvSpPr>
          <p:nvPr/>
        </p:nvSpPr>
        <p:spPr bwMode="auto">
          <a:xfrm>
            <a:off x="7239000" y="2971800"/>
            <a:ext cx="1905000" cy="584200"/>
          </a:xfrm>
          <a:prstGeom prst="rect">
            <a:avLst/>
          </a:prstGeom>
          <a:noFill/>
          <a:ln w="9525">
            <a:noFill/>
            <a:miter lim="800000"/>
            <a:headEnd/>
            <a:tailEnd/>
          </a:ln>
        </p:spPr>
        <p:txBody>
          <a:bodyPr>
            <a:spAutoFit/>
          </a:bodyPr>
          <a:lstStyle/>
          <a:p>
            <a:r>
              <a:rPr lang="en-US" sz="1600" i="1">
                <a:solidFill>
                  <a:srgbClr val="000000"/>
                </a:solidFill>
                <a:latin typeface="Calibri" pitchFamily="34" charset="0"/>
                <a:cs typeface="Arial" charset="0"/>
              </a:rPr>
              <a:t>Higher Emissions </a:t>
            </a:r>
          </a:p>
          <a:p>
            <a:r>
              <a:rPr lang="en-US" sz="1600" i="1">
                <a:solidFill>
                  <a:srgbClr val="000000"/>
                </a:solidFill>
                <a:latin typeface="Calibri" pitchFamily="34" charset="0"/>
                <a:cs typeface="Arial" charset="0"/>
              </a:rPr>
              <a:t>Scenario</a:t>
            </a:r>
          </a:p>
        </p:txBody>
      </p:sp>
      <p:sp>
        <p:nvSpPr>
          <p:cNvPr id="87045" name="TextBox 5"/>
          <p:cNvSpPr txBox="1">
            <a:spLocks noChangeArrowheads="1"/>
          </p:cNvSpPr>
          <p:nvPr/>
        </p:nvSpPr>
        <p:spPr bwMode="auto">
          <a:xfrm>
            <a:off x="7239000" y="5029200"/>
            <a:ext cx="1905000" cy="584200"/>
          </a:xfrm>
          <a:prstGeom prst="rect">
            <a:avLst/>
          </a:prstGeom>
          <a:noFill/>
          <a:ln w="9525">
            <a:noFill/>
            <a:miter lim="800000"/>
            <a:headEnd/>
            <a:tailEnd/>
          </a:ln>
        </p:spPr>
        <p:txBody>
          <a:bodyPr>
            <a:spAutoFit/>
          </a:bodyPr>
          <a:lstStyle/>
          <a:p>
            <a:r>
              <a:rPr lang="en-US" sz="1600" i="1">
                <a:solidFill>
                  <a:srgbClr val="000000"/>
                </a:solidFill>
                <a:latin typeface="Calibri" pitchFamily="34" charset="0"/>
                <a:cs typeface="Arial" charset="0"/>
              </a:rPr>
              <a:t>Lower Emissions </a:t>
            </a:r>
          </a:p>
          <a:p>
            <a:r>
              <a:rPr lang="en-US" sz="1600" i="1">
                <a:solidFill>
                  <a:srgbClr val="000000"/>
                </a:solidFill>
                <a:latin typeface="Calibri" pitchFamily="34" charset="0"/>
                <a:cs typeface="Arial" charset="0"/>
              </a:rPr>
              <a:t>Scenario</a:t>
            </a:r>
          </a:p>
        </p:txBody>
      </p:sp>
      <p:cxnSp>
        <p:nvCxnSpPr>
          <p:cNvPr id="16" name="Straight Connector 15"/>
          <p:cNvCxnSpPr/>
          <p:nvPr/>
        </p:nvCxnSpPr>
        <p:spPr>
          <a:xfrm rot="5400000">
            <a:off x="2171700" y="4000500"/>
            <a:ext cx="4343400" cy="0"/>
          </a:xfrm>
          <a:prstGeom prst="line">
            <a:avLst/>
          </a:prstGeom>
        </p:spPr>
        <p:style>
          <a:lnRef idx="1">
            <a:schemeClr val="accent1"/>
          </a:lnRef>
          <a:fillRef idx="0">
            <a:schemeClr val="accent1"/>
          </a:fillRef>
          <a:effectRef idx="0">
            <a:schemeClr val="accent1"/>
          </a:effectRef>
          <a:fontRef idx="minor">
            <a:schemeClr val="tx1"/>
          </a:fontRef>
        </p:style>
      </p:cxnSp>
      <p:sp>
        <p:nvSpPr>
          <p:cNvPr id="25609" name="Title 1"/>
          <p:cNvSpPr txBox="1">
            <a:spLocks/>
          </p:cNvSpPr>
          <p:nvPr/>
        </p:nvSpPr>
        <p:spPr bwMode="auto">
          <a:xfrm>
            <a:off x="1524000" y="1676400"/>
            <a:ext cx="2971800" cy="381000"/>
          </a:xfrm>
          <a:prstGeom prst="rect">
            <a:avLst/>
          </a:prstGeom>
          <a:noFill/>
          <a:ln w="9525">
            <a:noFill/>
            <a:miter lim="800000"/>
            <a:headEnd/>
            <a:tailEnd/>
          </a:ln>
        </p:spPr>
        <p:txBody>
          <a:bodyPr anchor="ctr"/>
          <a:lstStyle/>
          <a:p>
            <a:pPr algn="ctr" fontAlgn="auto">
              <a:spcBef>
                <a:spcPts val="0"/>
              </a:spcBef>
              <a:spcAft>
                <a:spcPts val="0"/>
              </a:spcAft>
              <a:defRPr/>
            </a:pPr>
            <a:r>
              <a:rPr lang="en-US" sz="1400"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Mid-Century</a:t>
            </a:r>
            <a:r>
              <a:rPr lang="en-US" sz="1400" dirty="0">
                <a:solidFill>
                  <a:srgbClr val="000000"/>
                </a:solidFill>
                <a:latin typeface="Arial" pitchFamily="-106" charset="0"/>
                <a:ea typeface="Arial" pitchFamily="-106" charset="0"/>
                <a:cs typeface="Arial" pitchFamily="-106" charset="0"/>
              </a:rPr>
              <a:t> (2041-2059 av.)</a:t>
            </a:r>
          </a:p>
        </p:txBody>
      </p:sp>
      <p:sp>
        <p:nvSpPr>
          <p:cNvPr id="25610" name="Title 1"/>
          <p:cNvSpPr txBox="1">
            <a:spLocks/>
          </p:cNvSpPr>
          <p:nvPr/>
        </p:nvSpPr>
        <p:spPr bwMode="auto">
          <a:xfrm>
            <a:off x="4419600" y="1676400"/>
            <a:ext cx="2819400" cy="381000"/>
          </a:xfrm>
          <a:prstGeom prst="rect">
            <a:avLst/>
          </a:prstGeom>
          <a:noFill/>
          <a:ln w="9525">
            <a:noFill/>
            <a:miter lim="800000"/>
            <a:headEnd/>
            <a:tailEnd/>
          </a:ln>
        </p:spPr>
        <p:txBody>
          <a:bodyPr anchor="ctr"/>
          <a:lstStyle/>
          <a:p>
            <a:pPr algn="ctr" fontAlgn="auto">
              <a:spcBef>
                <a:spcPts val="0"/>
              </a:spcBef>
              <a:spcAft>
                <a:spcPts val="0"/>
              </a:spcAft>
              <a:defRPr/>
            </a:pPr>
            <a:r>
              <a:rPr lang="en-US" sz="1400"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End</a:t>
            </a:r>
            <a:r>
              <a:rPr lang="en-US" sz="1400" dirty="0">
                <a:solidFill>
                  <a:srgbClr val="000000"/>
                </a:solidFill>
                <a:latin typeface="Arial" pitchFamily="-106" charset="0"/>
                <a:ea typeface="Arial" pitchFamily="-106" charset="0"/>
                <a:cs typeface="Arial" pitchFamily="-106" charset="0"/>
              </a:rPr>
              <a:t> of Century (2081-2099 av.)</a:t>
            </a:r>
          </a:p>
        </p:txBody>
      </p:sp>
      <p:sp>
        <p:nvSpPr>
          <p:cNvPr id="12" name="TextBox 11"/>
          <p:cNvSpPr txBox="1"/>
          <p:nvPr/>
        </p:nvSpPr>
        <p:spPr>
          <a:xfrm>
            <a:off x="6172200" y="6477000"/>
            <a:ext cx="3097213" cy="646113"/>
          </a:xfrm>
          <a:prstGeom prst="rect">
            <a:avLst/>
          </a:prstGeom>
          <a:noFill/>
        </p:spPr>
        <p:txBody>
          <a:bodyPr wrap="none">
            <a:spAutoFit/>
          </a:bodyPr>
          <a:lstStyle/>
          <a:p>
            <a:pPr fontAlgn="auto">
              <a:spcBef>
                <a:spcPts val="0"/>
              </a:spcBef>
              <a:spcAft>
                <a:spcPts val="0"/>
              </a:spcAft>
              <a:defRPr/>
            </a:pPr>
            <a:r>
              <a:rPr lang="en-US" dirty="0" err="1">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globalchange.gov/usimpacts</a:t>
            </a:r>
            <a:endParaRPr lang="en-US"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endParaRPr>
          </a:p>
          <a:p>
            <a:pPr fontAlgn="auto">
              <a:spcBef>
                <a:spcPts val="0"/>
              </a:spcBef>
              <a:spcAft>
                <a:spcPts val="0"/>
              </a:spcAft>
              <a:defRPr/>
            </a:pPr>
            <a:endParaRPr lang="en-US" dirty="0">
              <a:latin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43000" y="1066800"/>
            <a:ext cx="6858000" cy="914400"/>
          </a:xfrm>
        </p:spPr>
        <p:txBody>
          <a:bodyPr rtlCol="0">
            <a:normAutofit/>
          </a:bodyPr>
          <a:lstStyle/>
          <a:p>
            <a:pPr eaLnBrk="1" fontAlgn="auto" hangingPunct="1">
              <a:spcAft>
                <a:spcPts val="0"/>
              </a:spcAft>
              <a:defRPr/>
            </a:pPr>
            <a:r>
              <a:rPr lang="en-US" sz="2800" dirty="0">
                <a:solidFill>
                  <a:srgbClr val="000000"/>
                </a:solidFill>
                <a:effectLst>
                  <a:outerShdw blurRad="38100" dist="38100" dir="2700000" algn="tl">
                    <a:srgbClr val="DDDDDD"/>
                  </a:outerShdw>
                </a:effectLst>
                <a:latin typeface="Arial" pitchFamily="-106" charset="0"/>
                <a:ea typeface="ＭＳ Ｐゴシック" pitchFamily="34" charset="-128"/>
                <a:cs typeface="ＭＳ Ｐゴシック" pitchFamily="34" charset="-128"/>
              </a:rPr>
              <a:t>Projected Changes in Annual Runoff</a:t>
            </a:r>
          </a:p>
        </p:txBody>
      </p:sp>
      <p:sp>
        <p:nvSpPr>
          <p:cNvPr id="32772" name="TextBox 6"/>
          <p:cNvSpPr txBox="1">
            <a:spLocks noChangeArrowheads="1"/>
          </p:cNvSpPr>
          <p:nvPr/>
        </p:nvSpPr>
        <p:spPr bwMode="auto">
          <a:xfrm>
            <a:off x="228600" y="76200"/>
            <a:ext cx="8686800" cy="954088"/>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     Climate change will affect water</a:t>
            </a:r>
          </a:p>
          <a:p>
            <a:pPr algn="ctr" fontAlgn="auto">
              <a:spcBef>
                <a:spcPts val="0"/>
              </a:spcBef>
              <a:spcAft>
                <a:spcPts val="0"/>
              </a:spcAft>
              <a:defRPr/>
            </a:pPr>
            <a:r>
              <a:rPr lang="en-US" sz="2800" b="1"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       resources</a:t>
            </a:r>
          </a:p>
        </p:txBody>
      </p:sp>
      <p:pic>
        <p:nvPicPr>
          <p:cNvPr id="89091" name="Picture 4" descr="Projected-runoff.jpg"/>
          <p:cNvPicPr>
            <a:picLocks noChangeAspect="1"/>
          </p:cNvPicPr>
          <p:nvPr/>
        </p:nvPicPr>
        <p:blipFill>
          <a:blip r:embed="rId3"/>
          <a:srcRect/>
          <a:stretch>
            <a:fillRect/>
          </a:stretch>
        </p:blipFill>
        <p:spPr bwMode="auto">
          <a:xfrm>
            <a:off x="1228725" y="1828800"/>
            <a:ext cx="6686550" cy="4410075"/>
          </a:xfrm>
          <a:prstGeom prst="rect">
            <a:avLst/>
          </a:prstGeom>
          <a:noFill/>
          <a:ln w="9525">
            <a:noFill/>
            <a:miter lim="800000"/>
            <a:headEnd/>
            <a:tailEnd/>
          </a:ln>
        </p:spPr>
      </p:pic>
      <p:sp>
        <p:nvSpPr>
          <p:cNvPr id="5" name="TextBox 4"/>
          <p:cNvSpPr txBox="1"/>
          <p:nvPr/>
        </p:nvSpPr>
        <p:spPr>
          <a:xfrm>
            <a:off x="6122988" y="6477000"/>
            <a:ext cx="3097212" cy="646113"/>
          </a:xfrm>
          <a:prstGeom prst="rect">
            <a:avLst/>
          </a:prstGeom>
          <a:noFill/>
        </p:spPr>
        <p:txBody>
          <a:bodyPr wrap="none">
            <a:spAutoFit/>
          </a:bodyPr>
          <a:lstStyle/>
          <a:p>
            <a:pPr fontAlgn="auto">
              <a:spcBef>
                <a:spcPts val="0"/>
              </a:spcBef>
              <a:spcAft>
                <a:spcPts val="0"/>
              </a:spcAft>
              <a:defRPr/>
            </a:pPr>
            <a:r>
              <a:rPr lang="en-US" dirty="0" err="1">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globalchange.gov/usimpacts</a:t>
            </a:r>
            <a:endParaRPr lang="en-US"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endParaRPr>
          </a:p>
          <a:p>
            <a:pPr fontAlgn="auto">
              <a:spcBef>
                <a:spcPts val="0"/>
              </a:spcBef>
              <a:spcAft>
                <a:spcPts val="0"/>
              </a:spcAft>
              <a:defRPr/>
            </a:pPr>
            <a:endParaRPr lang="en-US" dirty="0">
              <a:latin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Combined 2.a and Canadian.jpg"/>
          <p:cNvPicPr>
            <a:picLocks noChangeAspect="1"/>
          </p:cNvPicPr>
          <p:nvPr/>
        </p:nvPicPr>
        <p:blipFill>
          <a:blip r:embed="rId2"/>
          <a:srcRect/>
          <a:stretch>
            <a:fillRect/>
          </a:stretch>
        </p:blipFill>
        <p:spPr bwMode="auto">
          <a:xfrm>
            <a:off x="393700" y="1425575"/>
            <a:ext cx="8280400" cy="3527425"/>
          </a:xfrm>
          <a:prstGeom prst="rect">
            <a:avLst/>
          </a:prstGeom>
          <a:noFill/>
          <a:ln w="9525">
            <a:noFill/>
            <a:miter lim="800000"/>
            <a:headEnd/>
            <a:tailEnd/>
          </a:ln>
        </p:spPr>
      </p:pic>
      <p:sp>
        <p:nvSpPr>
          <p:cNvPr id="91138" name="TextBox 3"/>
          <p:cNvSpPr txBox="1">
            <a:spLocks noChangeArrowheads="1"/>
          </p:cNvSpPr>
          <p:nvPr/>
        </p:nvSpPr>
        <p:spPr bwMode="auto">
          <a:xfrm>
            <a:off x="900113" y="5048250"/>
            <a:ext cx="7461250" cy="1200150"/>
          </a:xfrm>
          <a:prstGeom prst="rect">
            <a:avLst/>
          </a:prstGeom>
          <a:noFill/>
          <a:ln w="9525">
            <a:noFill/>
            <a:miter lim="800000"/>
            <a:headEnd/>
            <a:tailEnd/>
          </a:ln>
        </p:spPr>
        <p:txBody>
          <a:bodyPr wrap="none">
            <a:spAutoFit/>
          </a:bodyPr>
          <a:lstStyle/>
          <a:p>
            <a:r>
              <a:rPr lang="en-US">
                <a:latin typeface="Calibri" pitchFamily="34" charset="0"/>
              </a:rPr>
              <a:t>FIGURE 2.7 Potential changes in the geographic ranges of the dominant forest </a:t>
            </a:r>
          </a:p>
          <a:p>
            <a:r>
              <a:rPr lang="en-US">
                <a:latin typeface="Calibri" pitchFamily="34" charset="0"/>
              </a:rPr>
              <a:t>types in the eastern United States under projections of future climate change. </a:t>
            </a:r>
          </a:p>
          <a:p>
            <a:r>
              <a:rPr lang="en-US">
                <a:latin typeface="Calibri" pitchFamily="34" charset="0"/>
              </a:rPr>
              <a:t>Many forest types shift their ranges northward or shrink in areas, while some</a:t>
            </a:r>
          </a:p>
          <a:p>
            <a:r>
              <a:rPr lang="en-US">
                <a:latin typeface="Calibri" pitchFamily="34" charset="0"/>
              </a:rPr>
              <a:t> expand their areas.</a:t>
            </a:r>
          </a:p>
        </p:txBody>
      </p:sp>
      <p:sp>
        <p:nvSpPr>
          <p:cNvPr id="91139" name="TextBox 4"/>
          <p:cNvSpPr txBox="1">
            <a:spLocks noChangeArrowheads="1"/>
          </p:cNvSpPr>
          <p:nvPr/>
        </p:nvSpPr>
        <p:spPr bwMode="auto">
          <a:xfrm>
            <a:off x="7975600" y="6413500"/>
            <a:ext cx="1093788" cy="369888"/>
          </a:xfrm>
          <a:prstGeom prst="rect">
            <a:avLst/>
          </a:prstGeom>
          <a:noFill/>
          <a:ln w="9525">
            <a:noFill/>
            <a:miter lim="800000"/>
            <a:headEnd/>
            <a:tailEnd/>
          </a:ln>
        </p:spPr>
        <p:txBody>
          <a:bodyPr wrap="none">
            <a:spAutoFit/>
          </a:bodyPr>
          <a:lstStyle/>
          <a:p>
            <a:r>
              <a:rPr lang="en-US">
                <a:latin typeface="Calibri" pitchFamily="34" charset="0"/>
              </a:rPr>
              <a:t>NAS 2010</a:t>
            </a:r>
          </a:p>
        </p:txBody>
      </p:sp>
      <p:sp>
        <p:nvSpPr>
          <p:cNvPr id="91140" name="TextBox 5"/>
          <p:cNvSpPr txBox="1">
            <a:spLocks noChangeArrowheads="1"/>
          </p:cNvSpPr>
          <p:nvPr/>
        </p:nvSpPr>
        <p:spPr bwMode="auto">
          <a:xfrm>
            <a:off x="381000" y="542925"/>
            <a:ext cx="8585200" cy="523875"/>
          </a:xfrm>
          <a:prstGeom prst="rect">
            <a:avLst/>
          </a:prstGeom>
          <a:noFill/>
          <a:ln w="9525">
            <a:noFill/>
            <a:miter lim="800000"/>
            <a:headEnd/>
            <a:tailEnd/>
          </a:ln>
        </p:spPr>
        <p:txBody>
          <a:bodyPr wrap="none">
            <a:spAutoFit/>
          </a:bodyPr>
          <a:lstStyle/>
          <a:p>
            <a:r>
              <a:rPr lang="en-US" sz="2800" b="1">
                <a:cs typeface="Arial" charset="0"/>
              </a:rPr>
              <a:t>Projected shifts in forest ecosystem composition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3570" name="Object 2"/>
          <p:cNvGraphicFramePr>
            <a:graphicFrameLocks noChangeAspect="1"/>
          </p:cNvGraphicFramePr>
          <p:nvPr/>
        </p:nvGraphicFramePr>
        <p:xfrm>
          <a:off x="533400" y="228600"/>
          <a:ext cx="4395788" cy="6313488"/>
        </p:xfrm>
        <a:graphic>
          <a:graphicData uri="http://schemas.openxmlformats.org/presentationml/2006/ole">
            <p:oleObj spid="_x0000_s493570" name="Document" r:id="rId3" imgW="4395216" imgH="6312408" progId="Word.Document.8">
              <p:embed/>
            </p:oleObj>
          </a:graphicData>
        </a:graphic>
      </p:graphicFrame>
      <p:sp>
        <p:nvSpPr>
          <p:cNvPr id="493571" name="Rectangle 3"/>
          <p:cNvSpPr>
            <a:spLocks noChangeArrowheads="1"/>
          </p:cNvSpPr>
          <p:nvPr/>
        </p:nvSpPr>
        <p:spPr bwMode="auto">
          <a:xfrm>
            <a:off x="5410200" y="2717800"/>
            <a:ext cx="1012825" cy="457200"/>
          </a:xfrm>
          <a:prstGeom prst="rect">
            <a:avLst/>
          </a:prstGeom>
          <a:noFill/>
          <a:ln w="9525">
            <a:noFill/>
            <a:miter lim="800000"/>
            <a:headEnd/>
            <a:tailEnd/>
          </a:ln>
        </p:spPr>
        <p:txBody>
          <a:bodyPr>
            <a:spAutoFit/>
          </a:bodyPr>
          <a:lstStyle/>
          <a:p>
            <a:endParaRPr lang="en-US">
              <a:latin typeface="Calibri" pitchFamily="34" charset="0"/>
            </a:endParaRPr>
          </a:p>
        </p:txBody>
      </p:sp>
      <p:sp>
        <p:nvSpPr>
          <p:cNvPr id="493572" name="Rectangle 4"/>
          <p:cNvSpPr>
            <a:spLocks noChangeArrowheads="1"/>
          </p:cNvSpPr>
          <p:nvPr/>
        </p:nvSpPr>
        <p:spPr bwMode="auto">
          <a:xfrm>
            <a:off x="5254625" y="2673350"/>
            <a:ext cx="3829050" cy="2006600"/>
          </a:xfrm>
          <a:prstGeom prst="rect">
            <a:avLst/>
          </a:prstGeom>
          <a:noFill/>
          <a:ln w="9525">
            <a:noFill/>
            <a:miter lim="800000"/>
            <a:headEnd/>
            <a:tailEnd/>
          </a:ln>
        </p:spPr>
        <p:txBody>
          <a:bodyPr wrap="none">
            <a:spAutoFit/>
          </a:bodyPr>
          <a:lstStyle/>
          <a:p>
            <a:r>
              <a:rPr lang="en-US" sz="1400">
                <a:latin typeface="Times New Roman" pitchFamily="18" charset="0"/>
              </a:rPr>
              <a:t>Fig. 4. Present and projected habitats for Atlantic</a:t>
            </a:r>
          </a:p>
          <a:p>
            <a:r>
              <a:rPr lang="en-US" sz="1400">
                <a:latin typeface="Times New Roman" pitchFamily="18" charset="0"/>
              </a:rPr>
              <a:t>Cod. The Mid-Atlantic Bight is currently too warm</a:t>
            </a:r>
          </a:p>
          <a:p>
            <a:r>
              <a:rPr lang="en-US" sz="1400">
                <a:latin typeface="Times New Roman" pitchFamily="18" charset="0"/>
              </a:rPr>
              <a:t>for reproductive success, hence young cod are</a:t>
            </a:r>
          </a:p>
          <a:p>
            <a:r>
              <a:rPr lang="en-US" sz="1400">
                <a:latin typeface="Times New Roman" pitchFamily="18" charset="0"/>
              </a:rPr>
              <a:t>restricted to Georges Bank and the Gulf of Maine.</a:t>
            </a:r>
          </a:p>
          <a:p>
            <a:r>
              <a:rPr lang="en-US" sz="1400">
                <a:latin typeface="Times New Roman" pitchFamily="18" charset="0"/>
              </a:rPr>
              <a:t>With projected warmer conditions late in this</a:t>
            </a:r>
          </a:p>
          <a:p>
            <a:r>
              <a:rPr lang="en-US" sz="1400">
                <a:latin typeface="Times New Roman" pitchFamily="18" charset="0"/>
              </a:rPr>
              <a:t>century, young cod will only be viable further</a:t>
            </a:r>
          </a:p>
          <a:p>
            <a:r>
              <a:rPr lang="en-US" sz="1400">
                <a:latin typeface="Times New Roman" pitchFamily="18" charset="0"/>
              </a:rPr>
              <a:t>north in the Gulf of Maine, and the adult cod </a:t>
            </a:r>
          </a:p>
          <a:p>
            <a:r>
              <a:rPr lang="en-US" sz="1400">
                <a:latin typeface="Times New Roman" pitchFamily="18" charset="0"/>
              </a:rPr>
              <a:t>habitat on Georges Bank will be marginal.</a:t>
            </a:r>
          </a:p>
          <a:p>
            <a:r>
              <a:rPr lang="en-US" sz="1400">
                <a:latin typeface="Times New Roman" pitchFamily="18" charset="0"/>
              </a:rPr>
              <a:t>(Frumhoff et al. 2007)</a:t>
            </a:r>
          </a:p>
        </p:txBody>
      </p:sp>
      <p:sp>
        <p:nvSpPr>
          <p:cNvPr id="493573" name="TextBox 4"/>
          <p:cNvSpPr txBox="1">
            <a:spLocks noChangeArrowheads="1"/>
          </p:cNvSpPr>
          <p:nvPr/>
        </p:nvSpPr>
        <p:spPr bwMode="auto">
          <a:xfrm>
            <a:off x="5254625" y="762000"/>
            <a:ext cx="2917825" cy="954088"/>
          </a:xfrm>
          <a:prstGeom prst="rect">
            <a:avLst/>
          </a:prstGeom>
          <a:noFill/>
          <a:ln w="9525">
            <a:noFill/>
            <a:miter lim="800000"/>
            <a:headEnd/>
            <a:tailEnd/>
          </a:ln>
        </p:spPr>
        <p:txBody>
          <a:bodyPr wrap="none">
            <a:spAutoFit/>
          </a:bodyPr>
          <a:lstStyle/>
          <a:p>
            <a:pPr algn="ctr"/>
            <a:r>
              <a:rPr lang="en-US" sz="2800" b="1">
                <a:cs typeface="Arial" charset="0"/>
              </a:rPr>
              <a:t>Changes in Cod </a:t>
            </a:r>
          </a:p>
          <a:p>
            <a:pPr algn="ctr"/>
            <a:r>
              <a:rPr lang="en-US" sz="2800" b="1">
                <a:cs typeface="Arial" charset="0"/>
              </a:rPr>
              <a:t>abundance</a:t>
            </a:r>
          </a:p>
        </p:txBody>
      </p:sp>
      <p:sp>
        <p:nvSpPr>
          <p:cNvPr id="6" name="TextBox 5"/>
          <p:cNvSpPr txBox="1"/>
          <p:nvPr/>
        </p:nvSpPr>
        <p:spPr>
          <a:xfrm>
            <a:off x="6046788" y="6440488"/>
            <a:ext cx="3097212" cy="646112"/>
          </a:xfrm>
          <a:prstGeom prst="rect">
            <a:avLst/>
          </a:prstGeom>
          <a:noFill/>
        </p:spPr>
        <p:txBody>
          <a:bodyPr wrap="none">
            <a:spAutoFit/>
          </a:bodyPr>
          <a:lstStyle/>
          <a:p>
            <a:pPr fontAlgn="auto">
              <a:spcBef>
                <a:spcPts val="0"/>
              </a:spcBef>
              <a:spcAft>
                <a:spcPts val="0"/>
              </a:spcAft>
              <a:defRPr/>
            </a:pPr>
            <a:r>
              <a:rPr lang="en-US" dirty="0" err="1">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globalchange.gov/usimpacts</a:t>
            </a:r>
            <a:endParaRPr lang="en-US"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endParaRPr>
          </a:p>
          <a:p>
            <a:pPr fontAlgn="auto">
              <a:spcBef>
                <a:spcPts val="0"/>
              </a:spcBef>
              <a:spcAft>
                <a:spcPts val="0"/>
              </a:spcAft>
              <a:defRPr/>
            </a:pPr>
            <a:endParaRPr lang="en-US" dirty="0">
              <a:latin typeface="+mn-l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3" name="Picture 1" descr="SCAR 1.12.jpg"/>
          <p:cNvPicPr>
            <a:picLocks noChangeAspect="1"/>
          </p:cNvPicPr>
          <p:nvPr/>
        </p:nvPicPr>
        <p:blipFill>
          <a:blip r:embed="rId3"/>
          <a:srcRect/>
          <a:stretch>
            <a:fillRect/>
          </a:stretch>
        </p:blipFill>
        <p:spPr bwMode="auto">
          <a:xfrm>
            <a:off x="0" y="0"/>
            <a:ext cx="9144000" cy="5641975"/>
          </a:xfrm>
          <a:prstGeom prst="rect">
            <a:avLst/>
          </a:prstGeom>
          <a:noFill/>
          <a:ln w="9525">
            <a:noFill/>
            <a:miter lim="800000"/>
            <a:headEnd/>
            <a:tailEnd/>
          </a:ln>
        </p:spPr>
      </p:pic>
      <p:sp>
        <p:nvSpPr>
          <p:cNvPr id="494594" name="TextBox 2"/>
          <p:cNvSpPr txBox="1">
            <a:spLocks noChangeArrowheads="1"/>
          </p:cNvSpPr>
          <p:nvPr/>
        </p:nvSpPr>
        <p:spPr bwMode="auto">
          <a:xfrm>
            <a:off x="5162550" y="152400"/>
            <a:ext cx="3067050" cy="461963"/>
          </a:xfrm>
          <a:prstGeom prst="rect">
            <a:avLst/>
          </a:prstGeom>
          <a:noFill/>
          <a:ln w="9525">
            <a:noFill/>
            <a:miter lim="800000"/>
            <a:headEnd/>
            <a:tailEnd/>
          </a:ln>
        </p:spPr>
        <p:txBody>
          <a:bodyPr wrap="none">
            <a:spAutoFit/>
          </a:bodyPr>
          <a:lstStyle/>
          <a:p>
            <a:r>
              <a:rPr lang="en-US" sz="2400">
                <a:latin typeface="Calibri" pitchFamily="34" charset="0"/>
              </a:rPr>
              <a:t>The </a:t>
            </a:r>
            <a:r>
              <a:rPr lang="en-US" sz="2400" i="1">
                <a:latin typeface="Calibri" pitchFamily="34" charset="0"/>
              </a:rPr>
              <a:t>Biological Pump</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1" name="Picture 1"/>
          <p:cNvPicPr>
            <a:picLocks noChangeAspect="1"/>
          </p:cNvPicPr>
          <p:nvPr/>
        </p:nvPicPr>
        <p:blipFill>
          <a:blip r:embed="rId2"/>
          <a:srcRect/>
          <a:stretch>
            <a:fillRect/>
          </a:stretch>
        </p:blipFill>
        <p:spPr bwMode="auto">
          <a:xfrm>
            <a:off x="571500" y="304800"/>
            <a:ext cx="8115300" cy="482917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4" descr="2-a"/>
          <p:cNvPicPr>
            <a:picLocks noChangeAspect="1" noChangeArrowheads="1"/>
          </p:cNvPicPr>
          <p:nvPr/>
        </p:nvPicPr>
        <p:blipFill>
          <a:blip r:embed="rId2"/>
          <a:srcRect/>
          <a:stretch>
            <a:fillRect/>
          </a:stretch>
        </p:blipFill>
        <p:spPr bwMode="auto">
          <a:xfrm>
            <a:off x="17463" y="1012825"/>
            <a:ext cx="9107487" cy="4830763"/>
          </a:xfrm>
          <a:prstGeom prst="rect">
            <a:avLst/>
          </a:prstGeom>
          <a:noFill/>
          <a:ln w="9525">
            <a:noFill/>
            <a:miter lim="800000"/>
            <a:headEnd/>
            <a:tailEnd/>
          </a:ln>
        </p:spPr>
      </p:pic>
      <p:sp>
        <p:nvSpPr>
          <p:cNvPr id="497666" name="TextBox 2"/>
          <p:cNvSpPr txBox="1">
            <a:spLocks noChangeArrowheads="1"/>
          </p:cNvSpPr>
          <p:nvPr/>
        </p:nvSpPr>
        <p:spPr bwMode="auto">
          <a:xfrm>
            <a:off x="7361238" y="6477000"/>
            <a:ext cx="1782762" cy="369888"/>
          </a:xfrm>
          <a:prstGeom prst="rect">
            <a:avLst/>
          </a:prstGeom>
          <a:noFill/>
          <a:ln w="9525">
            <a:noFill/>
            <a:miter lim="800000"/>
            <a:headEnd/>
            <a:tailEnd/>
          </a:ln>
        </p:spPr>
        <p:txBody>
          <a:bodyPr wrap="none">
            <a:spAutoFit/>
          </a:bodyPr>
          <a:lstStyle/>
          <a:p>
            <a:r>
              <a:rPr lang="en-US">
                <a:latin typeface="Calibri" pitchFamily="34" charset="0"/>
              </a:rPr>
              <a:t>Boyce et al. 2010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SCAR 213a 2009.jpg"/>
          <p:cNvPicPr>
            <a:picLocks noChangeAspect="1"/>
          </p:cNvPicPr>
          <p:nvPr/>
        </p:nvPicPr>
        <p:blipFill>
          <a:blip r:embed="rId3"/>
          <a:srcRect/>
          <a:stretch>
            <a:fillRect/>
          </a:stretch>
        </p:blipFill>
        <p:spPr bwMode="auto">
          <a:xfrm>
            <a:off x="1295400" y="588963"/>
            <a:ext cx="6473825" cy="6192837"/>
          </a:xfrm>
          <a:prstGeom prst="rect">
            <a:avLst/>
          </a:prstGeom>
          <a:noFill/>
          <a:ln w="9525">
            <a:noFill/>
            <a:miter lim="800000"/>
            <a:headEnd/>
            <a:tailEnd/>
          </a:ln>
        </p:spPr>
      </p:pic>
      <p:sp>
        <p:nvSpPr>
          <p:cNvPr id="20482" name="TextBox 2"/>
          <p:cNvSpPr txBox="1">
            <a:spLocks noChangeArrowheads="1"/>
          </p:cNvSpPr>
          <p:nvPr/>
        </p:nvSpPr>
        <p:spPr bwMode="auto">
          <a:xfrm>
            <a:off x="1676400" y="87313"/>
            <a:ext cx="5813425" cy="461962"/>
          </a:xfrm>
          <a:prstGeom prst="rect">
            <a:avLst/>
          </a:prstGeom>
          <a:noFill/>
          <a:ln w="9525">
            <a:noFill/>
            <a:miter lim="800000"/>
            <a:headEnd/>
            <a:tailEnd/>
          </a:ln>
        </p:spPr>
        <p:txBody>
          <a:bodyPr wrap="none">
            <a:spAutoFit/>
          </a:bodyPr>
          <a:lstStyle/>
          <a:p>
            <a:r>
              <a:rPr lang="en-US" sz="2400">
                <a:latin typeface="Calibri" pitchFamily="34" charset="0"/>
              </a:rPr>
              <a:t>Ocean observing systems February 2008</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89" name="Picture 2" descr="3-a"/>
          <p:cNvPicPr>
            <a:picLocks noChangeAspect="1" noChangeArrowheads="1"/>
          </p:cNvPicPr>
          <p:nvPr/>
        </p:nvPicPr>
        <p:blipFill>
          <a:blip r:embed="rId2"/>
          <a:srcRect/>
          <a:stretch>
            <a:fillRect/>
          </a:stretch>
        </p:blipFill>
        <p:spPr bwMode="auto">
          <a:xfrm>
            <a:off x="-4763" y="1317625"/>
            <a:ext cx="9153526" cy="4222750"/>
          </a:xfrm>
          <a:prstGeom prst="rect">
            <a:avLst/>
          </a:prstGeom>
          <a:noFill/>
          <a:ln w="9525">
            <a:noFill/>
            <a:miter lim="800000"/>
            <a:headEnd/>
            <a:tailEnd/>
          </a:ln>
        </p:spPr>
      </p:pic>
      <p:sp>
        <p:nvSpPr>
          <p:cNvPr id="498690" name="TextBox 2"/>
          <p:cNvSpPr txBox="1">
            <a:spLocks noChangeArrowheads="1"/>
          </p:cNvSpPr>
          <p:nvPr/>
        </p:nvSpPr>
        <p:spPr bwMode="auto">
          <a:xfrm>
            <a:off x="7391400" y="6440488"/>
            <a:ext cx="1782763" cy="646112"/>
          </a:xfrm>
          <a:prstGeom prst="rect">
            <a:avLst/>
          </a:prstGeom>
          <a:noFill/>
          <a:ln w="9525">
            <a:noFill/>
            <a:miter lim="800000"/>
            <a:headEnd/>
            <a:tailEnd/>
          </a:ln>
        </p:spPr>
        <p:txBody>
          <a:bodyPr wrap="none">
            <a:spAutoFit/>
          </a:bodyPr>
          <a:lstStyle/>
          <a:p>
            <a:r>
              <a:rPr lang="en-US">
                <a:latin typeface="Calibri" pitchFamily="34" charset="0"/>
              </a:rPr>
              <a:t>Boyce et al. 2010</a:t>
            </a:r>
          </a:p>
          <a:p>
            <a:endParaRPr lang="en-US">
              <a:latin typeface="Calibri"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2" descr="3-b"/>
          <p:cNvPicPr>
            <a:picLocks noChangeAspect="1" noChangeArrowheads="1"/>
          </p:cNvPicPr>
          <p:nvPr/>
        </p:nvPicPr>
        <p:blipFill>
          <a:blip r:embed="rId2"/>
          <a:srcRect/>
          <a:stretch>
            <a:fillRect/>
          </a:stretch>
        </p:blipFill>
        <p:spPr bwMode="auto">
          <a:xfrm>
            <a:off x="6350" y="874713"/>
            <a:ext cx="9129713" cy="5106987"/>
          </a:xfrm>
          <a:prstGeom prst="rect">
            <a:avLst/>
          </a:prstGeom>
          <a:noFill/>
          <a:ln w="9525">
            <a:noFill/>
            <a:miter lim="800000"/>
            <a:headEnd/>
            <a:tailEnd/>
          </a:ln>
        </p:spPr>
      </p:pic>
      <p:sp>
        <p:nvSpPr>
          <p:cNvPr id="499714" name="TextBox 2"/>
          <p:cNvSpPr txBox="1">
            <a:spLocks noChangeArrowheads="1"/>
          </p:cNvSpPr>
          <p:nvPr/>
        </p:nvSpPr>
        <p:spPr bwMode="auto">
          <a:xfrm>
            <a:off x="7391400" y="6477000"/>
            <a:ext cx="1782763" cy="646113"/>
          </a:xfrm>
          <a:prstGeom prst="rect">
            <a:avLst/>
          </a:prstGeom>
          <a:noFill/>
          <a:ln w="9525">
            <a:noFill/>
            <a:miter lim="800000"/>
            <a:headEnd/>
            <a:tailEnd/>
          </a:ln>
        </p:spPr>
        <p:txBody>
          <a:bodyPr wrap="none">
            <a:spAutoFit/>
          </a:bodyPr>
          <a:lstStyle/>
          <a:p>
            <a:r>
              <a:rPr lang="en-US">
                <a:latin typeface="Calibri" pitchFamily="34" charset="0"/>
              </a:rPr>
              <a:t>Boyce et al. 2010</a:t>
            </a:r>
          </a:p>
          <a:p>
            <a:endParaRPr lang="en-US">
              <a:latin typeface="Calibri"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7" name="Picture 1" descr="Mauna_Loa_Carbon_Dioxide.png"/>
          <p:cNvPicPr>
            <a:picLocks noChangeAspect="1"/>
          </p:cNvPicPr>
          <p:nvPr/>
        </p:nvPicPr>
        <p:blipFill>
          <a:blip r:embed="rId2"/>
          <a:srcRect/>
          <a:stretch>
            <a:fillRect/>
          </a:stretch>
        </p:blipFill>
        <p:spPr bwMode="auto">
          <a:xfrm>
            <a:off x="152400" y="228600"/>
            <a:ext cx="8693150" cy="59436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1" descr="Roy Soc 16.tiff"/>
          <p:cNvPicPr>
            <a:picLocks noChangeAspect="1"/>
          </p:cNvPicPr>
          <p:nvPr/>
        </p:nvPicPr>
        <p:blipFill>
          <a:blip r:embed="rId2"/>
          <a:srcRect/>
          <a:stretch>
            <a:fillRect/>
          </a:stretch>
        </p:blipFill>
        <p:spPr bwMode="auto">
          <a:xfrm>
            <a:off x="1371600" y="222250"/>
            <a:ext cx="6040438" cy="6559550"/>
          </a:xfrm>
          <a:prstGeom prst="rect">
            <a:avLst/>
          </a:prstGeom>
          <a:noFill/>
          <a:ln w="9525">
            <a:noFill/>
            <a:miter lim="800000"/>
            <a:headEnd/>
            <a:tailEnd/>
          </a:ln>
        </p:spPr>
      </p:pic>
      <p:sp>
        <p:nvSpPr>
          <p:cNvPr id="501762" name="TextBox 2"/>
          <p:cNvSpPr txBox="1">
            <a:spLocks noChangeArrowheads="1"/>
          </p:cNvSpPr>
          <p:nvPr/>
        </p:nvSpPr>
        <p:spPr bwMode="auto">
          <a:xfrm>
            <a:off x="7412038" y="6550025"/>
            <a:ext cx="1731962" cy="307975"/>
          </a:xfrm>
          <a:prstGeom prst="rect">
            <a:avLst/>
          </a:prstGeom>
          <a:noFill/>
          <a:ln w="9525">
            <a:noFill/>
            <a:miter lim="800000"/>
            <a:headEnd/>
            <a:tailEnd/>
          </a:ln>
        </p:spPr>
        <p:txBody>
          <a:bodyPr wrap="none">
            <a:spAutoFit/>
          </a:bodyPr>
          <a:lstStyle/>
          <a:p>
            <a:r>
              <a:rPr lang="en-US" sz="1400">
                <a:latin typeface="Calibri" pitchFamily="34" charset="0"/>
              </a:rPr>
              <a:t>Royal Society 2006</a:t>
            </a:r>
          </a:p>
          <a:p>
            <a:endParaRPr lang="en-US" sz="1400">
              <a:latin typeface="Calibri"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1" descr="Kleypas 1.tiff"/>
          <p:cNvPicPr>
            <a:picLocks noChangeAspect="1"/>
          </p:cNvPicPr>
          <p:nvPr/>
        </p:nvPicPr>
        <p:blipFill>
          <a:blip r:embed="rId2"/>
          <a:srcRect/>
          <a:stretch>
            <a:fillRect/>
          </a:stretch>
        </p:blipFill>
        <p:spPr bwMode="auto">
          <a:xfrm>
            <a:off x="1682750" y="317500"/>
            <a:ext cx="5778500" cy="6223000"/>
          </a:xfrm>
          <a:prstGeom prst="rect">
            <a:avLst/>
          </a:prstGeom>
          <a:noFill/>
          <a:ln w="9525">
            <a:noFill/>
            <a:miter lim="800000"/>
            <a:headEnd/>
            <a:tailEnd/>
          </a:ln>
        </p:spPr>
      </p:pic>
      <p:sp>
        <p:nvSpPr>
          <p:cNvPr id="502786" name="TextBox 2"/>
          <p:cNvSpPr txBox="1">
            <a:spLocks noChangeArrowheads="1"/>
          </p:cNvSpPr>
          <p:nvPr/>
        </p:nvSpPr>
        <p:spPr bwMode="auto">
          <a:xfrm>
            <a:off x="7432675" y="6540500"/>
            <a:ext cx="1711325" cy="307975"/>
          </a:xfrm>
          <a:prstGeom prst="rect">
            <a:avLst/>
          </a:prstGeom>
          <a:noFill/>
          <a:ln w="9525">
            <a:noFill/>
            <a:miter lim="800000"/>
            <a:headEnd/>
            <a:tailEnd/>
          </a:ln>
        </p:spPr>
        <p:txBody>
          <a:bodyPr wrap="none">
            <a:spAutoFit/>
          </a:bodyPr>
          <a:lstStyle/>
          <a:p>
            <a:r>
              <a:rPr lang="en-US" sz="1400">
                <a:latin typeface="Calibri" pitchFamily="34" charset="0"/>
              </a:rPr>
              <a:t>Kleypas et al. 2006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1" descr="Kleypas 17.tiff"/>
          <p:cNvPicPr>
            <a:picLocks noChangeAspect="1"/>
          </p:cNvPicPr>
          <p:nvPr/>
        </p:nvPicPr>
        <p:blipFill>
          <a:blip r:embed="rId2"/>
          <a:srcRect/>
          <a:stretch>
            <a:fillRect/>
          </a:stretch>
        </p:blipFill>
        <p:spPr bwMode="auto">
          <a:xfrm>
            <a:off x="0" y="673100"/>
            <a:ext cx="9144000" cy="5511800"/>
          </a:xfrm>
          <a:prstGeom prst="rect">
            <a:avLst/>
          </a:prstGeom>
          <a:noFill/>
          <a:ln w="9525">
            <a:noFill/>
            <a:miter lim="800000"/>
            <a:headEnd/>
            <a:tailEnd/>
          </a:ln>
        </p:spPr>
      </p:pic>
      <p:sp>
        <p:nvSpPr>
          <p:cNvPr id="503810" name="Rectangle 2"/>
          <p:cNvSpPr>
            <a:spLocks noChangeArrowheads="1"/>
          </p:cNvSpPr>
          <p:nvPr/>
        </p:nvSpPr>
        <p:spPr bwMode="auto">
          <a:xfrm>
            <a:off x="7432675" y="6492875"/>
            <a:ext cx="1711325" cy="307975"/>
          </a:xfrm>
          <a:prstGeom prst="rect">
            <a:avLst/>
          </a:prstGeom>
          <a:noFill/>
          <a:ln w="9525">
            <a:noFill/>
            <a:miter lim="800000"/>
            <a:headEnd/>
            <a:tailEnd/>
          </a:ln>
        </p:spPr>
        <p:txBody>
          <a:bodyPr wrap="none">
            <a:spAutoFit/>
          </a:bodyPr>
          <a:lstStyle/>
          <a:p>
            <a:r>
              <a:rPr lang="en-US" sz="1400">
                <a:latin typeface="Calibri" pitchFamily="34" charset="0"/>
              </a:rPr>
              <a:t>Kleypas et al. 2006</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1" descr="Fig2-Ocean Acidity.jpg"/>
          <p:cNvPicPr>
            <a:picLocks noChangeAspect="1"/>
          </p:cNvPicPr>
          <p:nvPr/>
        </p:nvPicPr>
        <p:blipFill>
          <a:blip r:embed="rId2"/>
          <a:srcRect/>
          <a:stretch>
            <a:fillRect/>
          </a:stretch>
        </p:blipFill>
        <p:spPr bwMode="auto">
          <a:xfrm>
            <a:off x="714375" y="238125"/>
            <a:ext cx="7591425" cy="639127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1" descr="Kleypas 15.tiff"/>
          <p:cNvPicPr>
            <a:picLocks noChangeAspect="1"/>
          </p:cNvPicPr>
          <p:nvPr/>
        </p:nvPicPr>
        <p:blipFill>
          <a:blip r:embed="rId2"/>
          <a:srcRect/>
          <a:stretch>
            <a:fillRect/>
          </a:stretch>
        </p:blipFill>
        <p:spPr bwMode="auto">
          <a:xfrm>
            <a:off x="593725" y="533400"/>
            <a:ext cx="8093075" cy="5889625"/>
          </a:xfrm>
          <a:prstGeom prst="rect">
            <a:avLst/>
          </a:prstGeom>
          <a:noFill/>
          <a:ln w="9525">
            <a:noFill/>
            <a:miter lim="800000"/>
            <a:headEnd/>
            <a:tailEnd/>
          </a:ln>
        </p:spPr>
      </p:pic>
      <p:sp>
        <p:nvSpPr>
          <p:cNvPr id="505858" name="Rectangle 2"/>
          <p:cNvSpPr>
            <a:spLocks noChangeArrowheads="1"/>
          </p:cNvSpPr>
          <p:nvPr/>
        </p:nvSpPr>
        <p:spPr bwMode="auto">
          <a:xfrm>
            <a:off x="7432675" y="6550025"/>
            <a:ext cx="1711325" cy="307975"/>
          </a:xfrm>
          <a:prstGeom prst="rect">
            <a:avLst/>
          </a:prstGeom>
          <a:noFill/>
          <a:ln w="9525">
            <a:noFill/>
            <a:miter lim="800000"/>
            <a:headEnd/>
            <a:tailEnd/>
          </a:ln>
        </p:spPr>
        <p:txBody>
          <a:bodyPr wrap="none">
            <a:spAutoFit/>
          </a:bodyPr>
          <a:lstStyle/>
          <a:p>
            <a:r>
              <a:rPr lang="en-US" sz="1400">
                <a:latin typeface="Calibri" pitchFamily="34" charset="0"/>
              </a:rPr>
              <a:t>Kleypas et al. 2006</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228600" y="1676400"/>
            <a:ext cx="8382000" cy="4800600"/>
          </a:xfrm>
        </p:spPr>
        <p:txBody>
          <a:bodyPr rtlCol="0">
            <a:normAutofit/>
          </a:bodyPr>
          <a:lstStyle/>
          <a:p>
            <a:pPr eaLnBrk="1" fontAlgn="auto" hangingPunct="1">
              <a:spcAft>
                <a:spcPts val="0"/>
              </a:spcAft>
              <a:buFontTx/>
              <a:buBlip>
                <a:blip r:embed="rId3"/>
              </a:buBlip>
              <a:defRPr/>
            </a:pPr>
            <a:r>
              <a:rPr lang="en-US" sz="26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Heat</a:t>
            </a:r>
          </a:p>
          <a:p>
            <a:pPr eaLnBrk="1" fontAlgn="auto" hangingPunct="1">
              <a:spcAft>
                <a:spcPts val="0"/>
              </a:spcAft>
              <a:buFontTx/>
              <a:buBlip>
                <a:blip r:embed="rId3"/>
              </a:buBlip>
              <a:defRPr/>
            </a:pPr>
            <a:r>
              <a:rPr lang="en-US" sz="26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Pests</a:t>
            </a:r>
          </a:p>
          <a:p>
            <a:pPr eaLnBrk="1" fontAlgn="auto" hangingPunct="1">
              <a:spcAft>
                <a:spcPts val="0"/>
              </a:spcAft>
              <a:buFontTx/>
              <a:buBlip>
                <a:blip r:embed="rId3"/>
              </a:buBlip>
              <a:defRPr/>
            </a:pPr>
            <a:r>
              <a:rPr lang="en-US" sz="26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Disease</a:t>
            </a:r>
          </a:p>
          <a:p>
            <a:pPr eaLnBrk="1" fontAlgn="auto" hangingPunct="1">
              <a:spcAft>
                <a:spcPts val="0"/>
              </a:spcAft>
              <a:buFontTx/>
              <a:buBlip>
                <a:blip r:embed="rId3"/>
              </a:buBlip>
              <a:defRPr/>
            </a:pPr>
            <a:r>
              <a:rPr lang="en-US" sz="26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Water availability</a:t>
            </a:r>
          </a:p>
          <a:p>
            <a:pPr eaLnBrk="1" fontAlgn="auto" hangingPunct="1">
              <a:spcAft>
                <a:spcPts val="0"/>
              </a:spcAft>
              <a:buFontTx/>
              <a:buBlip>
                <a:blip r:embed="rId3"/>
              </a:buBlip>
              <a:defRPr/>
            </a:pPr>
            <a:r>
              <a:rPr lang="en-US" sz="2600" dirty="0">
                <a:effectLst>
                  <a:outerShdw blurRad="38100" dist="38100" dir="2700000" algn="tl">
                    <a:srgbClr val="DDDDDD"/>
                  </a:outerShdw>
                </a:effectLst>
                <a:latin typeface="Arial" pitchFamily="-106" charset="0"/>
                <a:ea typeface="ＭＳ Ｐゴシック" pitchFamily="34" charset="-128"/>
                <a:cs typeface="ＭＳ Ｐゴシック" pitchFamily="34" charset="-128"/>
              </a:rPr>
              <a:t>Weather extremes</a:t>
            </a:r>
          </a:p>
        </p:txBody>
      </p:sp>
      <p:sp>
        <p:nvSpPr>
          <p:cNvPr id="33795" name="TextBox 6"/>
          <p:cNvSpPr txBox="1">
            <a:spLocks noChangeArrowheads="1"/>
          </p:cNvSpPr>
          <p:nvPr/>
        </p:nvSpPr>
        <p:spPr bwMode="auto">
          <a:xfrm>
            <a:off x="381000" y="152400"/>
            <a:ext cx="8458200" cy="1077913"/>
          </a:xfrm>
          <a:prstGeom prst="rect">
            <a:avLst/>
          </a:prstGeom>
          <a:noFill/>
          <a:ln w="9525">
            <a:noFill/>
            <a:miter lim="800000"/>
            <a:headEnd/>
            <a:tailEnd/>
          </a:ln>
        </p:spPr>
        <p:txBody>
          <a:bodyPr>
            <a:spAutoFit/>
          </a:bodyPr>
          <a:lstStyle/>
          <a:p>
            <a:pPr algn="ctr" fontAlgn="auto">
              <a:spcBef>
                <a:spcPts val="0"/>
              </a:spcBef>
              <a:spcAft>
                <a:spcPts val="0"/>
              </a:spcAft>
              <a:defRPr/>
            </a:pPr>
            <a:r>
              <a:rPr lang="en-US" sz="3600" b="1" dirty="0">
                <a:solidFill>
                  <a:srgbClr val="9ADEFC"/>
                </a:solidFill>
                <a:effectLst>
                  <a:outerShdw blurRad="38100" dist="38100" dir="2700000" algn="tl">
                    <a:srgbClr val="DDDDDD"/>
                  </a:outerShdw>
                </a:effectLst>
                <a:latin typeface="Arial" pitchFamily="-106" charset="0"/>
                <a:ea typeface="Arial" pitchFamily="-106" charset="0"/>
                <a:cs typeface="Arial" pitchFamily="-106" charset="0"/>
              </a:rPr>
              <a:t> </a:t>
            </a:r>
            <a:r>
              <a:rPr lang="en-US" sz="2800" b="1"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Crop and livestock production will be</a:t>
            </a:r>
          </a:p>
          <a:p>
            <a:pPr algn="ctr" fontAlgn="auto">
              <a:spcBef>
                <a:spcPts val="0"/>
              </a:spcBef>
              <a:spcAft>
                <a:spcPts val="0"/>
              </a:spcAft>
              <a:defRPr/>
            </a:pPr>
            <a:r>
              <a:rPr lang="en-US" sz="2800" b="1"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   increasingly challenged</a:t>
            </a:r>
          </a:p>
        </p:txBody>
      </p:sp>
      <p:sp>
        <p:nvSpPr>
          <p:cNvPr id="21508" name="Title 1"/>
          <p:cNvSpPr>
            <a:spLocks noGrp="1"/>
          </p:cNvSpPr>
          <p:nvPr>
            <p:ph type="title"/>
          </p:nvPr>
        </p:nvSpPr>
        <p:spPr>
          <a:xfrm>
            <a:off x="3581400" y="1876425"/>
            <a:ext cx="5486400" cy="790575"/>
          </a:xfrm>
        </p:spPr>
        <p:txBody>
          <a:bodyPr rtlCol="0">
            <a:normAutofit/>
          </a:bodyPr>
          <a:lstStyle/>
          <a:p>
            <a:pPr eaLnBrk="1" fontAlgn="auto" hangingPunct="1">
              <a:spcAft>
                <a:spcPts val="0"/>
              </a:spcAft>
              <a:defRPr/>
            </a:pPr>
            <a:r>
              <a:rPr lang="en-US" sz="2400" dirty="0">
                <a:solidFill>
                  <a:srgbClr val="000000"/>
                </a:solidFill>
                <a:effectLst>
                  <a:outerShdw blurRad="38100" dist="38100" dir="2700000" algn="tl">
                    <a:srgbClr val="DDDDDD"/>
                  </a:outerShdw>
                </a:effectLst>
                <a:latin typeface="Arial" pitchFamily="-106" charset="0"/>
                <a:ea typeface="ＭＳ Ｐゴシック" pitchFamily="34" charset="-128"/>
                <a:cs typeface="ＭＳ Ｐゴシック" pitchFamily="34" charset="-128"/>
              </a:rPr>
              <a:t>Corn Yields Through 2008</a:t>
            </a:r>
          </a:p>
        </p:txBody>
      </p:sp>
      <p:sp>
        <p:nvSpPr>
          <p:cNvPr id="33798" name="TextBox 6"/>
          <p:cNvSpPr txBox="1">
            <a:spLocks noChangeArrowheads="1"/>
          </p:cNvSpPr>
          <p:nvPr/>
        </p:nvSpPr>
        <p:spPr bwMode="auto">
          <a:xfrm>
            <a:off x="762000" y="4953000"/>
            <a:ext cx="2667000" cy="708025"/>
          </a:xfrm>
          <a:prstGeom prst="rect">
            <a:avLst/>
          </a:prstGeom>
          <a:noFill/>
          <a:ln w="9525">
            <a:noFill/>
            <a:miter lim="800000"/>
            <a:headEnd/>
            <a:tailEnd/>
          </a:ln>
        </p:spPr>
        <p:txBody>
          <a:bodyPr>
            <a:spAutoFit/>
          </a:bodyPr>
          <a:lstStyle/>
          <a:p>
            <a:pPr algn="r" fontAlgn="auto">
              <a:spcBef>
                <a:spcPts val="0"/>
              </a:spcBef>
              <a:spcAft>
                <a:spcPts val="0"/>
              </a:spcAft>
              <a:defRPr/>
            </a:pPr>
            <a:r>
              <a:rPr lang="en-US" sz="2000"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Extreme weather reduces crop yields</a:t>
            </a:r>
          </a:p>
        </p:txBody>
      </p:sp>
      <p:grpSp>
        <p:nvGrpSpPr>
          <p:cNvPr id="506885" name="Group 9"/>
          <p:cNvGrpSpPr>
            <a:grpSpLocks/>
          </p:cNvGrpSpPr>
          <p:nvPr/>
        </p:nvGrpSpPr>
        <p:grpSpPr bwMode="auto">
          <a:xfrm>
            <a:off x="3581400" y="2590800"/>
            <a:ext cx="5410200" cy="3810000"/>
            <a:chOff x="3581400" y="2590800"/>
            <a:chExt cx="5410200" cy="3810000"/>
          </a:xfrm>
        </p:grpSpPr>
        <p:sp>
          <p:nvSpPr>
            <p:cNvPr id="9" name="Rectangle 8"/>
            <p:cNvSpPr/>
            <p:nvPr/>
          </p:nvSpPr>
          <p:spPr>
            <a:xfrm>
              <a:off x="3581400" y="2590800"/>
              <a:ext cx="54102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34" charset="-128"/>
                <a:cs typeface="ＭＳ Ｐゴシック" pitchFamily="34" charset="-128"/>
              </a:endParaRPr>
            </a:p>
          </p:txBody>
        </p:sp>
        <p:pic>
          <p:nvPicPr>
            <p:cNvPr id="506888" name="Picture 7" descr="Yield.png"/>
            <p:cNvPicPr>
              <a:picLocks noChangeAspect="1"/>
            </p:cNvPicPr>
            <p:nvPr/>
          </p:nvPicPr>
          <p:blipFill>
            <a:blip r:embed="rId4"/>
            <a:srcRect/>
            <a:stretch>
              <a:fillRect/>
            </a:stretch>
          </p:blipFill>
          <p:spPr bwMode="auto">
            <a:xfrm>
              <a:off x="3657600" y="2662238"/>
              <a:ext cx="5257800" cy="3667125"/>
            </a:xfrm>
            <a:prstGeom prst="rect">
              <a:avLst/>
            </a:prstGeom>
            <a:noFill/>
            <a:ln w="9525">
              <a:noFill/>
              <a:miter lim="800000"/>
              <a:headEnd/>
              <a:tailEnd/>
            </a:ln>
          </p:spPr>
        </p:pic>
      </p:grpSp>
      <p:sp>
        <p:nvSpPr>
          <p:cNvPr id="10" name="TextBox 9"/>
          <p:cNvSpPr txBox="1"/>
          <p:nvPr/>
        </p:nvSpPr>
        <p:spPr>
          <a:xfrm>
            <a:off x="6019800" y="6477000"/>
            <a:ext cx="3097213" cy="646113"/>
          </a:xfrm>
          <a:prstGeom prst="rect">
            <a:avLst/>
          </a:prstGeom>
          <a:noFill/>
        </p:spPr>
        <p:txBody>
          <a:bodyPr wrap="none">
            <a:spAutoFit/>
          </a:bodyPr>
          <a:lstStyle/>
          <a:p>
            <a:pPr fontAlgn="auto">
              <a:spcBef>
                <a:spcPts val="0"/>
              </a:spcBef>
              <a:spcAft>
                <a:spcPts val="0"/>
              </a:spcAft>
              <a:defRPr/>
            </a:pPr>
            <a:r>
              <a:rPr lang="en-US" dirty="0" err="1">
                <a:solidFill>
                  <a:srgbClr val="000000"/>
                </a:solidFill>
                <a:effectLst>
                  <a:outerShdw blurRad="38100" dist="38100" dir="2700000" algn="tl">
                    <a:srgbClr val="DDDDDD"/>
                  </a:outerShdw>
                </a:effectLst>
                <a:latin typeface="Arial" pitchFamily="-106" charset="0"/>
                <a:ea typeface="Arial" pitchFamily="-106" charset="0"/>
                <a:cs typeface="Arial" pitchFamily="-106" charset="0"/>
              </a:rPr>
              <a:t>globalchange.gov/usimpacts</a:t>
            </a:r>
            <a:endParaRPr lang="en-US" dirty="0">
              <a:solidFill>
                <a:srgbClr val="000000"/>
              </a:solidFill>
              <a:effectLst>
                <a:outerShdw blurRad="38100" dist="38100" dir="2700000" algn="tl">
                  <a:srgbClr val="DDDDDD"/>
                </a:outerShdw>
              </a:effectLst>
              <a:latin typeface="Arial" pitchFamily="-106" charset="0"/>
              <a:ea typeface="Arial" pitchFamily="-106" charset="0"/>
              <a:cs typeface="Arial" pitchFamily="-106" charset="0"/>
            </a:endParaRPr>
          </a:p>
          <a:p>
            <a:pPr fontAlgn="auto">
              <a:spcBef>
                <a:spcPts val="0"/>
              </a:spcBef>
              <a:spcAft>
                <a:spcPts val="0"/>
              </a:spcAft>
              <a:defRPr/>
            </a:pPr>
            <a:endParaRPr lang="en-US" dirty="0">
              <a:latin typeface="+mn-l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9954" name="Object 2"/>
          <p:cNvGraphicFramePr>
            <a:graphicFrameLocks noChangeAspect="1"/>
          </p:cNvGraphicFramePr>
          <p:nvPr/>
        </p:nvGraphicFramePr>
        <p:xfrm>
          <a:off x="433388" y="995363"/>
          <a:ext cx="8558212" cy="4338637"/>
        </p:xfrm>
        <a:graphic>
          <a:graphicData uri="http://schemas.openxmlformats.org/presentationml/2006/ole">
            <p:oleObj spid="_x0000_s509954" name="Document" r:id="rId3" imgW="5486198" imgH="2781198" progId="Word.Document.12">
              <p:link/>
            </p:oleObj>
          </a:graphicData>
        </a:graphic>
      </p:graphicFrame>
      <p:sp>
        <p:nvSpPr>
          <p:cNvPr id="509955" name="TextBox 2"/>
          <p:cNvSpPr txBox="1">
            <a:spLocks noChangeArrowheads="1"/>
          </p:cNvSpPr>
          <p:nvPr/>
        </p:nvSpPr>
        <p:spPr bwMode="auto">
          <a:xfrm>
            <a:off x="6643688" y="6553200"/>
            <a:ext cx="2500312" cy="307975"/>
          </a:xfrm>
          <a:prstGeom prst="rect">
            <a:avLst/>
          </a:prstGeom>
          <a:noFill/>
          <a:ln w="9525">
            <a:noFill/>
            <a:miter lim="800000"/>
            <a:headEnd/>
            <a:tailEnd/>
          </a:ln>
        </p:spPr>
        <p:txBody>
          <a:bodyPr wrap="none">
            <a:spAutoFit/>
          </a:bodyPr>
          <a:lstStyle/>
          <a:p>
            <a:r>
              <a:rPr lang="en-US" sz="1400">
                <a:latin typeface="Calibri" pitchFamily="34" charset="0"/>
              </a:rPr>
              <a:t>Copenhagen Diagnosis 2009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ACCE_25_Nov_2009.jpg"/>
          <p:cNvPicPr>
            <a:picLocks noChangeAspect="1"/>
          </p:cNvPicPr>
          <p:nvPr/>
        </p:nvPicPr>
        <p:blipFill>
          <a:blip r:embed="rId3"/>
          <a:srcRect/>
          <a:stretch>
            <a:fillRect/>
          </a:stretch>
        </p:blipFill>
        <p:spPr bwMode="auto">
          <a:xfrm>
            <a:off x="1604963" y="714375"/>
            <a:ext cx="5815012" cy="5802313"/>
          </a:xfrm>
          <a:prstGeom prst="rect">
            <a:avLst/>
          </a:prstGeom>
          <a:noFill/>
          <a:ln w="9525">
            <a:noFill/>
            <a:miter lim="800000"/>
            <a:headEnd/>
            <a:tailEnd/>
          </a:ln>
        </p:spPr>
      </p:pic>
      <p:sp>
        <p:nvSpPr>
          <p:cNvPr id="22530" name="TextBox 2"/>
          <p:cNvSpPr txBox="1">
            <a:spLocks noChangeArrowheads="1"/>
          </p:cNvSpPr>
          <p:nvPr/>
        </p:nvSpPr>
        <p:spPr bwMode="auto">
          <a:xfrm>
            <a:off x="838200" y="152400"/>
            <a:ext cx="7507288" cy="461963"/>
          </a:xfrm>
          <a:prstGeom prst="rect">
            <a:avLst/>
          </a:prstGeom>
          <a:noFill/>
          <a:ln w="9525">
            <a:noFill/>
            <a:miter lim="800000"/>
            <a:headEnd/>
            <a:tailEnd/>
          </a:ln>
        </p:spPr>
        <p:txBody>
          <a:bodyPr wrap="none">
            <a:spAutoFit/>
          </a:bodyPr>
          <a:lstStyle/>
          <a:p>
            <a:r>
              <a:rPr lang="en-US" sz="2400">
                <a:latin typeface="Calibri" pitchFamily="34" charset="0"/>
              </a:rPr>
              <a:t>Instruments for Temp and Salinity on Diving Elephant Seals </a:t>
            </a:r>
          </a:p>
        </p:txBody>
      </p:sp>
      <p:sp>
        <p:nvSpPr>
          <p:cNvPr id="22531" name="TextBox 3"/>
          <p:cNvSpPr txBox="1">
            <a:spLocks noChangeArrowheads="1"/>
          </p:cNvSpPr>
          <p:nvPr/>
        </p:nvSpPr>
        <p:spPr bwMode="auto">
          <a:xfrm>
            <a:off x="7924800" y="6488113"/>
            <a:ext cx="1192213" cy="369887"/>
          </a:xfrm>
          <a:prstGeom prst="rect">
            <a:avLst/>
          </a:prstGeom>
          <a:noFill/>
          <a:ln w="9525">
            <a:noFill/>
            <a:miter lim="800000"/>
            <a:headEnd/>
            <a:tailEnd/>
          </a:ln>
        </p:spPr>
        <p:txBody>
          <a:bodyPr wrap="none">
            <a:spAutoFit/>
          </a:bodyPr>
          <a:lstStyle/>
          <a:p>
            <a:r>
              <a:rPr lang="en-US">
                <a:latin typeface="Calibri" pitchFamily="34" charset="0"/>
              </a:rPr>
              <a:t>SCAR 2009</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Text Box 2"/>
          <p:cNvSpPr txBox="1">
            <a:spLocks noChangeArrowheads="1"/>
          </p:cNvSpPr>
          <p:nvPr/>
        </p:nvSpPr>
        <p:spPr bwMode="auto">
          <a:xfrm>
            <a:off x="517525" y="390525"/>
            <a:ext cx="8042275" cy="946150"/>
          </a:xfrm>
          <a:prstGeom prst="rect">
            <a:avLst/>
          </a:prstGeom>
          <a:noFill/>
          <a:ln w="9525">
            <a:noFill/>
            <a:miter lim="800000"/>
            <a:headEnd/>
            <a:tailEnd/>
          </a:ln>
        </p:spPr>
        <p:txBody>
          <a:bodyPr>
            <a:spAutoFit/>
          </a:bodyPr>
          <a:lstStyle/>
          <a:p>
            <a:r>
              <a:rPr lang="en-US" sz="2800">
                <a:solidFill>
                  <a:schemeClr val="accent2"/>
                </a:solidFill>
              </a:rPr>
              <a:t>Projected globally-averaged sea level rise by the end of the 21st century</a:t>
            </a:r>
          </a:p>
        </p:txBody>
      </p:sp>
      <p:sp>
        <p:nvSpPr>
          <p:cNvPr id="510978"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a:r>
              <a:rPr lang="en-US" sz="2800">
                <a:latin typeface="Times" pitchFamily="18" charset="0"/>
              </a:rPr>
              <a:t>meters</a:t>
            </a:r>
          </a:p>
        </p:txBody>
      </p:sp>
      <p:sp>
        <p:nvSpPr>
          <p:cNvPr id="510979" name="Rectangle 4"/>
          <p:cNvSpPr>
            <a:spLocks noChangeArrowheads="1"/>
          </p:cNvSpPr>
          <p:nvPr/>
        </p:nvSpPr>
        <p:spPr bwMode="auto">
          <a:xfrm>
            <a:off x="406400" y="355600"/>
            <a:ext cx="8293100" cy="6146800"/>
          </a:xfrm>
          <a:prstGeom prst="rect">
            <a:avLst/>
          </a:prstGeom>
          <a:solidFill>
            <a:schemeClr val="bg1"/>
          </a:solidFill>
          <a:ln w="9525">
            <a:solidFill>
              <a:schemeClr val="tx1"/>
            </a:solidFill>
            <a:miter lim="800000"/>
            <a:headEnd/>
            <a:tailEnd/>
          </a:ln>
        </p:spPr>
        <p:txBody>
          <a:bodyPr wrap="none" anchor="ctr"/>
          <a:lstStyle/>
          <a:p>
            <a:pPr algn="ctr"/>
            <a:endParaRPr lang="en-US" sz="2800">
              <a:latin typeface="Times" pitchFamily="18" charset="0"/>
            </a:endParaRPr>
          </a:p>
        </p:txBody>
      </p:sp>
      <p:pic>
        <p:nvPicPr>
          <p:cNvPr id="510980" name="Picture 5"/>
          <p:cNvPicPr>
            <a:picLocks noChangeAspect="1" noChangeArrowheads="1"/>
          </p:cNvPicPr>
          <p:nvPr/>
        </p:nvPicPr>
        <p:blipFill>
          <a:blip r:embed="rId3"/>
          <a:srcRect/>
          <a:stretch>
            <a:fillRect/>
          </a:stretch>
        </p:blipFill>
        <p:spPr bwMode="auto">
          <a:xfrm>
            <a:off x="3619500" y="927100"/>
            <a:ext cx="4521200" cy="5257800"/>
          </a:xfrm>
          <a:prstGeom prst="rect">
            <a:avLst/>
          </a:prstGeom>
          <a:noFill/>
          <a:ln w="9525">
            <a:noFill/>
            <a:miter lim="800000"/>
            <a:headEnd/>
            <a:tailEnd/>
          </a:ln>
        </p:spPr>
      </p:pic>
      <p:pic>
        <p:nvPicPr>
          <p:cNvPr id="510981" name="Picture 6"/>
          <p:cNvPicPr>
            <a:picLocks noChangeAspect="1" noChangeArrowheads="1"/>
          </p:cNvPicPr>
          <p:nvPr/>
        </p:nvPicPr>
        <p:blipFill>
          <a:blip r:embed="rId4"/>
          <a:srcRect/>
          <a:stretch>
            <a:fillRect/>
          </a:stretch>
        </p:blipFill>
        <p:spPr bwMode="auto">
          <a:xfrm>
            <a:off x="1676400" y="1911350"/>
            <a:ext cx="2489200" cy="4127500"/>
          </a:xfrm>
          <a:prstGeom prst="rect">
            <a:avLst/>
          </a:prstGeom>
          <a:noFill/>
          <a:ln w="9525">
            <a:noFill/>
            <a:miter lim="800000"/>
            <a:headEnd/>
            <a:tailEnd/>
          </a:ln>
        </p:spPr>
      </p:pic>
      <p:sp>
        <p:nvSpPr>
          <p:cNvPr id="510982" name="Text Box 7"/>
          <p:cNvSpPr txBox="1">
            <a:spLocks noChangeArrowheads="1"/>
          </p:cNvSpPr>
          <p:nvPr/>
        </p:nvSpPr>
        <p:spPr bwMode="auto">
          <a:xfrm>
            <a:off x="1038225" y="6029325"/>
            <a:ext cx="8042275" cy="366713"/>
          </a:xfrm>
          <a:prstGeom prst="rect">
            <a:avLst/>
          </a:prstGeom>
          <a:noFill/>
          <a:ln w="9525">
            <a:noFill/>
            <a:miter lim="800000"/>
            <a:headEnd/>
            <a:tailEnd/>
          </a:ln>
        </p:spPr>
        <p:txBody>
          <a:bodyPr>
            <a:spAutoFit/>
          </a:bodyPr>
          <a:lstStyle/>
          <a:p>
            <a:r>
              <a:rPr lang="en-US" b="1"/>
              <a:t>Source: IPCC </a:t>
            </a:r>
            <a:r>
              <a:rPr lang="en-US" b="1" i="1"/>
              <a:t>Summary for Policy Makers,</a:t>
            </a:r>
            <a:r>
              <a:rPr lang="en-US" b="1"/>
              <a:t> February 2007</a:t>
            </a:r>
          </a:p>
        </p:txBody>
      </p:sp>
      <p:sp>
        <p:nvSpPr>
          <p:cNvPr id="510983" name="Text Box 8"/>
          <p:cNvSpPr txBox="1">
            <a:spLocks noChangeArrowheads="1"/>
          </p:cNvSpPr>
          <p:nvPr/>
        </p:nvSpPr>
        <p:spPr bwMode="auto">
          <a:xfrm>
            <a:off x="6448425" y="5475288"/>
            <a:ext cx="1116013" cy="457200"/>
          </a:xfrm>
          <a:prstGeom prst="rect">
            <a:avLst/>
          </a:prstGeom>
          <a:noFill/>
          <a:ln w="9525">
            <a:noFill/>
            <a:miter lim="800000"/>
            <a:headEnd/>
            <a:tailEnd/>
          </a:ln>
        </p:spPr>
        <p:txBody>
          <a:bodyPr wrap="none">
            <a:spAutoFit/>
          </a:bodyPr>
          <a:lstStyle/>
          <a:p>
            <a:r>
              <a:rPr lang="en-US"/>
              <a:t>meters</a:t>
            </a:r>
          </a:p>
        </p:txBody>
      </p:sp>
      <p:sp>
        <p:nvSpPr>
          <p:cNvPr id="510984" name="Rectangle 9"/>
          <p:cNvSpPr>
            <a:spLocks noChangeArrowheads="1"/>
          </p:cNvSpPr>
          <p:nvPr/>
        </p:nvSpPr>
        <p:spPr bwMode="auto">
          <a:xfrm>
            <a:off x="3606800" y="838200"/>
            <a:ext cx="723900" cy="6731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510985" name="Text Box 10"/>
          <p:cNvSpPr txBox="1">
            <a:spLocks noChangeArrowheads="1"/>
          </p:cNvSpPr>
          <p:nvPr/>
        </p:nvSpPr>
        <p:spPr bwMode="auto">
          <a:xfrm>
            <a:off x="517525" y="390525"/>
            <a:ext cx="8042275" cy="946150"/>
          </a:xfrm>
          <a:prstGeom prst="rect">
            <a:avLst/>
          </a:prstGeom>
          <a:noFill/>
          <a:ln w="9525">
            <a:noFill/>
            <a:miter lim="800000"/>
            <a:headEnd/>
            <a:tailEnd/>
          </a:ln>
        </p:spPr>
        <p:txBody>
          <a:bodyPr>
            <a:spAutoFit/>
          </a:bodyPr>
          <a:lstStyle/>
          <a:p>
            <a:r>
              <a:rPr lang="en-US" sz="2800">
                <a:solidFill>
                  <a:schemeClr val="accent2"/>
                </a:solidFill>
              </a:rPr>
              <a:t>Projected globally-averaged sea level rise by the end of the 21st century</a:t>
            </a:r>
          </a:p>
        </p:txBody>
      </p:sp>
      <p:sp>
        <p:nvSpPr>
          <p:cNvPr id="510986" name="Oval 13"/>
          <p:cNvSpPr>
            <a:spLocks noChangeArrowheads="1"/>
          </p:cNvSpPr>
          <p:nvPr/>
        </p:nvSpPr>
        <p:spPr bwMode="auto">
          <a:xfrm>
            <a:off x="4025900" y="1663700"/>
            <a:ext cx="3721100" cy="1244600"/>
          </a:xfrm>
          <a:prstGeom prst="ellipse">
            <a:avLst/>
          </a:prstGeom>
          <a:noFill/>
          <a:ln w="38100">
            <a:solidFill>
              <a:srgbClr val="CC0000"/>
            </a:solidFill>
            <a:round/>
            <a:headEnd/>
            <a:tailEnd/>
          </a:ln>
        </p:spPr>
        <p:txBody>
          <a:bodyPr wrap="none" anchor="ctr"/>
          <a:lstStyle/>
          <a:p>
            <a:endParaRPr lang="en-US">
              <a:latin typeface="Calibri" pitchFamily="34" charset="0"/>
            </a:endParaRPr>
          </a:p>
        </p:txBody>
      </p:sp>
      <p:sp>
        <p:nvSpPr>
          <p:cNvPr id="510987" name="Text Box 14"/>
          <p:cNvSpPr txBox="1">
            <a:spLocks noChangeArrowheads="1"/>
          </p:cNvSpPr>
          <p:nvPr/>
        </p:nvSpPr>
        <p:spPr bwMode="auto">
          <a:xfrm>
            <a:off x="1757363" y="1422400"/>
            <a:ext cx="1327150" cy="519113"/>
          </a:xfrm>
          <a:prstGeom prst="rect">
            <a:avLst/>
          </a:prstGeom>
          <a:noFill/>
          <a:ln w="9525">
            <a:noFill/>
            <a:miter lim="800000"/>
            <a:headEnd/>
            <a:tailEnd/>
          </a:ln>
        </p:spPr>
        <p:txBody>
          <a:bodyPr>
            <a:spAutoFit/>
          </a:bodyPr>
          <a:lstStyle/>
          <a:p>
            <a:pPr>
              <a:spcBef>
                <a:spcPct val="50000"/>
              </a:spcBef>
            </a:pPr>
            <a:r>
              <a:rPr lang="en-US" sz="2800" b="1" i="1">
                <a:solidFill>
                  <a:srgbClr val="CC0000"/>
                </a:solidFill>
              </a:rPr>
              <a:t>Note!</a:t>
            </a:r>
          </a:p>
        </p:txBody>
      </p:sp>
      <p:sp>
        <p:nvSpPr>
          <p:cNvPr id="510988" name="Line 15"/>
          <p:cNvSpPr>
            <a:spLocks noChangeShapeType="1"/>
          </p:cNvSpPr>
          <p:nvPr/>
        </p:nvSpPr>
        <p:spPr bwMode="auto">
          <a:xfrm>
            <a:off x="2882900" y="1790700"/>
            <a:ext cx="1066800" cy="330200"/>
          </a:xfrm>
          <a:prstGeom prst="line">
            <a:avLst/>
          </a:prstGeom>
          <a:noFill/>
          <a:ln w="38100">
            <a:solidFill>
              <a:srgbClr val="CC0000"/>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5" name="Picture 1" descr="321_1340_F1.jpeg"/>
          <p:cNvPicPr>
            <a:picLocks noChangeAspect="1"/>
          </p:cNvPicPr>
          <p:nvPr/>
        </p:nvPicPr>
        <p:blipFill>
          <a:blip r:embed="rId3"/>
          <a:srcRect/>
          <a:stretch>
            <a:fillRect/>
          </a:stretch>
        </p:blipFill>
        <p:spPr bwMode="auto">
          <a:xfrm>
            <a:off x="0" y="0"/>
            <a:ext cx="5340350" cy="6858000"/>
          </a:xfrm>
          <a:prstGeom prst="rect">
            <a:avLst/>
          </a:prstGeom>
          <a:noFill/>
          <a:ln w="9525">
            <a:noFill/>
            <a:miter lim="800000"/>
            <a:headEnd/>
            <a:tailEnd/>
          </a:ln>
        </p:spPr>
      </p:pic>
      <p:sp>
        <p:nvSpPr>
          <p:cNvPr id="513026" name="TextBox 3"/>
          <p:cNvSpPr txBox="1">
            <a:spLocks noChangeArrowheads="1"/>
          </p:cNvSpPr>
          <p:nvPr/>
        </p:nvSpPr>
        <p:spPr bwMode="auto">
          <a:xfrm>
            <a:off x="7343775" y="6488113"/>
            <a:ext cx="1787525" cy="611187"/>
          </a:xfrm>
          <a:prstGeom prst="rect">
            <a:avLst/>
          </a:prstGeom>
          <a:noFill/>
          <a:ln w="9525">
            <a:noFill/>
            <a:miter lim="800000"/>
            <a:headEnd/>
            <a:tailEnd/>
          </a:ln>
        </p:spPr>
        <p:txBody>
          <a:bodyPr wrap="none">
            <a:spAutoFit/>
          </a:bodyPr>
          <a:lstStyle/>
          <a:p>
            <a:r>
              <a:rPr lang="en-US" sz="1600">
                <a:latin typeface="Calibri" pitchFamily="34" charset="0"/>
              </a:rPr>
              <a:t>Pfeffer et al. 2008</a:t>
            </a:r>
          </a:p>
          <a:p>
            <a:endParaRPr lang="en-US">
              <a:latin typeface="Calibri" pitchFamily="34" charset="0"/>
            </a:endParaRPr>
          </a:p>
        </p:txBody>
      </p:sp>
      <p:sp>
        <p:nvSpPr>
          <p:cNvPr id="513027" name="TextBox 3"/>
          <p:cNvSpPr txBox="1">
            <a:spLocks noChangeArrowheads="1"/>
          </p:cNvSpPr>
          <p:nvPr/>
        </p:nvSpPr>
        <p:spPr bwMode="auto">
          <a:xfrm>
            <a:off x="5410200" y="1828800"/>
            <a:ext cx="3352800" cy="1552575"/>
          </a:xfrm>
          <a:prstGeom prst="rect">
            <a:avLst/>
          </a:prstGeom>
          <a:noFill/>
          <a:ln w="9525">
            <a:noFill/>
            <a:miter lim="800000"/>
            <a:headEnd/>
            <a:tailEnd/>
          </a:ln>
        </p:spPr>
        <p:txBody>
          <a:bodyPr wrap="none">
            <a:spAutoFit/>
          </a:bodyPr>
          <a:lstStyle/>
          <a:p>
            <a:r>
              <a:rPr lang="en-US" sz="2400">
                <a:latin typeface="Calibri" pitchFamily="34" charset="0"/>
              </a:rPr>
              <a:t>Rates of glacial motion </a:t>
            </a:r>
          </a:p>
          <a:p>
            <a:r>
              <a:rPr lang="en-US" sz="2400">
                <a:latin typeface="Calibri" pitchFamily="34" charset="0"/>
              </a:rPr>
              <a:t>and locations of outlet</a:t>
            </a:r>
          </a:p>
          <a:p>
            <a:r>
              <a:rPr lang="en-US" sz="2400">
                <a:latin typeface="Calibri" pitchFamily="34" charset="0"/>
              </a:rPr>
              <a:t>glaciers with terrestrial </a:t>
            </a:r>
          </a:p>
          <a:p>
            <a:r>
              <a:rPr lang="en-US" sz="2400">
                <a:latin typeface="Calibri" pitchFamily="34" charset="0"/>
              </a:rPr>
              <a:t>and marine termini</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Picture 1" descr="Copenhagen_Diagnosis_sea level.jpg"/>
          <p:cNvPicPr>
            <a:picLocks noChangeAspect="1"/>
          </p:cNvPicPr>
          <p:nvPr/>
        </p:nvPicPr>
        <p:blipFill>
          <a:blip r:embed="rId2"/>
          <a:srcRect/>
          <a:stretch>
            <a:fillRect/>
          </a:stretch>
        </p:blipFill>
        <p:spPr bwMode="auto">
          <a:xfrm>
            <a:off x="171450" y="304800"/>
            <a:ext cx="8743950" cy="56388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TextBox 1"/>
          <p:cNvSpPr txBox="1">
            <a:spLocks noChangeArrowheads="1"/>
          </p:cNvSpPr>
          <p:nvPr/>
        </p:nvSpPr>
        <p:spPr bwMode="auto">
          <a:xfrm>
            <a:off x="990600" y="1066800"/>
            <a:ext cx="7504113" cy="3290888"/>
          </a:xfrm>
          <a:prstGeom prst="rect">
            <a:avLst/>
          </a:prstGeom>
          <a:noFill/>
          <a:ln w="9525">
            <a:noFill/>
            <a:miter lim="800000"/>
            <a:headEnd/>
            <a:tailEnd/>
          </a:ln>
        </p:spPr>
        <p:txBody>
          <a:bodyPr wrap="none">
            <a:spAutoFit/>
          </a:bodyPr>
          <a:lstStyle/>
          <a:p>
            <a:r>
              <a:rPr lang="en-US" sz="3200">
                <a:latin typeface="Calibri" pitchFamily="34" charset="0"/>
              </a:rPr>
              <a:t>“On the basis of calculations presented </a:t>
            </a:r>
          </a:p>
          <a:p>
            <a:r>
              <a:rPr lang="en-US" sz="3200">
                <a:latin typeface="Calibri" pitchFamily="34" charset="0"/>
              </a:rPr>
              <a:t>here, we suggest that an improved </a:t>
            </a:r>
          </a:p>
          <a:p>
            <a:r>
              <a:rPr lang="en-US" sz="3200">
                <a:latin typeface="Calibri" pitchFamily="34" charset="0"/>
              </a:rPr>
              <a:t>estimate of the range of sea level rise to </a:t>
            </a:r>
          </a:p>
          <a:p>
            <a:r>
              <a:rPr lang="en-US" sz="3200">
                <a:latin typeface="Calibri" pitchFamily="34" charset="0"/>
              </a:rPr>
              <a:t>2100 including increased ice dynamics </a:t>
            </a:r>
          </a:p>
          <a:p>
            <a:r>
              <a:rPr lang="en-US" sz="3200">
                <a:latin typeface="Calibri" pitchFamily="34" charset="0"/>
              </a:rPr>
              <a:t>lies between 0.8 and 2.0 meters </a:t>
            </a:r>
          </a:p>
          <a:p>
            <a:r>
              <a:rPr lang="en-US" sz="3200">
                <a:latin typeface="Calibri" pitchFamily="34" charset="0"/>
              </a:rPr>
              <a:t>[31 – 78 inches].”</a:t>
            </a:r>
          </a:p>
          <a:p>
            <a:endParaRPr lang="en-US">
              <a:latin typeface="Calibri" pitchFamily="34" charset="0"/>
            </a:endParaRPr>
          </a:p>
        </p:txBody>
      </p:sp>
      <p:sp>
        <p:nvSpPr>
          <p:cNvPr id="516098" name="TextBox 2"/>
          <p:cNvSpPr txBox="1">
            <a:spLocks noChangeArrowheads="1"/>
          </p:cNvSpPr>
          <p:nvPr/>
        </p:nvSpPr>
        <p:spPr bwMode="auto">
          <a:xfrm>
            <a:off x="7140575" y="6477000"/>
            <a:ext cx="1787525" cy="611188"/>
          </a:xfrm>
          <a:prstGeom prst="rect">
            <a:avLst/>
          </a:prstGeom>
          <a:noFill/>
          <a:ln w="9525">
            <a:noFill/>
            <a:miter lim="800000"/>
            <a:headEnd/>
            <a:tailEnd/>
          </a:ln>
        </p:spPr>
        <p:txBody>
          <a:bodyPr wrap="none">
            <a:spAutoFit/>
          </a:bodyPr>
          <a:lstStyle/>
          <a:p>
            <a:r>
              <a:rPr lang="en-US" sz="1600">
                <a:latin typeface="Calibri" pitchFamily="34" charset="0"/>
              </a:rPr>
              <a:t>Pfeffer et al. 2008</a:t>
            </a: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7122" name="Picture 1" descr="Cape Wild.jpg"/>
          <p:cNvPicPr>
            <a:picLocks noChangeAspect="1"/>
          </p:cNvPicPr>
          <p:nvPr/>
        </p:nvPicPr>
        <p:blipFill>
          <a:blip r:embed="rId3">
            <a:lum bright="4000"/>
          </a:blip>
          <a:srcRect/>
          <a:stretch>
            <a:fillRect/>
          </a:stretch>
        </p:blipFill>
        <p:spPr bwMode="auto">
          <a:xfrm>
            <a:off x="0" y="-60325"/>
            <a:ext cx="9144000" cy="6080125"/>
          </a:xfrm>
          <a:prstGeom prst="rect">
            <a:avLst/>
          </a:prstGeom>
          <a:noFill/>
          <a:ln w="9525">
            <a:noFill/>
            <a:miter lim="800000"/>
            <a:headEnd/>
            <a:tailEnd/>
          </a:ln>
        </p:spPr>
      </p:pic>
      <p:sp>
        <p:nvSpPr>
          <p:cNvPr id="517123" name="TextBox 2"/>
          <p:cNvSpPr txBox="1">
            <a:spLocks noChangeArrowheads="1"/>
          </p:cNvSpPr>
          <p:nvPr/>
        </p:nvSpPr>
        <p:spPr bwMode="auto">
          <a:xfrm>
            <a:off x="3927475" y="36513"/>
            <a:ext cx="4987925" cy="1230312"/>
          </a:xfrm>
          <a:prstGeom prst="rect">
            <a:avLst/>
          </a:prstGeom>
          <a:noFill/>
          <a:ln w="9525">
            <a:noFill/>
            <a:miter lim="800000"/>
            <a:headEnd/>
            <a:tailEnd/>
          </a:ln>
        </p:spPr>
        <p:txBody>
          <a:bodyPr wrap="none">
            <a:spAutoFit/>
          </a:bodyPr>
          <a:lstStyle/>
          <a:p>
            <a:r>
              <a:rPr lang="en-US" sz="2800">
                <a:latin typeface="Calibri" pitchFamily="34" charset="0"/>
              </a:rPr>
              <a:t>Observed and Anticipated</a:t>
            </a:r>
          </a:p>
          <a:p>
            <a:r>
              <a:rPr lang="en-US" sz="2800">
                <a:latin typeface="Calibri" pitchFamily="34" charset="0"/>
              </a:rPr>
              <a:t>                Climate Change Impacts</a:t>
            </a:r>
          </a:p>
          <a:p>
            <a:endParaRPr lang="en-US">
              <a:latin typeface="Calibri" pitchFamily="34" charset="0"/>
            </a:endParaRPr>
          </a:p>
        </p:txBody>
      </p:sp>
      <p:sp>
        <p:nvSpPr>
          <p:cNvPr id="517124" name="TextBox 3"/>
          <p:cNvSpPr txBox="1">
            <a:spLocks noChangeArrowheads="1"/>
          </p:cNvSpPr>
          <p:nvPr/>
        </p:nvSpPr>
        <p:spPr bwMode="auto">
          <a:xfrm>
            <a:off x="5783263" y="1028700"/>
            <a:ext cx="2446337" cy="646113"/>
          </a:xfrm>
          <a:prstGeom prst="rect">
            <a:avLst/>
          </a:prstGeom>
          <a:noFill/>
          <a:ln w="9525">
            <a:noFill/>
            <a:miter lim="800000"/>
            <a:headEnd/>
            <a:tailEnd/>
          </a:ln>
        </p:spPr>
        <p:txBody>
          <a:bodyPr wrap="none">
            <a:spAutoFit/>
          </a:bodyPr>
          <a:lstStyle/>
          <a:p>
            <a:r>
              <a:rPr lang="en-US">
                <a:latin typeface="Calibri" pitchFamily="34" charset="0"/>
              </a:rPr>
              <a:t>James J. McCarthy</a:t>
            </a:r>
          </a:p>
          <a:p>
            <a:r>
              <a:rPr lang="en-US">
                <a:latin typeface="Calibri" pitchFamily="34" charset="0"/>
              </a:rPr>
              <a:t>          Harvard University</a:t>
            </a:r>
          </a:p>
        </p:txBody>
      </p:sp>
      <p:sp>
        <p:nvSpPr>
          <p:cNvPr id="517125" name="TextBox 4"/>
          <p:cNvSpPr txBox="1">
            <a:spLocks noChangeArrowheads="1"/>
          </p:cNvSpPr>
          <p:nvPr/>
        </p:nvSpPr>
        <p:spPr bwMode="auto">
          <a:xfrm>
            <a:off x="0" y="5562600"/>
            <a:ext cx="1641475" cy="369888"/>
          </a:xfrm>
          <a:prstGeom prst="rect">
            <a:avLst/>
          </a:prstGeom>
          <a:noFill/>
          <a:ln w="9525">
            <a:noFill/>
            <a:miter lim="800000"/>
            <a:headEnd/>
            <a:tailEnd/>
          </a:ln>
        </p:spPr>
        <p:txBody>
          <a:bodyPr wrap="none">
            <a:spAutoFit/>
          </a:bodyPr>
          <a:lstStyle/>
          <a:p>
            <a:r>
              <a:rPr lang="en-US">
                <a:latin typeface="Calibri" pitchFamily="34" charset="0"/>
              </a:rPr>
              <a:t>23 August 2010</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530225" y="1447800"/>
            <a:ext cx="7634288" cy="4432300"/>
          </a:xfrm>
          <a:prstGeom prst="rect">
            <a:avLst/>
          </a:prstGeom>
          <a:noFill/>
          <a:ln w="9525">
            <a:noFill/>
            <a:miter lim="800000"/>
            <a:headEnd/>
            <a:tailEnd/>
          </a:ln>
        </p:spPr>
        <p:txBody>
          <a:bodyPr wrap="none">
            <a:spAutoFit/>
          </a:bodyPr>
          <a:lstStyle/>
          <a:p>
            <a:r>
              <a:rPr lang="en-US" sz="2400">
                <a:solidFill>
                  <a:srgbClr val="000000"/>
                </a:solidFill>
                <a:latin typeface="Calibri" pitchFamily="34" charset="0"/>
              </a:rPr>
              <a:t>• Sea ice is projected to shrink (at different rates) in both </a:t>
            </a:r>
          </a:p>
          <a:p>
            <a:r>
              <a:rPr lang="en-US" sz="2400">
                <a:solidFill>
                  <a:srgbClr val="000000"/>
                </a:solidFill>
                <a:latin typeface="Calibri" pitchFamily="34" charset="0"/>
              </a:rPr>
              <a:t>  the Arctic and Antarctic under all model simulations.</a:t>
            </a:r>
          </a:p>
          <a:p>
            <a:endParaRPr lang="en-US" sz="2400">
              <a:solidFill>
                <a:srgbClr val="000000"/>
              </a:solidFill>
              <a:latin typeface="Calibri" pitchFamily="34" charset="0"/>
            </a:endParaRPr>
          </a:p>
          <a:p>
            <a:r>
              <a:rPr lang="en-US" sz="2400">
                <a:solidFill>
                  <a:srgbClr val="000000"/>
                </a:solidFill>
                <a:latin typeface="Calibri" pitchFamily="34" charset="0"/>
              </a:rPr>
              <a:t>• There has been a sharp decline in Arctic multi-year sea ice </a:t>
            </a:r>
          </a:p>
          <a:p>
            <a:endParaRPr lang="en-US" sz="2400">
              <a:solidFill>
                <a:schemeClr val="bg1"/>
              </a:solidFill>
              <a:latin typeface="Calibri" pitchFamily="34" charset="0"/>
            </a:endParaRPr>
          </a:p>
          <a:p>
            <a:r>
              <a:rPr lang="en-US" sz="2400">
                <a:solidFill>
                  <a:srgbClr val="000000"/>
                </a:solidFill>
                <a:latin typeface="Calibri" pitchFamily="34" charset="0"/>
              </a:rPr>
              <a:t>• Some projections show that by mid century, late-summer </a:t>
            </a:r>
          </a:p>
          <a:p>
            <a:r>
              <a:rPr lang="en-US" sz="2400">
                <a:solidFill>
                  <a:srgbClr val="000000"/>
                </a:solidFill>
                <a:latin typeface="Calibri" pitchFamily="34" charset="0"/>
              </a:rPr>
              <a:t>  Arctic sea ice will disappear almost entirely.</a:t>
            </a:r>
          </a:p>
          <a:p>
            <a:endParaRPr lang="en-US" sz="2400">
              <a:solidFill>
                <a:srgbClr val="000000"/>
              </a:solidFill>
              <a:latin typeface="Calibri" pitchFamily="34" charset="0"/>
            </a:endParaRPr>
          </a:p>
          <a:p>
            <a:r>
              <a:rPr lang="en-US" sz="2400">
                <a:solidFill>
                  <a:srgbClr val="000000"/>
                </a:solidFill>
                <a:latin typeface="Calibri" pitchFamily="34" charset="0"/>
              </a:rPr>
              <a:t>• Glaciers are shrinking on all continents, and losses of ice </a:t>
            </a:r>
          </a:p>
          <a:p>
            <a:r>
              <a:rPr lang="en-US" sz="2400">
                <a:solidFill>
                  <a:srgbClr val="000000"/>
                </a:solidFill>
                <a:latin typeface="Calibri" pitchFamily="34" charset="0"/>
              </a:rPr>
              <a:t>  from Greenland and Antarctica have potential to raise sea </a:t>
            </a:r>
          </a:p>
          <a:p>
            <a:r>
              <a:rPr lang="en-US" sz="2400">
                <a:solidFill>
                  <a:srgbClr val="000000"/>
                </a:solidFill>
                <a:latin typeface="Calibri" pitchFamily="34" charset="0"/>
              </a:rPr>
              <a:t>  level substantially within this century</a:t>
            </a:r>
          </a:p>
          <a:p>
            <a:r>
              <a:rPr lang="en-US">
                <a:latin typeface="Calibri" pitchFamily="34" charset="0"/>
              </a:rPr>
              <a:t> </a:t>
            </a:r>
          </a:p>
        </p:txBody>
      </p:sp>
      <p:sp>
        <p:nvSpPr>
          <p:cNvPr id="24578" name="TextBox 2"/>
          <p:cNvSpPr txBox="1">
            <a:spLocks noChangeArrowheads="1"/>
          </p:cNvSpPr>
          <p:nvPr/>
        </p:nvSpPr>
        <p:spPr bwMode="auto">
          <a:xfrm>
            <a:off x="838200" y="228600"/>
            <a:ext cx="7750175" cy="954088"/>
          </a:xfrm>
          <a:prstGeom prst="rect">
            <a:avLst/>
          </a:prstGeom>
          <a:noFill/>
          <a:ln w="9525">
            <a:noFill/>
            <a:miter lim="800000"/>
            <a:headEnd/>
            <a:tailEnd/>
          </a:ln>
        </p:spPr>
        <p:txBody>
          <a:bodyPr wrap="none">
            <a:spAutoFit/>
          </a:bodyPr>
          <a:lstStyle/>
          <a:p>
            <a:r>
              <a:rPr lang="en-US" sz="2800" b="1">
                <a:latin typeface="Calibri" pitchFamily="34" charset="0"/>
              </a:rPr>
              <a:t>A warmer Earth will have less ice, less snow </a:t>
            </a:r>
          </a:p>
          <a:p>
            <a:r>
              <a:rPr lang="en-US" sz="2800" b="1">
                <a:latin typeface="Calibri" pitchFamily="34" charset="0"/>
              </a:rPr>
              <a:t>and less frozen ground</a:t>
            </a: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2057400" y="-152400"/>
            <a:ext cx="5791200" cy="990600"/>
          </a:xfrm>
        </p:spPr>
        <p:txBody>
          <a:bodyPr/>
          <a:lstStyle/>
          <a:p>
            <a:pPr eaLnBrk="1" hangingPunct="1"/>
            <a:r>
              <a:rPr lang="en-US" sz="2700" b="1" smtClean="0">
                <a:solidFill>
                  <a:schemeClr val="accent2"/>
                </a:solidFill>
                <a:latin typeface="Times New Roman" pitchFamily="18" charset="0"/>
              </a:rPr>
              <a:t>A longer record for Arctic Sea Ice</a:t>
            </a:r>
            <a:endParaRPr lang="en-US" sz="4800" b="1" smtClean="0">
              <a:latin typeface="Times New Roman" pitchFamily="18" charset="0"/>
            </a:endParaRPr>
          </a:p>
        </p:txBody>
      </p:sp>
      <p:grpSp>
        <p:nvGrpSpPr>
          <p:cNvPr id="25602" name="Group 4"/>
          <p:cNvGrpSpPr>
            <a:grpSpLocks/>
          </p:cNvGrpSpPr>
          <p:nvPr/>
        </p:nvGrpSpPr>
        <p:grpSpPr bwMode="auto">
          <a:xfrm>
            <a:off x="0" y="152400"/>
            <a:ext cx="1600200" cy="2408238"/>
            <a:chOff x="0" y="96"/>
            <a:chExt cx="1008" cy="1517"/>
          </a:xfrm>
        </p:grpSpPr>
        <p:pic>
          <p:nvPicPr>
            <p:cNvPr id="25607" name="Picture 5" descr="ACIA Cover Final"/>
            <p:cNvPicPr>
              <a:picLocks noChangeAspect="1" noChangeArrowheads="1"/>
            </p:cNvPicPr>
            <p:nvPr/>
          </p:nvPicPr>
          <p:blipFill>
            <a:blip r:embed="rId3"/>
            <a:srcRect/>
            <a:stretch>
              <a:fillRect/>
            </a:stretch>
          </p:blipFill>
          <p:spPr bwMode="auto">
            <a:xfrm>
              <a:off x="96" y="96"/>
              <a:ext cx="864" cy="1298"/>
            </a:xfrm>
            <a:prstGeom prst="rect">
              <a:avLst/>
            </a:prstGeom>
            <a:noFill/>
            <a:ln w="9525">
              <a:noFill/>
              <a:miter lim="800000"/>
              <a:headEnd/>
              <a:tailEnd/>
            </a:ln>
          </p:spPr>
        </p:pic>
        <p:sp>
          <p:nvSpPr>
            <p:cNvPr id="25608" name="Text Box 6"/>
            <p:cNvSpPr txBox="1">
              <a:spLocks noChangeArrowheads="1"/>
            </p:cNvSpPr>
            <p:nvPr/>
          </p:nvSpPr>
          <p:spPr bwMode="auto">
            <a:xfrm>
              <a:off x="0" y="1440"/>
              <a:ext cx="1008" cy="173"/>
            </a:xfrm>
            <a:prstGeom prst="rect">
              <a:avLst/>
            </a:prstGeom>
            <a:noFill/>
            <a:ln w="9525">
              <a:noFill/>
              <a:miter lim="800000"/>
              <a:headEnd/>
              <a:tailEnd/>
            </a:ln>
          </p:spPr>
          <p:txBody>
            <a:bodyPr>
              <a:spAutoFit/>
            </a:bodyPr>
            <a:lstStyle/>
            <a:p>
              <a:pPr algn="ctr">
                <a:spcBef>
                  <a:spcPct val="50000"/>
                </a:spcBef>
              </a:pPr>
              <a:r>
                <a:rPr lang="en-US" sz="1200" b="1" i="1">
                  <a:latin typeface="Times New Roman" pitchFamily="18" charset="0"/>
                  <a:ea typeface="ヒラギノ角ゴ Pro W3"/>
                  <a:cs typeface="ヒラギノ角ゴ Pro W3"/>
                </a:rPr>
                <a:t>The Scientific Report</a:t>
              </a:r>
            </a:p>
          </p:txBody>
        </p:sp>
      </p:grpSp>
      <p:pic>
        <p:nvPicPr>
          <p:cNvPr id="25603" name="Picture 7" descr="ObsSeaIce1900-03"/>
          <p:cNvPicPr>
            <a:picLocks noChangeAspect="1" noChangeArrowheads="1"/>
          </p:cNvPicPr>
          <p:nvPr/>
        </p:nvPicPr>
        <p:blipFill>
          <a:blip r:embed="rId4"/>
          <a:srcRect/>
          <a:stretch>
            <a:fillRect/>
          </a:stretch>
        </p:blipFill>
        <p:spPr bwMode="auto">
          <a:xfrm>
            <a:off x="1828800" y="754063"/>
            <a:ext cx="6705600" cy="5189537"/>
          </a:xfrm>
          <a:prstGeom prst="rect">
            <a:avLst/>
          </a:prstGeom>
          <a:noFill/>
          <a:ln w="9525">
            <a:noFill/>
            <a:miter lim="800000"/>
            <a:headEnd/>
            <a:tailEnd/>
          </a:ln>
        </p:spPr>
      </p:pic>
      <p:sp>
        <p:nvSpPr>
          <p:cNvPr id="25604" name="Line 8"/>
          <p:cNvSpPr>
            <a:spLocks noChangeShapeType="1"/>
          </p:cNvSpPr>
          <p:nvPr/>
        </p:nvSpPr>
        <p:spPr bwMode="auto">
          <a:xfrm>
            <a:off x="5334000" y="2819400"/>
            <a:ext cx="0" cy="2133600"/>
          </a:xfrm>
          <a:prstGeom prst="line">
            <a:avLst/>
          </a:prstGeom>
          <a:noFill/>
          <a:ln w="38100" cmpd="dbl">
            <a:solidFill>
              <a:srgbClr val="000094"/>
            </a:solidFill>
            <a:round/>
            <a:headEnd/>
            <a:tailEnd/>
          </a:ln>
        </p:spPr>
        <p:txBody>
          <a:bodyPr wrap="none" anchor="ctr"/>
          <a:lstStyle/>
          <a:p>
            <a:endParaRPr lang="en-US"/>
          </a:p>
        </p:txBody>
      </p:sp>
      <p:sp>
        <p:nvSpPr>
          <p:cNvPr id="25605" name="Text Box 9"/>
          <p:cNvSpPr txBox="1">
            <a:spLocks noChangeArrowheads="1"/>
          </p:cNvSpPr>
          <p:nvPr/>
        </p:nvSpPr>
        <p:spPr bwMode="auto">
          <a:xfrm>
            <a:off x="5791200" y="2057400"/>
            <a:ext cx="3124200" cy="366713"/>
          </a:xfrm>
          <a:prstGeom prst="rect">
            <a:avLst/>
          </a:prstGeom>
          <a:noFill/>
          <a:ln w="9525">
            <a:noFill/>
            <a:miter lim="800000"/>
            <a:headEnd/>
            <a:tailEnd/>
          </a:ln>
        </p:spPr>
        <p:txBody>
          <a:bodyPr>
            <a:spAutoFit/>
          </a:bodyPr>
          <a:lstStyle/>
          <a:p>
            <a:pPr>
              <a:spcBef>
                <a:spcPct val="50000"/>
              </a:spcBef>
            </a:pPr>
            <a:r>
              <a:rPr lang="en-US" b="1">
                <a:solidFill>
                  <a:srgbClr val="000094"/>
                </a:solidFill>
                <a:latin typeface="Calibri" pitchFamily="34" charset="0"/>
                <a:ea typeface="ヒラギノ角ゴ Pro W3"/>
                <a:cs typeface="ヒラギノ角ゴ Pro W3"/>
              </a:rPr>
              <a:t>Decline begins ~ 1950</a:t>
            </a:r>
          </a:p>
        </p:txBody>
      </p:sp>
      <p:sp>
        <p:nvSpPr>
          <p:cNvPr id="25606" name="Line 10"/>
          <p:cNvSpPr>
            <a:spLocks noChangeShapeType="1"/>
          </p:cNvSpPr>
          <p:nvPr/>
        </p:nvSpPr>
        <p:spPr bwMode="auto">
          <a:xfrm flipV="1">
            <a:off x="5334000" y="2362200"/>
            <a:ext cx="457200" cy="381000"/>
          </a:xfrm>
          <a:prstGeom prst="line">
            <a:avLst/>
          </a:prstGeom>
          <a:noFill/>
          <a:ln w="38100" cmpd="dbl">
            <a:solidFill>
              <a:srgbClr val="000094"/>
            </a:solidFill>
            <a:round/>
            <a:headEnd type="triangle" w="med" len="me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NSIDC20100817_Figure2.png"/>
          <p:cNvPicPr>
            <a:picLocks noChangeAspect="1"/>
          </p:cNvPicPr>
          <p:nvPr/>
        </p:nvPicPr>
        <p:blipFill>
          <a:blip r:embed="rId2"/>
          <a:srcRect/>
          <a:stretch>
            <a:fillRect/>
          </a:stretch>
        </p:blipFill>
        <p:spPr bwMode="auto">
          <a:xfrm>
            <a:off x="919163" y="0"/>
            <a:ext cx="7462837" cy="597058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1893</TotalTime>
  <Words>1504</Words>
  <Application>Microsoft Macintosh PowerPoint</Application>
  <PresentationFormat>On-screen Show (4:3)</PresentationFormat>
  <Paragraphs>253</Paragraphs>
  <Slides>64</Slides>
  <Notes>36</Notes>
  <HiddenSlides>0</HiddenSlides>
  <MMClips>0</MMClips>
  <ScaleCrop>false</ScaleCrop>
  <HeadingPairs>
    <vt:vector size="10" baseType="variant">
      <vt:variant>
        <vt:lpstr>Fonts Used</vt:lpstr>
      </vt:variant>
      <vt:variant>
        <vt:i4>9</vt:i4>
      </vt:variant>
      <vt:variant>
        <vt:lpstr>Design Template</vt:lpstr>
      </vt:variant>
      <vt:variant>
        <vt:i4>1</vt:i4>
      </vt:variant>
      <vt:variant>
        <vt:lpstr>Links</vt:lpstr>
      </vt:variant>
      <vt:variant>
        <vt:i4>1</vt:i4>
      </vt:variant>
      <vt:variant>
        <vt:lpstr>Embedded OLE Servers</vt:lpstr>
      </vt:variant>
      <vt:variant>
        <vt:i4>1</vt:i4>
      </vt:variant>
      <vt:variant>
        <vt:lpstr>Slide Titles</vt:lpstr>
      </vt:variant>
      <vt:variant>
        <vt:i4>64</vt:i4>
      </vt:variant>
    </vt:vector>
  </HeadingPairs>
  <TitlesOfParts>
    <vt:vector size="76" baseType="lpstr">
      <vt:lpstr>Arial</vt:lpstr>
      <vt:lpstr>Calibri</vt:lpstr>
      <vt:lpstr>Times New Roman</vt:lpstr>
      <vt:lpstr>ヒラギノ角ゴ Pro W3</vt:lpstr>
      <vt:lpstr>Comic Sans MS</vt:lpstr>
      <vt:lpstr>ＭＳ Ｐゴシック</vt:lpstr>
      <vt:lpstr>Arial Narrow</vt:lpstr>
      <vt:lpstr>Century Gothic</vt:lpstr>
      <vt:lpstr>Times</vt:lpstr>
      <vt:lpstr>Office Theme</vt:lpstr>
      <vt:lpstr>???</vt:lpstr>
      <vt:lpstr>Document</vt:lpstr>
      <vt:lpstr>Slide 1</vt:lpstr>
      <vt:lpstr>Slide 2</vt:lpstr>
      <vt:lpstr>Slide 3</vt:lpstr>
      <vt:lpstr>Slide 4</vt:lpstr>
      <vt:lpstr>Slide 5</vt:lpstr>
      <vt:lpstr>Slide 6</vt:lpstr>
      <vt:lpstr>Slide 7</vt:lpstr>
      <vt:lpstr>A longer record for Arctic Sea Ice</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Record-Breaking Heat - Europe 2003</vt:lpstr>
      <vt:lpstr>Maximal temperature in the Paris area, “excess” emergency department visits (grey bars) and hospital admissions (white bars) in the Assistance Publique-Hopitaux de Paris, 1-15 August 2003.</vt:lpstr>
      <vt:lpstr>Slide 38</vt:lpstr>
      <vt:lpstr>Slide 39</vt:lpstr>
      <vt:lpstr>Observed U.S. Sea-Level Changes</vt:lpstr>
      <vt:lpstr>Slide 41</vt:lpstr>
      <vt:lpstr>Slide 42</vt:lpstr>
      <vt:lpstr>Projected Temperature Change (°F) from 1961-1979 Baseline</vt:lpstr>
      <vt:lpstr>Projected Changes in Annual Runoff</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Corn Yields Through 2008</vt:lpstr>
      <vt:lpstr>Slide 59</vt:lpstr>
      <vt:lpstr>Slide 60</vt:lpstr>
      <vt:lpstr>Slide 61</vt:lpstr>
      <vt:lpstr>Slide 62</vt:lpstr>
      <vt:lpstr>Slide 63</vt:lpstr>
      <vt:lpstr>Slide 64</vt:lpstr>
    </vt:vector>
  </TitlesOfParts>
  <Company>Harvard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McCarthy</dc:creator>
  <cp:lastModifiedBy>jxj01</cp:lastModifiedBy>
  <cp:revision>76</cp:revision>
  <dcterms:created xsi:type="dcterms:W3CDTF">2010-08-23T20:37:31Z</dcterms:created>
  <dcterms:modified xsi:type="dcterms:W3CDTF">2010-09-17T15:53:18Z</dcterms:modified>
</cp:coreProperties>
</file>