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36" r:id="rId2"/>
    <p:sldId id="328" r:id="rId3"/>
    <p:sldId id="296" r:id="rId4"/>
    <p:sldId id="337" r:id="rId5"/>
    <p:sldId id="339" r:id="rId6"/>
    <p:sldId id="340" r:id="rId7"/>
    <p:sldId id="300" r:id="rId8"/>
    <p:sldId id="345" r:id="rId9"/>
    <p:sldId id="301" r:id="rId10"/>
    <p:sldId id="338" r:id="rId11"/>
    <p:sldId id="346" r:id="rId12"/>
    <p:sldId id="291" r:id="rId13"/>
    <p:sldId id="290" r:id="rId14"/>
    <p:sldId id="292" r:id="rId15"/>
    <p:sldId id="293" r:id="rId16"/>
    <p:sldId id="347" r:id="rId17"/>
    <p:sldId id="295" r:id="rId18"/>
    <p:sldId id="299" r:id="rId19"/>
    <p:sldId id="298" r:id="rId20"/>
  </p:sldIdLst>
  <p:sldSz cx="9144000" cy="6858000" type="screen4x3"/>
  <p:notesSz cx="6997700" cy="9271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0039A6"/>
    <a:srgbClr val="3366FF"/>
    <a:srgbClr val="FFFF99"/>
    <a:srgbClr val="00CC00"/>
    <a:srgbClr val="FFFF00"/>
    <a:srgbClr val="33CC33"/>
    <a:srgbClr val="FF00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1200" y="-198"/>
      </p:cViewPr>
      <p:guideLst>
        <p:guide orient="horz" pos="109"/>
        <p:guide pos="54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43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43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7" tIns="45718" rIns="91437" bIns="4571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7D1F6D1-E0D8-4BE3-8428-8899FA6F93D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619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GB" dirty="0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03725"/>
            <a:ext cx="5597525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9" rIns="96658" bIns="483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GB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058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8" tIns="48329" rIns="96658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FBD1D0DC-CFD5-4CE0-A67D-70357A0F5EAD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71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F6987D-E4BE-4788-BDFC-08FC901BCB7C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 userDrawn="1"/>
        </p:nvSpPr>
        <p:spPr bwMode="auto">
          <a:xfrm>
            <a:off x="0" y="0"/>
            <a:ext cx="658971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6589713" cy="1196975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27088" y="2636838"/>
            <a:ext cx="5329237" cy="255111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473700"/>
            <a:ext cx="5329237" cy="908050"/>
          </a:xfrm>
        </p:spPr>
        <p:txBody>
          <a:bodyPr/>
          <a:lstStyle>
            <a:lvl1pPr marL="0" indent="0"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 flipV="1">
            <a:off x="358775" y="0"/>
            <a:ext cx="0" cy="6858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817563" y="925513"/>
            <a:ext cx="2895600" cy="279400"/>
          </a:xfrm>
        </p:spPr>
        <p:txBody>
          <a:bodyPr/>
          <a:lstStyle>
            <a:lvl1pPr>
              <a:defRPr>
                <a:solidFill>
                  <a:srgbClr val="0054A6"/>
                </a:solidFill>
              </a:defRPr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4109" name="Rectangle 13"/>
          <p:cNvSpPr>
            <a:spLocks noChangeArrowheads="1"/>
          </p:cNvSpPr>
          <p:nvPr userDrawn="1"/>
        </p:nvSpPr>
        <p:spPr bwMode="auto">
          <a:xfrm>
            <a:off x="4578350" y="936625"/>
            <a:ext cx="17589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800" b="1" dirty="0">
                <a:solidFill>
                  <a:srgbClr val="0054A6"/>
                </a:solidFill>
              </a:rPr>
              <a:t>ACS Green Chemistry Institute®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FDA3FC6-387A-48EE-8C82-DA530274D72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21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3063" y="319088"/>
            <a:ext cx="1963737" cy="5807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7088" y="319088"/>
            <a:ext cx="5743575" cy="5807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057E3A9-0A6F-42FF-A189-C62FD4938F4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81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2BECCA-AF08-4612-B79A-9C34DDC22076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23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499C35-32E7-49CF-AE5E-036E0D315EB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773238"/>
            <a:ext cx="3852862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773238"/>
            <a:ext cx="385445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1A3002-F21C-456D-9CE9-DE616CC1B3A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8752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B023-3E67-498E-9826-4778F8D6AFC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306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85B6AD7-F00C-433B-A711-53DE648F7C1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75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DF233E6-7AB1-4F6D-A5D3-E7252F13A49E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385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3AD8337-8B3A-4CB1-9F82-48ED5E07CF3F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9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American Chemical Society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6DF0C2-6877-48EA-91E8-BE9048059797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2437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19088"/>
            <a:ext cx="6265862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7563" y="6462713"/>
            <a:ext cx="2895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0039A6"/>
                </a:solidFill>
              </a:defRPr>
            </a:lvl1pPr>
          </a:lstStyle>
          <a:p>
            <a:r>
              <a:rPr lang="en-GB" dirty="0" smtClean="0"/>
              <a:t>© 2014 American Chemical Society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8800" y="6464300"/>
            <a:ext cx="1773238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rgbClr val="0039A6"/>
                </a:solidFill>
              </a:defRPr>
            </a:lvl1pPr>
          </a:lstStyle>
          <a:p>
            <a:fld id="{07C06B7F-6DB6-4996-A7BE-C5C4739A1808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360363" cy="6858000"/>
          </a:xfrm>
          <a:prstGeom prst="rect">
            <a:avLst/>
          </a:prstGeom>
          <a:solidFill>
            <a:srgbClr val="0039A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360363" cy="1198563"/>
          </a:xfrm>
          <a:prstGeom prst="rect">
            <a:avLst/>
          </a:prstGeom>
          <a:solidFill>
            <a:srgbClr val="FDC82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27088" y="6381750"/>
            <a:ext cx="7848600" cy="0"/>
          </a:xfrm>
          <a:prstGeom prst="line">
            <a:avLst/>
          </a:prstGeom>
          <a:noFill/>
          <a:ln w="9525">
            <a:solidFill>
              <a:srgbClr val="0054A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804025" y="6453188"/>
            <a:ext cx="187325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r>
              <a:rPr lang="en-GB" sz="800" b="1" dirty="0">
                <a:solidFill>
                  <a:srgbClr val="0039A6"/>
                </a:solidFill>
              </a:rPr>
              <a:t>ACS Green Chemistry Institute®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rgbClr val="0039A6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10000"/>
        </a:spcBef>
        <a:spcAft>
          <a:spcPct val="40000"/>
        </a:spcAft>
        <a:buChar char="•"/>
        <a:defRPr>
          <a:solidFill>
            <a:srgbClr val="0039A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10000"/>
        </a:spcBef>
        <a:spcAft>
          <a:spcPct val="40000"/>
        </a:spcAft>
        <a:buChar char="–"/>
        <a:defRPr sz="1600">
          <a:solidFill>
            <a:srgbClr val="0039A6"/>
          </a:solidFill>
          <a:latin typeface="+mn-lt"/>
        </a:defRPr>
      </a:lvl2pPr>
      <a:lvl3pPr marL="1143000" indent="-228600" algn="l" rtl="0" fontAlgn="base">
        <a:spcBef>
          <a:spcPct val="10000"/>
        </a:spcBef>
        <a:spcAft>
          <a:spcPct val="40000"/>
        </a:spcAft>
        <a:buChar char="•"/>
        <a:defRPr sz="1400">
          <a:solidFill>
            <a:srgbClr val="0039A6"/>
          </a:solidFill>
          <a:latin typeface="+mn-lt"/>
        </a:defRPr>
      </a:lvl3pPr>
      <a:lvl4pPr marL="1600200" indent="-228600" algn="l" rtl="0" fontAlgn="base">
        <a:spcBef>
          <a:spcPct val="10000"/>
        </a:spcBef>
        <a:spcAft>
          <a:spcPct val="40000"/>
        </a:spcAft>
        <a:buChar char="–"/>
        <a:defRPr sz="1200">
          <a:solidFill>
            <a:srgbClr val="0039A6"/>
          </a:solidFill>
          <a:latin typeface="+mn-lt"/>
        </a:defRPr>
      </a:lvl4pPr>
      <a:lvl5pPr marL="20574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5pPr>
      <a:lvl6pPr marL="25146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6pPr>
      <a:lvl7pPr marL="29718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7pPr>
      <a:lvl8pPr marL="34290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8pPr>
      <a:lvl9pPr marL="3886200" indent="-228600" algn="l" rtl="0" fontAlgn="base">
        <a:spcBef>
          <a:spcPct val="10000"/>
        </a:spcBef>
        <a:spcAft>
          <a:spcPct val="40000"/>
        </a:spcAft>
        <a:buChar char="»"/>
        <a:defRPr sz="1000">
          <a:solidFill>
            <a:srgbClr val="0039A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jpeg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.jpe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7.e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jpeg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s.org/gcipharmaroundtable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hyperlink" Target="mailto:gcipr@acs.or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cipr@acs.or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dexis.com/" TargetMode="External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hyperlink" Target="http://www.google.com/imgres?imgurl=http://biotechjobs.forceite.com/wp-content/uploads/2010/07/amgen_logo.jpg&amp;imgrefurl=http://biotechjobs.forceite.com/&amp;h=148&amp;w=602&amp;sz=27&amp;tbnid=h4NGFTGHIUnQWM:&amp;tbnh=33&amp;tbnw=135&amp;prev=/images?q=amgen+logo&amp;zoom=1&amp;q=amgen+logo&amp;usg=__2HK-fWUklEZd5aw0UMPYG_d-Fsw=&amp;sa=X&amp;ei=elChTMCoAsL38AbJ4JD0Dw&amp;ved=0CBwQ9QEwAw" TargetMode="External"/><Relationship Id="rId21" Type="http://schemas.openxmlformats.org/officeDocument/2006/relationships/image" Target="../media/image20.jpeg"/><Relationship Id="rId7" Type="http://schemas.openxmlformats.org/officeDocument/2006/relationships/image" Target="../media/image7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3.jpeg"/><Relationship Id="rId16" Type="http://schemas.openxmlformats.org/officeDocument/2006/relationships/image" Target="../media/image15.jpe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0.jpeg"/><Relationship Id="rId5" Type="http://schemas.openxmlformats.org/officeDocument/2006/relationships/image" Target="../media/image5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4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American Chemical Society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713314" y="497711"/>
            <a:ext cx="2060289" cy="1407289"/>
            <a:chOff x="6817489" y="497711"/>
            <a:chExt cx="2060289" cy="1407289"/>
          </a:xfrm>
        </p:grpSpPr>
        <p:sp>
          <p:nvSpPr>
            <p:cNvPr id="3" name="Rectangle 2"/>
            <p:cNvSpPr/>
            <p:nvPr/>
          </p:nvSpPr>
          <p:spPr>
            <a:xfrm>
              <a:off x="7037403" y="497711"/>
              <a:ext cx="1840375" cy="1407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ACS-Chemistry-for-Life-RGB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7489" y="787078"/>
              <a:ext cx="2043405" cy="7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780789" y="1462969"/>
            <a:ext cx="5620011" cy="2551112"/>
          </a:xfrm>
        </p:spPr>
        <p:txBody>
          <a:bodyPr anchor="ctr"/>
          <a:lstStyle/>
          <a:p>
            <a:pPr algn="ctr"/>
            <a:r>
              <a:rPr lang="en-US" dirty="0" smtClean="0"/>
              <a:t>ACS GCI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Pharmaceutical Roundtable’s</a:t>
            </a:r>
            <a:br>
              <a:rPr lang="en-US" dirty="0" smtClean="0"/>
            </a:br>
            <a:r>
              <a:rPr lang="en-US" dirty="0" smtClean="0"/>
              <a:t>Convergent PMI* Calculator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400" dirty="0" smtClean="0"/>
              <a:t>*Process Mass Intensity</a:t>
            </a:r>
            <a:endParaRPr lang="en-US" sz="2400" dirty="0"/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898464" y="4249518"/>
            <a:ext cx="5329237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fontAlgn="base">
              <a:spcBef>
                <a:spcPct val="10000"/>
              </a:spcBef>
              <a:spcAft>
                <a:spcPct val="40000"/>
              </a:spcAft>
              <a:buFontTx/>
              <a:buNone/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600">
                <a:solidFill>
                  <a:srgbClr val="0039A6"/>
                </a:solidFill>
                <a:latin typeface="+mn-lt"/>
              </a:defRPr>
            </a:lvl2pPr>
            <a:lvl3pPr marL="1143000" indent="-228600" algn="l" rtl="0" fontAlgn="base">
              <a:spcBef>
                <a:spcPct val="10000"/>
              </a:spcBef>
              <a:spcAft>
                <a:spcPct val="40000"/>
              </a:spcAft>
              <a:buChar char="•"/>
              <a:defRPr sz="1400">
                <a:solidFill>
                  <a:srgbClr val="0039A6"/>
                </a:solidFill>
                <a:latin typeface="+mn-lt"/>
              </a:defRPr>
            </a:lvl3pPr>
            <a:lvl4pPr marL="1600200" indent="-22860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200">
                <a:solidFill>
                  <a:srgbClr val="0039A6"/>
                </a:solidFill>
                <a:latin typeface="+mn-lt"/>
              </a:defRPr>
            </a:lvl4pPr>
            <a:lvl5pPr marL="20574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/>
              <a:t>ACS GCI Pharmaceutical Roundtable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kern="0" dirty="0" smtClean="0"/>
              <a:t/>
            </a:r>
            <a:br>
              <a:rPr lang="en-US" sz="1800" kern="0" dirty="0" smtClean="0"/>
            </a:br>
            <a:r>
              <a:rPr lang="en-US" sz="1800" kern="0" dirty="0" smtClean="0"/>
              <a:t>Mission: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800" i="1" kern="0" dirty="0" smtClean="0"/>
              <a:t>To </a:t>
            </a:r>
            <a:r>
              <a:rPr lang="en-US" sz="1800" i="1" kern="0" dirty="0"/>
              <a:t>catalyze the implementation of </a:t>
            </a:r>
            <a:r>
              <a:rPr lang="en-US" sz="1800" i="1" kern="0" dirty="0" smtClean="0"/>
              <a:t/>
            </a:r>
            <a:br>
              <a:rPr lang="en-US" sz="1800" i="1" kern="0" dirty="0" smtClean="0"/>
            </a:br>
            <a:r>
              <a:rPr lang="en-US" sz="1800" i="1" kern="0" dirty="0" smtClean="0"/>
              <a:t>green chemistry </a:t>
            </a:r>
            <a:r>
              <a:rPr lang="en-US" sz="1800" i="1" kern="0" dirty="0"/>
              <a:t>and engineering in the </a:t>
            </a:r>
            <a:r>
              <a:rPr lang="en-US" sz="1800" i="1" kern="0" dirty="0" smtClean="0"/>
              <a:t>pharmaceutical </a:t>
            </a:r>
            <a:r>
              <a:rPr lang="en-US" sz="1800" i="1" kern="0" dirty="0"/>
              <a:t>industry globally.</a:t>
            </a:r>
            <a:endParaRPr lang="en-US" sz="1800" i="1" kern="0" baseline="30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46" y="1881850"/>
            <a:ext cx="2290616" cy="84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1394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New Convergent PMI Calculator</a:t>
            </a:r>
          </a:p>
        </p:txBody>
      </p:sp>
      <p:sp>
        <p:nvSpPr>
          <p:cNvPr id="2" name="Rectangle 1"/>
          <p:cNvSpPr/>
          <p:nvPr/>
        </p:nvSpPr>
        <p:spPr>
          <a:xfrm>
            <a:off x="780080" y="1859340"/>
            <a:ext cx="736849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000" b="1" dirty="0" smtClean="0"/>
              <a:t>Goals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</a:t>
            </a:r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2000" dirty="0" smtClean="0"/>
              <a:t>  Enhance previous linear </a:t>
            </a:r>
            <a:r>
              <a:rPr lang="en-US" sz="2000" dirty="0"/>
              <a:t>PMI calculator to accommodate convergent synthesis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2000" dirty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2000" dirty="0"/>
              <a:t>  Maintain current design and methodology (calculations)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/>
          </a:p>
          <a:p>
            <a:pPr lvl="1">
              <a:buFontTx/>
              <a:buChar char="-"/>
            </a:pPr>
            <a:r>
              <a:rPr lang="en-US" sz="2000" dirty="0"/>
              <a:t>Thanks to Bill </a:t>
            </a:r>
            <a:r>
              <a:rPr lang="en-US" sz="2000" dirty="0" err="1"/>
              <a:t>Pyrz</a:t>
            </a:r>
            <a:r>
              <a:rPr lang="en-US" sz="2000" dirty="0"/>
              <a:t> and Merck </a:t>
            </a:r>
          </a:p>
          <a:p>
            <a:pPr lvl="1">
              <a:buFontTx/>
              <a:buChar char="-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  Maximize simplicity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sz="2000" dirty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sz="2000" dirty="0"/>
              <a:t>  Include instructions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58646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Linear vs. Convergent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910608"/>
              </p:ext>
            </p:extLst>
          </p:nvPr>
        </p:nvGraphicFramePr>
        <p:xfrm>
          <a:off x="498475" y="2031638"/>
          <a:ext cx="8301038" cy="3616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CS ChemDraw Drawing" r:id="rId4" imgW="8706492" imgH="3792870" progId="ChemDraw.Document.6.0">
                  <p:embed/>
                </p:oleObj>
              </mc:Choice>
              <mc:Fallback>
                <p:oleObj name="CS ChemDraw Drawing" r:id="rId4" imgW="8706492" imgH="3792870" progId="ChemDraw.Document.6.0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2031638"/>
                        <a:ext cx="8301038" cy="3616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15430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207" y="3610325"/>
            <a:ext cx="86993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642395" y="1534064"/>
            <a:ext cx="4572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Workbook consists of 7 worksheets</a:t>
            </a:r>
          </a:p>
          <a:p>
            <a:pPr lvl="1">
              <a:buFontTx/>
              <a:buChar char="-"/>
            </a:pPr>
            <a:r>
              <a:rPr lang="en-US" sz="1600" dirty="0"/>
              <a:t>  Instructions</a:t>
            </a:r>
          </a:p>
          <a:p>
            <a:pPr lvl="1">
              <a:buFontTx/>
              <a:buChar char="-"/>
            </a:pPr>
            <a:r>
              <a:rPr lang="en-US" sz="1600" dirty="0"/>
              <a:t>  Summary Table</a:t>
            </a:r>
          </a:p>
          <a:p>
            <a:pPr lvl="1">
              <a:buFontTx/>
              <a:buChar char="-"/>
            </a:pPr>
            <a:r>
              <a:rPr lang="en-US" sz="1600" dirty="0"/>
              <a:t>  Final Product PMI</a:t>
            </a:r>
          </a:p>
          <a:p>
            <a:pPr lvl="1">
              <a:buFontTx/>
              <a:buChar char="-"/>
            </a:pPr>
            <a:r>
              <a:rPr lang="en-US" sz="1600" dirty="0"/>
              <a:t>  Fragment 1 PMI</a:t>
            </a:r>
          </a:p>
          <a:p>
            <a:pPr lvl="1">
              <a:buFontTx/>
              <a:buChar char="-"/>
            </a:pPr>
            <a:r>
              <a:rPr lang="en-US" sz="1600" dirty="0"/>
              <a:t>  Fragment 2 PMI</a:t>
            </a:r>
          </a:p>
          <a:p>
            <a:pPr lvl="1">
              <a:buFontTx/>
              <a:buChar char="-"/>
            </a:pPr>
            <a:r>
              <a:rPr lang="en-US" sz="1600" dirty="0"/>
              <a:t>  Fragment 3 PMI</a:t>
            </a:r>
          </a:p>
          <a:p>
            <a:pPr lvl="1">
              <a:buFontTx/>
              <a:buChar char="-"/>
            </a:pPr>
            <a:r>
              <a:rPr lang="en-US" sz="1600" dirty="0"/>
              <a:t>  Basic Example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Convergent PMI Calculator—Layout 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6326" y="1382958"/>
            <a:ext cx="3806262" cy="494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7400" y="1612750"/>
            <a:ext cx="43945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Simplified input table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Single cell for main substrate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Dropdown for fragment substrates</a:t>
            </a:r>
          </a:p>
          <a:p>
            <a:pPr lvl="1"/>
            <a:r>
              <a:rPr lang="en-US" dirty="0" smtClean="0"/>
              <a:t>-  Enables convergences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Color coded cells </a:t>
            </a:r>
          </a:p>
          <a:p>
            <a:pPr lvl="1">
              <a:buFontTx/>
              <a:buChar char="-"/>
            </a:pPr>
            <a:r>
              <a:rPr lang="en-US" dirty="0" smtClean="0"/>
              <a:t>  Only green require values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Solutions of substrates and products</a:t>
            </a:r>
          </a:p>
          <a:p>
            <a:pPr lvl="1"/>
            <a:r>
              <a:rPr lang="en-US" dirty="0" smtClean="0"/>
              <a:t>-  Now manual (instructions included)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80080" y="685800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Convergent PMI Calculator—Final Product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1284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831" y="3446369"/>
            <a:ext cx="5533517" cy="273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3400" y="1519374"/>
            <a:ext cx="7947947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dirty="0" smtClean="0"/>
              <a:t>Color coded cells </a:t>
            </a:r>
          </a:p>
          <a:p>
            <a:pPr lvl="1"/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Calculations unchanged from linear calculator</a:t>
            </a:r>
          </a:p>
          <a:p>
            <a:pPr lvl="1">
              <a:buFontTx/>
              <a:buChar char="-"/>
            </a:pPr>
            <a:r>
              <a:rPr lang="en-US" dirty="0" smtClean="0"/>
              <a:t>Except to allow for convergence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95450" y="720525"/>
            <a:ext cx="806659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Convergent PMI Calculator—Step Metrics Table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4475"/>
            <a:ext cx="8229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Up to 11 step linear sequence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Up to 3 branches for convergent synthesis</a:t>
            </a:r>
          </a:p>
          <a:p>
            <a:pPr marL="0" indent="0" eaLnBrk="1" hangingPunct="1"/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 11 steps per branch </a:t>
            </a:r>
          </a:p>
          <a:p>
            <a:pPr lvl="1">
              <a:buFontTx/>
              <a:buChar char="-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Multiple branch points possible in a single step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Branches can be further branched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 smtClean="0"/>
              <a:t>  Up to 44 step linear sequence if treating additional steps as branches</a:t>
            </a:r>
          </a:p>
          <a:p>
            <a:pPr marL="0" indent="0" eaLnBrk="1" hangingPunct="1"/>
            <a:endParaRPr lang="en-US" dirty="0" smtClean="0"/>
          </a:p>
          <a:p>
            <a:pPr lvl="1"/>
            <a:r>
              <a:rPr lang="en-US" dirty="0" smtClean="0"/>
              <a:t>-  Explained in instructions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0080" y="685800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Convergent PMI Calculator—Capabilities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780080" y="685800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Convergent PMI Calculator—Example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125052"/>
              </p:ext>
            </p:extLst>
          </p:nvPr>
        </p:nvGraphicFramePr>
        <p:xfrm>
          <a:off x="1295400" y="1679275"/>
          <a:ext cx="6754813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3" name="CS ChemDraw Drawing" r:id="rId4" imgW="4198535" imgH="2084628" progId="ChemDraw.Document.6.0">
                  <p:embed/>
                </p:oleObj>
              </mc:Choice>
              <mc:Fallback>
                <p:oleObj name="CS ChemDraw Drawing" r:id="rId4" imgW="4198535" imgH="2084628" progId="ChemDraw.Document.6.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9275"/>
                        <a:ext cx="6754813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968839"/>
              </p:ext>
            </p:extLst>
          </p:nvPr>
        </p:nvGraphicFramePr>
        <p:xfrm>
          <a:off x="6024623" y="517297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Worksheet" showAsIcon="1" r:id="rId6" imgW="914400" imgH="771480" progId="Excel.Sheet.12">
                  <p:embed/>
                </p:oleObj>
              </mc:Choice>
              <mc:Fallback>
                <p:oleObj name="Worksheet" showAsIcon="1" r:id="rId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24623" y="517297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22745" y="5370652"/>
            <a:ext cx="4791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spreadsheet for calculated example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22071" y="5787347"/>
            <a:ext cx="29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Disclaimer: The ACS GCI Pharmaceutical Roundtable or American Chemical Society does not guarantee the accuracy of the calculations and accepts no responsibility for any consequences of use.</a:t>
            </a:r>
            <a:endParaRPr lang="en-US" sz="800" dirty="0"/>
          </a:p>
        </p:txBody>
      </p:sp>
      <p:sp>
        <p:nvSpPr>
          <p:cNvPr id="12" name="Rectangle 11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6717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2362813"/>
              </p:ext>
            </p:extLst>
          </p:nvPr>
        </p:nvGraphicFramePr>
        <p:xfrm>
          <a:off x="762000" y="1417925"/>
          <a:ext cx="7467600" cy="470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CS ChemDraw Drawing" r:id="rId4" imgW="6619829" imgH="4170890" progId="ChemDraw.Document.6.0">
                  <p:embed/>
                </p:oleObj>
              </mc:Choice>
              <mc:Fallback>
                <p:oleObj name="CS ChemDraw Drawing" r:id="rId4" imgW="6619829" imgH="4170890" progId="ChemDraw.Document.6.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17925"/>
                        <a:ext cx="7467600" cy="470217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780080" y="789975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Convergent PMI Calculator</a:t>
            </a:r>
            <a:br>
              <a:rPr lang="en-US" sz="2800" kern="0" dirty="0" smtClean="0"/>
            </a:br>
            <a:r>
              <a:rPr lang="en-US" sz="1800" kern="0" dirty="0" smtClean="0"/>
              <a:t>Use of Solutions of Products and Substrates</a:t>
            </a:r>
            <a:endParaRPr lang="en-US" sz="2800" kern="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243330" y="5494959"/>
            <a:ext cx="29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Disclaimer: The ACS GCI Pharmaceutical Roundtable or American Chemical Society does not guarantee the accuracy of the calculations and accepts no responsibility for any consequences of use.</a:t>
            </a:r>
            <a:endParaRPr lang="en-US" sz="800" dirty="0"/>
          </a:p>
        </p:txBody>
      </p:sp>
      <p:sp>
        <p:nvSpPr>
          <p:cNvPr id="9" name="Rectangle 8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4475"/>
            <a:ext cx="8229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sz="2000" dirty="0" smtClean="0"/>
              <a:t>  Encouraging suppliers to calculate and provide PMI data</a:t>
            </a:r>
          </a:p>
          <a:p>
            <a:pPr marL="0" indent="0" eaLnBrk="1" hangingPunct="1"/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   - For all APIs and API intermediates</a:t>
            </a:r>
            <a:br>
              <a:rPr lang="en-US" sz="2000" dirty="0" smtClean="0"/>
            </a:br>
            <a:r>
              <a:rPr lang="en-US" sz="2000" dirty="0" smtClean="0"/>
              <a:t>   - At all stages of development</a:t>
            </a:r>
            <a:br>
              <a:rPr lang="en-US" sz="2000" dirty="0" smtClean="0"/>
            </a:br>
            <a:r>
              <a:rPr lang="en-US" sz="2000" dirty="0" smtClean="0"/>
              <a:t>   - Include breakdown of solvent, reagents, and water PMI</a:t>
            </a:r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Find the Convergent PMI Calculator Tool at </a:t>
            </a:r>
            <a:r>
              <a:rPr lang="en-US" sz="2000" dirty="0" smtClean="0">
                <a:hlinkClick r:id="rId3"/>
              </a:rPr>
              <a:t>www.acs.org/gcipharmaroundtable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Questions or comments, email: </a:t>
            </a:r>
            <a:r>
              <a:rPr lang="en-US" sz="2000" dirty="0" smtClean="0">
                <a:hlinkClick r:id="rId4"/>
              </a:rPr>
              <a:t>gcipr@acs.org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80080" y="685800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2800" kern="0" dirty="0" smtClean="0"/>
              <a:t>Going Forward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157869"/>
            <a:ext cx="1957313" cy="72612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674475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/>
            <a:r>
              <a:rPr lang="en-US" sz="3200" dirty="0" smtClean="0"/>
              <a:t>Any comments, suggestions, or questions are great appreciated.</a:t>
            </a:r>
          </a:p>
          <a:p>
            <a:pPr marL="0" indent="0" algn="ctr" eaLnBrk="1" hangingPunct="1"/>
            <a:endParaRPr lang="en-US" sz="3200" dirty="0"/>
          </a:p>
          <a:p>
            <a:pPr marL="0" indent="0" algn="ctr" eaLnBrk="1" hangingPunct="1"/>
            <a:endParaRPr lang="en-US" sz="3200" dirty="0" smtClean="0"/>
          </a:p>
          <a:p>
            <a:pPr marL="0" indent="0" algn="ctr" eaLnBrk="1" hangingPunct="1"/>
            <a:r>
              <a:rPr lang="en-US" sz="3200" dirty="0" smtClean="0"/>
              <a:t>Thank you!</a:t>
            </a:r>
            <a:br>
              <a:rPr lang="en-US" sz="3200" dirty="0" smtClean="0"/>
            </a:br>
            <a:r>
              <a:rPr lang="en-US" sz="3200" dirty="0" smtClean="0">
                <a:hlinkClick r:id="rId3"/>
              </a:rPr>
              <a:t>gcipr@acs.org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www.acs.org/gcipharmaroundtable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822071" y="5787347"/>
            <a:ext cx="2905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800" dirty="0" smtClean="0"/>
              <a:t>Disclaimer: The ACS GCI Pharmaceutical Roundtable or American Chemical Society does not guarantee the accuracy of the calculations and accepts no responsibility for any consequences of use.</a:t>
            </a:r>
            <a:endParaRPr lang="en-US" sz="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ACS GCI Pharmaceutical Roundtable</a:t>
            </a:r>
          </a:p>
          <a:p>
            <a:pPr algn="ctr"/>
            <a:r>
              <a:rPr lang="en-US" sz="1200" kern="0" dirty="0" smtClean="0"/>
              <a:t>Membership as of Jan 1, 2014</a:t>
            </a:r>
          </a:p>
        </p:txBody>
      </p:sp>
      <p:pic>
        <p:nvPicPr>
          <p:cNvPr id="6" name="Picture 15" descr="amgen_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4023" y="1748766"/>
            <a:ext cx="1863085" cy="459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AZ logo Aug 200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7922" y="1549859"/>
            <a:ext cx="2684169" cy="67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BI logo-28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4634" y="1663925"/>
            <a:ext cx="1880026" cy="5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151" y="2629425"/>
            <a:ext cx="3146661" cy="39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odexis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96263" y="2444559"/>
            <a:ext cx="1778170" cy="55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377612" y="2398766"/>
            <a:ext cx="2517234" cy="84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DSM_logo_Feb20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6464" y="3345055"/>
            <a:ext cx="2173913" cy="71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GSK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509206" y="3354694"/>
            <a:ext cx="2217572" cy="685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JohnsonJohnso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50413" y="3422917"/>
            <a:ext cx="2902181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Lill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33400" y="4386509"/>
            <a:ext cx="1192556" cy="600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erck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302937" y="4390318"/>
            <a:ext cx="1900519" cy="52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4" descr="Novartis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689336" y="4225495"/>
            <a:ext cx="2565509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3" descr="rolo_10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280153" y="5157034"/>
            <a:ext cx="1362804" cy="70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2" descr="SANOFI_Logo_Horizontal_2011_4colors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351096" y="5193045"/>
            <a:ext cx="2158453" cy="459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 descr="Pfizer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536513" y="4160843"/>
            <a:ext cx="1224126" cy="66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122751" y="6157732"/>
            <a:ext cx="770340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 endorsement or approval </a:t>
            </a:r>
            <a:r>
              <a:rPr lang="en-US" sz="1050" dirty="0" smtClean="0"/>
              <a:t>by  </a:t>
            </a:r>
            <a:r>
              <a:rPr lang="en-US" sz="1050" dirty="0"/>
              <a:t>the ACS GCI Pharmaceutical </a:t>
            </a:r>
            <a:r>
              <a:rPr lang="en-US" sz="1050" dirty="0" smtClean="0"/>
              <a:t>Roundtable </a:t>
            </a:r>
            <a:r>
              <a:rPr lang="en-US" sz="1050" dirty="0"/>
              <a:t>has been </a:t>
            </a:r>
            <a:r>
              <a:rPr lang="en-US" sz="1050" dirty="0" smtClean="0"/>
              <a:t>received  </a:t>
            </a:r>
            <a:r>
              <a:rPr lang="en-US" sz="1050" dirty="0"/>
              <a:t>or is in any way implied.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996" y="5108245"/>
            <a:ext cx="2103698" cy="6292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2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40699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Strategic Priorities</a:t>
            </a:r>
          </a:p>
        </p:txBody>
      </p:sp>
      <p:sp>
        <p:nvSpPr>
          <p:cNvPr id="2" name="Oval 1"/>
          <p:cNvSpPr/>
          <p:nvPr/>
        </p:nvSpPr>
        <p:spPr>
          <a:xfrm>
            <a:off x="2467695" y="1736203"/>
            <a:ext cx="3993266" cy="3935392"/>
          </a:xfrm>
          <a:prstGeom prst="ellipse">
            <a:avLst/>
          </a:prstGeom>
          <a:solidFill>
            <a:srgbClr val="00823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2" idx="1"/>
            <a:endCxn id="2" idx="5"/>
          </p:cNvCxnSpPr>
          <p:nvPr/>
        </p:nvCxnSpPr>
        <p:spPr>
          <a:xfrm>
            <a:off x="3052495" y="2312528"/>
            <a:ext cx="2823666" cy="2782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2" idx="7"/>
            <a:endCxn id="2" idx="3"/>
          </p:cNvCxnSpPr>
          <p:nvPr/>
        </p:nvCxnSpPr>
        <p:spPr>
          <a:xfrm flipH="1">
            <a:off x="3052495" y="2312528"/>
            <a:ext cx="2823666" cy="27827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3506" y="1909821"/>
            <a:ext cx="2291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Informing &amp; Influencing the Research Agenda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81153" y="3345084"/>
            <a:ext cx="1608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Collaborating Globally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7663" y="3345084"/>
            <a:ext cx="1460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Educating Leaders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7676" y="4583572"/>
            <a:ext cx="2107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Developing Tools for Innovation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00" y="1562571"/>
            <a:ext cx="244129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$1.3 M in GCIPR Research Grants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$1.2 M in grants leveraging government funding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6702" y="4383806"/>
            <a:ext cx="25190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Global Collaboration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Global membership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Meetings in EU and 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Lecture tours in US, EU, India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460961" y="1285572"/>
            <a:ext cx="25325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Publications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Green </a:t>
            </a:r>
            <a:r>
              <a:rPr lang="en-US" dirty="0" err="1" smtClean="0"/>
              <a:t>Chem</a:t>
            </a:r>
            <a:r>
              <a:rPr lang="en-US" dirty="0" smtClean="0"/>
              <a:t> Articles of Interest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Research Areas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Key Engineering Challenges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604500" y="3941108"/>
            <a:ext cx="25394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Tools/Resources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Solvent Selection Guide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PMI Tool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GC in Electronic Lab Notebooks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Organometallics in greener solvents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57219" y="111968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357219" y="111968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The Challenge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813375"/>
            <a:ext cx="8229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Decreasing </a:t>
            </a:r>
            <a:r>
              <a:rPr lang="en-US" sz="2400" dirty="0"/>
              <a:t>the amount of material </a:t>
            </a:r>
            <a:r>
              <a:rPr lang="en-US" sz="2400" dirty="0" smtClean="0"/>
              <a:t>used </a:t>
            </a:r>
            <a:r>
              <a:rPr lang="en-US" sz="2400" dirty="0"/>
              <a:t>to make a drug is one of </a:t>
            </a:r>
            <a:r>
              <a:rPr lang="en-US" sz="2400" dirty="0" smtClean="0"/>
              <a:t>the major </a:t>
            </a:r>
            <a:r>
              <a:rPr lang="en-US" sz="2400" dirty="0"/>
              <a:t>green chemistry challenges </a:t>
            </a:r>
            <a:r>
              <a:rPr lang="en-US" sz="2400" dirty="0" smtClean="0"/>
              <a:t>for </a:t>
            </a:r>
            <a:r>
              <a:rPr lang="en-US" sz="2400" dirty="0"/>
              <a:t>the pharmaceutical </a:t>
            </a:r>
            <a:r>
              <a:rPr lang="en-US" sz="2400" dirty="0" smtClean="0"/>
              <a:t>industry.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sz="2400" dirty="0"/>
          </a:p>
          <a:p>
            <a:pPr marL="0" indent="0" eaLnBrk="1" hangingPunct="1"/>
            <a:endParaRPr lang="en-US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400" dirty="0" smtClean="0"/>
              <a:t>ACS </a:t>
            </a:r>
            <a:r>
              <a:rPr lang="en-US" sz="2400" dirty="0"/>
              <a:t>GCI Pharmaceutical </a:t>
            </a:r>
            <a:r>
              <a:rPr lang="en-US" sz="2400" dirty="0" smtClean="0"/>
              <a:t>Roundtable </a:t>
            </a:r>
            <a:r>
              <a:rPr lang="en-US" sz="2400" dirty="0"/>
              <a:t>members have developed a </a:t>
            </a:r>
            <a:r>
              <a:rPr lang="en-US" sz="2400" dirty="0" smtClean="0"/>
              <a:t>common </a:t>
            </a:r>
            <a:r>
              <a:rPr lang="en-US" sz="2400" dirty="0"/>
              <a:t>process mass intensity </a:t>
            </a:r>
            <a:r>
              <a:rPr lang="en-US" sz="2400" dirty="0" smtClean="0"/>
              <a:t>metric </a:t>
            </a:r>
            <a:r>
              <a:rPr lang="en-US" sz="2400" dirty="0"/>
              <a:t>that allows data from </a:t>
            </a:r>
            <a:r>
              <a:rPr lang="en-US" sz="2400" dirty="0" smtClean="0"/>
              <a:t>each company </a:t>
            </a:r>
            <a:r>
              <a:rPr lang="en-US" sz="2400" dirty="0"/>
              <a:t>to be compared on a </a:t>
            </a:r>
            <a:r>
              <a:rPr lang="en-US" sz="2400" b="1" dirty="0" smtClean="0"/>
              <a:t>transparent</a:t>
            </a:r>
            <a:r>
              <a:rPr lang="en-US" sz="2400" dirty="0" smtClean="0"/>
              <a:t> and </a:t>
            </a:r>
            <a:r>
              <a:rPr lang="en-US" sz="2400" b="1" dirty="0" smtClean="0"/>
              <a:t>equitable</a:t>
            </a:r>
            <a:r>
              <a:rPr lang="en-US" sz="2400" dirty="0" smtClean="0"/>
              <a:t> basis.</a:t>
            </a:r>
          </a:p>
          <a:p>
            <a:pPr marL="0" indent="0" eaLnBrk="1" hangingPunct="1"/>
            <a:endParaRPr lang="en-US" sz="2400" dirty="0" smtClean="0"/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Process Mass Intensity Metric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199" y="1813375"/>
            <a:ext cx="843215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/>
            <a:r>
              <a:rPr lang="en-US" sz="2000" dirty="0" smtClean="0"/>
              <a:t>Process Mass Intensity  =  quantity of raw materials input (kg)</a:t>
            </a:r>
            <a:br>
              <a:rPr lang="en-US" sz="2000" dirty="0" smtClean="0"/>
            </a:br>
            <a:r>
              <a:rPr lang="en-US" sz="2000" dirty="0" smtClean="0"/>
              <a:t>                                               quantity of bulk API out (kg)</a:t>
            </a:r>
            <a:endParaRPr lang="en-US" sz="2000" dirty="0"/>
          </a:p>
          <a:p>
            <a:pPr marL="0" indent="0" eaLnBrk="1" hangingPunct="1"/>
            <a:endParaRPr lang="en-US" sz="2000" dirty="0" smtClean="0"/>
          </a:p>
          <a:p>
            <a:pPr marL="0" indent="0" eaLnBrk="1" hangingPunct="1"/>
            <a:r>
              <a:rPr lang="en-US" sz="2000" dirty="0" smtClean="0"/>
              <a:t>Where: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u="sng" dirty="0" smtClean="0"/>
              <a:t>Process</a:t>
            </a:r>
            <a:r>
              <a:rPr lang="en-US" sz="2000" dirty="0" smtClean="0"/>
              <a:t> is all steps of a synthetic path from </a:t>
            </a:r>
            <a:r>
              <a:rPr lang="en-US" sz="2000" b="1" dirty="0" smtClean="0">
                <a:solidFill>
                  <a:srgbClr val="C00000"/>
                </a:solidFill>
              </a:rPr>
              <a:t>commonly available materials</a:t>
            </a:r>
            <a:r>
              <a:rPr lang="en-US" sz="2000" dirty="0" smtClean="0"/>
              <a:t> to the final bulk active pharmaceutical ingredient (API)</a:t>
            </a:r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r>
              <a:rPr lang="en-US" sz="2000" b="1" u="sng" dirty="0" smtClean="0"/>
              <a:t>Raw Materials</a:t>
            </a:r>
            <a:r>
              <a:rPr lang="en-US" sz="2000" dirty="0" smtClean="0"/>
              <a:t> are all materials including water that are used directly in the process of synthesizing, isolating, and purifying the API final form</a:t>
            </a:r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r>
              <a:rPr lang="en-US" sz="2000" b="1" u="sng" dirty="0" smtClean="0"/>
              <a:t>Bulk API</a:t>
            </a:r>
            <a:r>
              <a:rPr lang="en-US" sz="2000" dirty="0" smtClean="0"/>
              <a:t> out is the final form of the active ingredient that was produced in the synthesis, dried to the expected specification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576566" y="2187614"/>
            <a:ext cx="3808082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38421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780081" y="858456"/>
            <a:ext cx="736849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0039A6"/>
                </a:solidFill>
                <a:latin typeface="Arial" charset="0"/>
              </a:defRPr>
            </a:lvl9pPr>
          </a:lstStyle>
          <a:p>
            <a:pPr algn="ctr"/>
            <a:r>
              <a:rPr lang="en-US" sz="3200" kern="0" dirty="0" smtClean="0"/>
              <a:t>Why measure PMI?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616600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 </a:t>
            </a:r>
            <a:r>
              <a:rPr lang="en-US" dirty="0" smtClean="0"/>
              <a:t>Drive change towards more sustainable/green manufacturing processes</a:t>
            </a:r>
            <a:br>
              <a:rPr lang="en-US" dirty="0" smtClean="0"/>
            </a:br>
            <a:r>
              <a:rPr lang="en-US" dirty="0" smtClean="0"/>
              <a:t>   </a:t>
            </a:r>
            <a:r>
              <a:rPr lang="en-US" sz="1700" dirty="0" smtClean="0"/>
              <a:t>- Track environmental manufacturing footprint</a:t>
            </a:r>
            <a:br>
              <a:rPr lang="en-US" sz="1700" dirty="0" smtClean="0"/>
            </a:br>
            <a:r>
              <a:rPr lang="en-US" sz="1700" dirty="0" smtClean="0"/>
              <a:t>   - Measurement of process efficiency</a:t>
            </a:r>
          </a:p>
          <a:p>
            <a:pPr marL="0" indent="0" eaLnBrk="1" hangingPunct="1">
              <a:buFont typeface="Arial" pitchFamily="34" charset="0"/>
              <a:buChar char="•"/>
            </a:pPr>
            <a:endParaRPr lang="en-US" dirty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Quantify improvements throughout process development life cycle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To be more transparent; basis for objective comparison</a:t>
            </a:r>
            <a:br>
              <a:rPr lang="en-US" dirty="0" smtClean="0"/>
            </a:br>
            <a:r>
              <a:rPr lang="en-US" dirty="0" smtClean="0"/>
              <a:t>   - Increasing expectations from internal and external audiences to describe </a:t>
            </a:r>
            <a:br>
              <a:rPr lang="en-US" dirty="0" smtClean="0"/>
            </a:br>
            <a:r>
              <a:rPr lang="en-US" dirty="0" smtClean="0"/>
              <a:t>     progress, demonstrate improvement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Benchmark</a:t>
            </a:r>
            <a:br>
              <a:rPr lang="en-US" dirty="0" smtClean="0"/>
            </a:br>
            <a:r>
              <a:rPr lang="en-US" dirty="0" smtClean="0"/>
              <a:t>   - Allows a simple comparison to the on-going green efforts throughout the </a:t>
            </a:r>
            <a:br>
              <a:rPr lang="en-US" dirty="0" smtClean="0"/>
            </a:br>
            <a:r>
              <a:rPr lang="en-US" dirty="0" smtClean="0"/>
              <a:t>     industry in the pursuit of mass efficient pharmaceutical processes.</a:t>
            </a:r>
            <a:br>
              <a:rPr lang="en-US" dirty="0" smtClean="0"/>
            </a:br>
            <a:endParaRPr lang="en-US" dirty="0" smtClean="0"/>
          </a:p>
          <a:p>
            <a:pPr marL="0" indent="0"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Insight in sustainability of overall manufacturing process, </a:t>
            </a:r>
            <a:r>
              <a:rPr lang="en-US" b="1" dirty="0" smtClean="0">
                <a:solidFill>
                  <a:srgbClr val="C00000"/>
                </a:solidFill>
              </a:rPr>
              <a:t>from bulk 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rgbClr val="C00000"/>
                </a:solidFill>
              </a:rPr>
              <a:t>  chemicals to API</a:t>
            </a:r>
            <a:r>
              <a:rPr lang="en-US" dirty="0" smtClean="0"/>
              <a:t>, is required.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2730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5771" r="38466" b="6732"/>
          <a:stretch>
            <a:fillRect/>
          </a:stretch>
        </p:blipFill>
        <p:spPr bwMode="auto">
          <a:xfrm>
            <a:off x="2760663" y="2133600"/>
            <a:ext cx="4173537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471738" y="2205038"/>
            <a:ext cx="1031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/>
              <a:t>Water</a:t>
            </a:r>
          </a:p>
          <a:p>
            <a:pPr algn="ctr"/>
            <a:r>
              <a:rPr lang="en-US" altLang="en-US" sz="2400" b="1" dirty="0"/>
              <a:t>28%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14800" y="1524000"/>
            <a:ext cx="475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altLang="en-US" sz="2400" b="1" dirty="0"/>
              <a:t>2008 Data				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934200" y="3352800"/>
            <a:ext cx="1454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/>
              <a:t>Solvents</a:t>
            </a:r>
          </a:p>
          <a:p>
            <a:pPr algn="ctr"/>
            <a:r>
              <a:rPr lang="en-US" altLang="en-US" sz="2400" b="1"/>
              <a:t>58%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 rot="10800000" flipV="1">
            <a:off x="2133600" y="5382225"/>
            <a:ext cx="16430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/>
              <a:t>Reactants</a:t>
            </a:r>
          </a:p>
          <a:p>
            <a:pPr algn="ctr"/>
            <a:r>
              <a:rPr lang="en-US" altLang="en-US" sz="2400" b="1" dirty="0"/>
              <a:t>8%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81200" y="4343400"/>
            <a:ext cx="99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altLang="en-US" sz="2400" b="1" dirty="0"/>
              <a:t>Other</a:t>
            </a:r>
          </a:p>
          <a:p>
            <a:pPr algn="ctr"/>
            <a:r>
              <a:rPr lang="en-US" altLang="en-US" sz="2400" b="1" dirty="0"/>
              <a:t>6%</a:t>
            </a: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833377" y="808038"/>
            <a:ext cx="7257327" cy="569350"/>
          </a:xfrm>
        </p:spPr>
        <p:txBody>
          <a:bodyPr/>
          <a:lstStyle/>
          <a:p>
            <a:pPr algn="ctr"/>
            <a:r>
              <a:rPr lang="en-GB" altLang="en-US" dirty="0"/>
              <a:t>Composition of PMI—</a:t>
            </a:r>
            <a:r>
              <a:rPr lang="en-GB" altLang="en-US" dirty="0" err="1"/>
              <a:t>Pharma</a:t>
            </a:r>
            <a:r>
              <a:rPr lang="en-GB" altLang="en-US" dirty="0"/>
              <a:t> Benchmarking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916295" y="6066050"/>
            <a:ext cx="2954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Consistent with 2010 benchmarking data</a:t>
            </a:r>
            <a:endParaRPr lang="en-US" sz="1200" dirty="0"/>
          </a:p>
        </p:txBody>
      </p:sp>
      <p:sp>
        <p:nvSpPr>
          <p:cNvPr id="13" name="Rectangle 12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556500" cy="418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787073"/>
            <a:ext cx="7228892" cy="705275"/>
          </a:xfrm>
        </p:spPr>
        <p:txBody>
          <a:bodyPr/>
          <a:lstStyle/>
          <a:p>
            <a:pPr algn="ctr"/>
            <a:r>
              <a:rPr lang="en-US" altLang="en-US" sz="3200" dirty="0"/>
              <a:t>PMI by Development Phase</a:t>
            </a:r>
            <a:r>
              <a:rPr lang="en-US" altLang="en-US" sz="3200" b="0" dirty="0"/>
              <a:t/>
            </a:r>
            <a:br>
              <a:rPr lang="en-US" altLang="en-US" sz="3200" b="0" dirty="0"/>
            </a:br>
            <a:r>
              <a:rPr lang="en-US" altLang="en-US" sz="1700" dirty="0"/>
              <a:t>Median Values - 2008</a:t>
            </a:r>
            <a:endParaRPr lang="en-GB" alt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168444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2" name="Picture 4" descr="ACS-Chemistry-for-Life-RGB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84915"/>
            <a:ext cx="17335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27088" y="1773238"/>
            <a:ext cx="785971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10000"/>
              </a:spcBef>
              <a:spcAft>
                <a:spcPct val="40000"/>
              </a:spcAft>
              <a:buChar char="•"/>
              <a:defRPr>
                <a:solidFill>
                  <a:srgbClr val="0039A6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600">
                <a:solidFill>
                  <a:srgbClr val="0039A6"/>
                </a:solidFill>
                <a:latin typeface="+mn-lt"/>
              </a:defRPr>
            </a:lvl2pPr>
            <a:lvl3pPr marL="1143000" indent="-228600" algn="l" rtl="0" fontAlgn="base">
              <a:spcBef>
                <a:spcPct val="10000"/>
              </a:spcBef>
              <a:spcAft>
                <a:spcPct val="40000"/>
              </a:spcAft>
              <a:buChar char="•"/>
              <a:defRPr sz="1400">
                <a:solidFill>
                  <a:srgbClr val="0039A6"/>
                </a:solidFill>
                <a:latin typeface="+mn-lt"/>
              </a:defRPr>
            </a:lvl3pPr>
            <a:lvl4pPr marL="1600200" indent="-228600" algn="l" rtl="0" fontAlgn="base">
              <a:spcBef>
                <a:spcPct val="10000"/>
              </a:spcBef>
              <a:spcAft>
                <a:spcPct val="40000"/>
              </a:spcAft>
              <a:buChar char="–"/>
              <a:defRPr sz="1200">
                <a:solidFill>
                  <a:srgbClr val="0039A6"/>
                </a:solidFill>
                <a:latin typeface="+mn-lt"/>
              </a:defRPr>
            </a:lvl4pPr>
            <a:lvl5pPr marL="20574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5pPr>
            <a:lvl6pPr marL="25146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6pPr>
            <a:lvl7pPr marL="29718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7pPr>
            <a:lvl8pPr marL="34290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8pPr>
            <a:lvl9pPr marL="3886200" indent="-228600" algn="l" rtl="0" fontAlgn="base">
              <a:spcBef>
                <a:spcPct val="10000"/>
              </a:spcBef>
              <a:spcAft>
                <a:spcPct val="40000"/>
              </a:spcAft>
              <a:buChar char="»"/>
              <a:defRPr sz="1000">
                <a:solidFill>
                  <a:srgbClr val="0039A6"/>
                </a:solidFill>
                <a:latin typeface="+mn-lt"/>
              </a:defRPr>
            </a:lvl9pPr>
          </a:lstStyle>
          <a:p>
            <a:r>
              <a:rPr lang="en-US" altLang="en-US" sz="2000" kern="0" dirty="0" smtClean="0">
                <a:solidFill>
                  <a:schemeClr val="tx1"/>
                </a:solidFill>
              </a:rPr>
              <a:t>Measure PMI for all steps from commodity raw materials</a:t>
            </a:r>
          </a:p>
          <a:p>
            <a:r>
              <a:rPr lang="en-US" altLang="en-US" sz="2000" kern="0" dirty="0" smtClean="0">
                <a:solidFill>
                  <a:schemeClr val="tx1"/>
                </a:solidFill>
              </a:rPr>
              <a:t>Use one tool for consistency across the industry</a:t>
            </a:r>
          </a:p>
          <a:p>
            <a:pPr marL="0" indent="0">
              <a:buNone/>
            </a:pPr>
            <a:r>
              <a:rPr lang="en-US" altLang="en-US" sz="2000" kern="0" dirty="0" smtClean="0">
                <a:solidFill>
                  <a:schemeClr val="tx1"/>
                </a:solidFill>
              </a:rPr>
              <a:t/>
            </a:r>
            <a:br>
              <a:rPr lang="en-US" altLang="en-US" sz="2000" kern="0" dirty="0" smtClean="0">
                <a:solidFill>
                  <a:schemeClr val="tx1"/>
                </a:solidFill>
              </a:rPr>
            </a:br>
            <a:r>
              <a:rPr lang="en-US" altLang="en-US" sz="2000" kern="0" dirty="0" smtClean="0">
                <a:solidFill>
                  <a:schemeClr val="tx1"/>
                </a:solidFill>
              </a:rPr>
              <a:t>In 2011, the ACS GCI Pharmaceutical Roundtable released a free, publicly available linear PMI calculator. </a:t>
            </a:r>
          </a:p>
          <a:p>
            <a:pPr marL="0" indent="0">
              <a:buNone/>
            </a:pPr>
            <a:r>
              <a:rPr lang="en-US" altLang="en-US" sz="2000" kern="0" dirty="0" smtClean="0">
                <a:solidFill>
                  <a:schemeClr val="tx1"/>
                </a:solidFill>
              </a:rPr>
              <a:t>In 2014</a:t>
            </a:r>
            <a:r>
              <a:rPr lang="en-US" altLang="en-US" sz="2000" kern="0" dirty="0">
                <a:solidFill>
                  <a:schemeClr val="tx1"/>
                </a:solidFill>
              </a:rPr>
              <a:t>, the ACS GCI Pharmaceutical Roundtable </a:t>
            </a:r>
            <a:r>
              <a:rPr lang="en-US" altLang="en-US" sz="2000" kern="0" dirty="0" smtClean="0">
                <a:solidFill>
                  <a:schemeClr val="tx1"/>
                </a:solidFill>
              </a:rPr>
              <a:t>is releasing this free, </a:t>
            </a:r>
            <a:r>
              <a:rPr lang="en-US" altLang="en-US" sz="2000" kern="0" dirty="0">
                <a:solidFill>
                  <a:schemeClr val="tx1"/>
                </a:solidFill>
              </a:rPr>
              <a:t>publicly available </a:t>
            </a:r>
            <a:r>
              <a:rPr lang="en-US" altLang="en-US" sz="2000" kern="0" dirty="0" smtClean="0">
                <a:solidFill>
                  <a:schemeClr val="tx1"/>
                </a:solidFill>
              </a:rPr>
              <a:t>convergent </a:t>
            </a:r>
            <a:r>
              <a:rPr lang="en-US" altLang="en-US" sz="2000" kern="0" dirty="0">
                <a:solidFill>
                  <a:schemeClr val="tx1"/>
                </a:solidFill>
              </a:rPr>
              <a:t>PMI </a:t>
            </a:r>
            <a:r>
              <a:rPr lang="en-US" altLang="en-US" sz="2000" kern="0" dirty="0" smtClean="0">
                <a:solidFill>
                  <a:schemeClr val="tx1"/>
                </a:solidFill>
              </a:rPr>
              <a:t>calculator. 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endParaRPr lang="en-US" altLang="en-US" kern="0" dirty="0">
              <a:solidFill>
                <a:schemeClr val="tx1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585306"/>
            <a:ext cx="7286765" cy="944562"/>
          </a:xfrm>
        </p:spPr>
        <p:txBody>
          <a:bodyPr/>
          <a:lstStyle/>
          <a:p>
            <a:pPr algn="ctr"/>
            <a:r>
              <a:rPr lang="en-US" altLang="en-US" dirty="0"/>
              <a:t>The Next Logical Step…</a:t>
            </a:r>
            <a:br>
              <a:rPr lang="en-US" altLang="en-US" dirty="0"/>
            </a:br>
            <a:r>
              <a:rPr lang="en-US" altLang="en-US" dirty="0"/>
              <a:t>Involve Suppliers</a:t>
            </a:r>
          </a:p>
        </p:txBody>
      </p:sp>
      <p:sp>
        <p:nvSpPr>
          <p:cNvPr id="8" name="Rectangle 7"/>
          <p:cNvSpPr/>
          <p:nvPr/>
        </p:nvSpPr>
        <p:spPr>
          <a:xfrm>
            <a:off x="7357219" y="102637"/>
            <a:ext cx="1537627" cy="755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280" y="90607"/>
            <a:ext cx="1957313" cy="726126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817563" y="6462713"/>
            <a:ext cx="2895600" cy="279400"/>
          </a:xfrm>
        </p:spPr>
        <p:txBody>
          <a:bodyPr/>
          <a:lstStyle/>
          <a:p>
            <a:r>
              <a:rPr lang="en-GB" dirty="0" smtClean="0"/>
              <a:t>© 2014  American </a:t>
            </a:r>
            <a:r>
              <a:rPr lang="en-GB" dirty="0"/>
              <a:t>Chemical Society</a:t>
            </a:r>
          </a:p>
        </p:txBody>
      </p:sp>
    </p:spTree>
    <p:extLst>
      <p:ext uri="{BB962C8B-B14F-4D97-AF65-F5344CB8AC3E}">
        <p14:creationId xmlns:p14="http://schemas.microsoft.com/office/powerpoint/2010/main" val="46151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8121</TotalTime>
  <Words>622</Words>
  <Application>Microsoft Office PowerPoint</Application>
  <PresentationFormat>On-screen Show (4:3)</PresentationFormat>
  <Paragraphs>154</Paragraphs>
  <Slides>19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Default Design</vt:lpstr>
      <vt:lpstr>CS ChemDraw Drawing</vt:lpstr>
      <vt:lpstr>Worksheet</vt:lpstr>
      <vt:lpstr>ACS GCI  Pharmaceutical Roundtable’s Convergent PMI* Calculator  *Process Mass 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Composition of PMI—Pharma Benchmarking</vt:lpstr>
      <vt:lpstr>PMI by Development Phase Median Values - 2008</vt:lpstr>
      <vt:lpstr>The Next Logical Step… Involve Suppliers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Cicero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Ian Radcliffe</dc:creator>
  <cp:lastModifiedBy>Amanda Nurmi (Contractor)</cp:lastModifiedBy>
  <cp:revision>170</cp:revision>
  <dcterms:created xsi:type="dcterms:W3CDTF">2008-05-23T09:48:17Z</dcterms:created>
  <dcterms:modified xsi:type="dcterms:W3CDTF">2015-12-10T17:43:45Z</dcterms:modified>
</cp:coreProperties>
</file>